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7" name="Shape 167"/>
          <p:cNvSpPr/>
          <p:nvPr>
            <p:ph type="sldImg"/>
          </p:nvPr>
        </p:nvSpPr>
        <p:spPr>
          <a:xfrm>
            <a:off x="1143000" y="685800"/>
            <a:ext cx="4572000" cy="3429000"/>
          </a:xfrm>
          <a:prstGeom prst="rect">
            <a:avLst/>
          </a:prstGeom>
        </p:spPr>
        <p:txBody>
          <a:bodyPr/>
          <a:lstStyle/>
          <a:p>
            <a:pPr/>
          </a:p>
        </p:txBody>
      </p:sp>
      <p:sp>
        <p:nvSpPr>
          <p:cNvPr id="168" name="Shape 16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7" name="Body Level One…"/>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862804876_960x639.jpg"/>
          <p:cNvSpPr/>
          <p:nvPr>
            <p:ph type="pic" sz="quarter" idx="21"/>
          </p:nvPr>
        </p:nvSpPr>
        <p:spPr>
          <a:xfrm>
            <a:off x="15430500" y="7085409"/>
            <a:ext cx="8128000" cy="5410201"/>
          </a:xfrm>
          <a:prstGeom prst="rect">
            <a:avLst/>
          </a:prstGeom>
        </p:spPr>
        <p:txBody>
          <a:bodyPr lIns="91439" tIns="45719" rIns="91439" bIns="45719">
            <a:noAutofit/>
          </a:bodyPr>
          <a:lstStyle/>
          <a:p>
            <a:pPr/>
          </a:p>
        </p:txBody>
      </p:sp>
      <p:sp>
        <p:nvSpPr>
          <p:cNvPr id="125" name="824910546_2681x1332.jpg"/>
          <p:cNvSpPr/>
          <p:nvPr>
            <p:ph type="pic" idx="22"/>
          </p:nvPr>
        </p:nvSpPr>
        <p:spPr>
          <a:xfrm>
            <a:off x="-2933700" y="1270000"/>
            <a:ext cx="22699133" cy="11277600"/>
          </a:xfrm>
          <a:prstGeom prst="rect">
            <a:avLst/>
          </a:prstGeom>
        </p:spPr>
        <p:txBody>
          <a:bodyPr lIns="91439" tIns="45719" rIns="91439" bIns="45719">
            <a:noAutofit/>
          </a:bodyPr>
          <a:lstStyle/>
          <a:p>
            <a:pPr/>
          </a:p>
        </p:txBody>
      </p:sp>
      <p:sp>
        <p:nvSpPr>
          <p:cNvPr id="126" name="575395635_960x639.jpg"/>
          <p:cNvSpPr/>
          <p:nvPr>
            <p:ph type="pic" sz="quarter" idx="23"/>
          </p:nvPr>
        </p:nvSpPr>
        <p:spPr>
          <a:xfrm>
            <a:off x="15430500" y="1270000"/>
            <a:ext cx="8128000" cy="54102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Image"/>
          <p:cNvSpPr/>
          <p:nvPr>
            <p:ph type="pic" idx="21"/>
          </p:nvPr>
        </p:nvSpPr>
        <p:spPr>
          <a:xfrm>
            <a:off x="-1511300" y="-3721100"/>
            <a:ext cx="28511500" cy="19030242"/>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49" name="Title Text"/>
          <p:cNvSpPr txBox="1"/>
          <p:nvPr>
            <p:ph type="title"/>
          </p:nvPr>
        </p:nvSpPr>
        <p:spPr>
          <a:xfrm>
            <a:off x="4387453" y="357187"/>
            <a:ext cx="15609094" cy="3036095"/>
          </a:xfrm>
          <a:prstGeom prst="rect">
            <a:avLst/>
          </a:prstGeom>
        </p:spPr>
        <p:txBody>
          <a:bodyPr lIns="71437" tIns="71437" rIns="71437" bIns="71437" anchor="ctr"/>
          <a:lstStyle>
            <a:lvl1pPr algn="ctr" defTabSz="821531">
              <a:lnSpc>
                <a:spcPct val="100000"/>
              </a:lnSpc>
              <a:defRPr b="0" spc="0" sz="11200">
                <a:latin typeface="Helvetica Neue Medium"/>
                <a:ea typeface="Helvetica Neue Medium"/>
                <a:cs typeface="Helvetica Neue Medium"/>
                <a:sym typeface="Helvetica Neue Medium"/>
              </a:defRPr>
            </a:lvl1pPr>
          </a:lstStyle>
          <a:p>
            <a:pPr/>
            <a:r>
              <a:t>Title Text</a:t>
            </a:r>
          </a:p>
        </p:txBody>
      </p:sp>
      <p:sp>
        <p:nvSpPr>
          <p:cNvPr id="150" name="Body Level One…"/>
          <p:cNvSpPr txBox="1"/>
          <p:nvPr>
            <p:ph type="body" idx="1"/>
          </p:nvPr>
        </p:nvSpPr>
        <p:spPr>
          <a:xfrm>
            <a:off x="4387453" y="3643312"/>
            <a:ext cx="15609094" cy="8840392"/>
          </a:xfrm>
          <a:prstGeom prst="rect">
            <a:avLst/>
          </a:prstGeom>
        </p:spPr>
        <p:txBody>
          <a:bodyPr lIns="71437" tIns="71437" rIns="71437" bIns="71437" anchor="ctr"/>
          <a:lstStyle>
            <a:lvl1pPr marL="611187" indent="-611187" defTabSz="821531">
              <a:lnSpc>
                <a:spcPct val="100000"/>
              </a:lnSpc>
              <a:spcBef>
                <a:spcPts val="5900"/>
              </a:spcBef>
              <a:buSzPct val="145000"/>
              <a:defRPr sz="4400"/>
            </a:lvl1pPr>
            <a:lvl2pPr marL="1055687" indent="-611187" defTabSz="821531">
              <a:lnSpc>
                <a:spcPct val="100000"/>
              </a:lnSpc>
              <a:spcBef>
                <a:spcPts val="5900"/>
              </a:spcBef>
              <a:buSzPct val="145000"/>
              <a:defRPr sz="4400"/>
            </a:lvl2pPr>
            <a:lvl3pPr marL="1500187" indent="-611187" defTabSz="821531">
              <a:lnSpc>
                <a:spcPct val="100000"/>
              </a:lnSpc>
              <a:spcBef>
                <a:spcPts val="5900"/>
              </a:spcBef>
              <a:buSzPct val="145000"/>
              <a:defRPr sz="4400"/>
            </a:lvl3pPr>
            <a:lvl4pPr marL="1944687" indent="-611187" defTabSz="821531">
              <a:lnSpc>
                <a:spcPct val="100000"/>
              </a:lnSpc>
              <a:spcBef>
                <a:spcPts val="5900"/>
              </a:spcBef>
              <a:buSzPct val="145000"/>
              <a:defRPr sz="4400"/>
            </a:lvl4pPr>
            <a:lvl5pPr marL="2389187" indent="-611187" defTabSz="821531">
              <a:lnSpc>
                <a:spcPct val="100000"/>
              </a:lnSpc>
              <a:spcBef>
                <a:spcPts val="5900"/>
              </a:spcBef>
              <a:buSzPct val="145000"/>
              <a:defRPr sz="4400"/>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11954103" y="13073062"/>
            <a:ext cx="466269" cy="477671"/>
          </a:xfrm>
          <a:prstGeom prst="rect">
            <a:avLst/>
          </a:prstGeom>
        </p:spPr>
        <p:txBody>
          <a:bodyPr lIns="71437" tIns="71437" rIns="71437" bIns="71437" anchor="t"/>
          <a:lstStyle>
            <a:lvl1pPr defTabSz="821531">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58" name="Slide Title"/>
          <p:cNvSpPr txBox="1"/>
          <p:nvPr>
            <p:ph type="title" hasCustomPrompt="1"/>
          </p:nvPr>
        </p:nvSpPr>
        <p:spPr>
          <a:xfrm>
            <a:off x="1206500" y="952500"/>
            <a:ext cx="21971000" cy="1433164"/>
          </a:xfrm>
          <a:prstGeom prst="rect">
            <a:avLst/>
          </a:prstGeom>
        </p:spPr>
        <p:txBody>
          <a:bodyPr/>
          <a:lstStyle>
            <a:lvl1pPr defTabSz="2438337">
              <a:defRPr spc="-170"/>
            </a:lvl1pPr>
          </a:lstStyle>
          <a:p>
            <a:pPr/>
            <a:r>
              <a:t>Slide Title</a:t>
            </a:r>
          </a:p>
        </p:txBody>
      </p:sp>
      <p:sp>
        <p:nvSpPr>
          <p:cNvPr id="159" name="Body Level One…"/>
          <p:cNvSpPr txBox="1"/>
          <p:nvPr>
            <p:ph type="body" sz="quarter" idx="1" hasCustomPrompt="1"/>
          </p:nvPr>
        </p:nvSpPr>
        <p:spPr>
          <a:xfrm>
            <a:off x="1206500" y="2245961"/>
            <a:ext cx="21971000" cy="934781"/>
          </a:xfrm>
          <a:prstGeom prst="rect">
            <a:avLst/>
          </a:prstGeom>
        </p:spPr>
        <p:txBody>
          <a:bodyPr lIns="45718" tIns="45718" rIns="45718" bIns="45718"/>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160" name="Body Level One…"/>
          <p:cNvSpPr txBox="1"/>
          <p:nvPr>
            <p:ph type="body" idx="21" hasCustomPrompt="1"/>
          </p:nvPr>
        </p:nvSpPr>
        <p:spPr>
          <a:xfrm>
            <a:off x="1206500" y="4248503"/>
            <a:ext cx="21971000" cy="8256014"/>
          </a:xfrm>
          <a:prstGeom prst="rect">
            <a:avLst/>
          </a:prstGeom>
        </p:spPr>
        <p:txBody>
          <a:bodyPr/>
          <a:lstStyle>
            <a:lvl1pPr defTabSz="2438337"/>
          </a:lstStyle>
          <a:p>
            <a:pPr/>
            <a:r>
              <a:t>Slide bullet text</a:t>
            </a:r>
          </a:p>
        </p:txBody>
      </p:sp>
      <p:sp>
        <p:nvSpPr>
          <p:cNvPr id="161" name="Slide Number"/>
          <p:cNvSpPr txBox="1"/>
          <p:nvPr>
            <p:ph type="sldNum" sz="quarter" idx="2"/>
          </p:nvPr>
        </p:nvSpPr>
        <p:spPr>
          <a:xfrm>
            <a:off x="12001499" y="13080999"/>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Image"/>
          <p:cNvSpPr/>
          <p:nvPr>
            <p:ph type="pic" idx="21"/>
          </p:nvPr>
        </p:nvSpPr>
        <p:spPr>
          <a:xfrm>
            <a:off x="-431800" y="-4038600"/>
            <a:ext cx="29464000" cy="18034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92709243_1322x1323.jpeg"/>
          <p:cNvSpPr/>
          <p:nvPr>
            <p:ph type="pic" sz="half" idx="21"/>
          </p:nvPr>
        </p:nvSpPr>
        <p:spPr>
          <a:xfrm>
            <a:off x="12052303" y="1270000"/>
            <a:ext cx="11188406" cy="11209889"/>
          </a:xfrm>
          <a:prstGeom prst="rect">
            <a:avLst/>
          </a:prstGeom>
        </p:spPr>
        <p:txBody>
          <a:bodyPr lIns="91439" tIns="45719" rIns="91439" bIns="45719">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824910546_2681x1332.jpg"/>
          <p:cNvSpPr/>
          <p:nvPr>
            <p:ph type="pic" idx="22"/>
          </p:nvPr>
        </p:nvSpPr>
        <p:spPr>
          <a:xfrm>
            <a:off x="6380200" y="1263848"/>
            <a:ext cx="22529801" cy="11193471"/>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 Id="rId3" Type="http://schemas.openxmlformats.org/officeDocument/2006/relationships/image" Target="../media/image23.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Presentation Title"/>
          <p:cNvSpPr txBox="1"/>
          <p:nvPr>
            <p:ph type="ctrTitle"/>
          </p:nvPr>
        </p:nvSpPr>
        <p:spPr>
          <a:xfrm>
            <a:off x="387776" y="405497"/>
            <a:ext cx="23608448" cy="12905005"/>
          </a:xfrm>
          <a:prstGeom prst="rect">
            <a:avLst/>
          </a:prstGeom>
        </p:spPr>
        <p:txBody>
          <a:bodyPr/>
          <a:lstStyle/>
          <a:p>
            <a:pPr/>
          </a:p>
          <a:p>
            <a:pPr/>
          </a:p>
          <a:p>
            <a:pPr/>
          </a:p>
        </p:txBody>
      </p:sp>
      <p:pic>
        <p:nvPicPr>
          <p:cNvPr id="171" name="billgatesonmeat.png" descr="billgatesonmeat.png"/>
          <p:cNvPicPr>
            <a:picLocks noChangeAspect="1"/>
          </p:cNvPicPr>
          <p:nvPr/>
        </p:nvPicPr>
        <p:blipFill>
          <a:blip r:embed="rId2">
            <a:extLst/>
          </a:blip>
          <a:stretch>
            <a:fillRect/>
          </a:stretch>
        </p:blipFill>
        <p:spPr>
          <a:xfrm>
            <a:off x="6015070" y="-10056"/>
            <a:ext cx="12353860" cy="1373611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Maurice Strong:…"/>
          <p:cNvSpPr txBox="1"/>
          <p:nvPr>
            <p:ph type="title"/>
          </p:nvPr>
        </p:nvSpPr>
        <p:spPr>
          <a:xfrm>
            <a:off x="149572" y="357187"/>
            <a:ext cx="24084856" cy="13001626"/>
          </a:xfrm>
          <a:prstGeom prst="rect">
            <a:avLst/>
          </a:prstGeom>
        </p:spPr>
        <p:txBody>
          <a:bodyPr/>
          <a:lstStyle/>
          <a:p>
            <a:pPr defTabSz="616148">
              <a:defRPr sz="7500">
                <a:latin typeface="Arial"/>
                <a:ea typeface="Arial"/>
                <a:cs typeface="Arial"/>
                <a:sym typeface="Arial"/>
              </a:defRPr>
            </a:pPr>
          </a:p>
          <a:p>
            <a:pPr defTabSz="616148">
              <a:defRPr sz="8250">
                <a:latin typeface="Arial"/>
                <a:ea typeface="Arial"/>
                <a:cs typeface="Arial"/>
                <a:sym typeface="Arial"/>
              </a:defRPr>
            </a:pPr>
            <a:r>
              <a:t>Maurice Strong:</a:t>
            </a:r>
          </a:p>
          <a:p>
            <a:pPr defTabSz="616148">
              <a:defRPr sz="8250">
                <a:latin typeface="Arial"/>
                <a:ea typeface="Arial"/>
                <a:cs typeface="Arial"/>
                <a:sym typeface="Arial"/>
              </a:defRPr>
            </a:pPr>
          </a:p>
          <a:p>
            <a:pPr defTabSz="616148">
              <a:defRPr sz="8250">
                <a:latin typeface="Arial"/>
                <a:ea typeface="Arial"/>
                <a:cs typeface="Arial"/>
                <a:sym typeface="Arial"/>
              </a:defRPr>
            </a:pPr>
          </a:p>
          <a:p>
            <a:pPr defTabSz="616148">
              <a:defRPr sz="7500">
                <a:latin typeface="Arial"/>
                <a:ea typeface="Arial"/>
                <a:cs typeface="Arial"/>
                <a:sym typeface="Arial"/>
              </a:defRPr>
            </a:pPr>
            <a:r>
              <a:rPr sz="8250"/>
              <a:t>Isn’t the only hope for the planet that the industrialized civilizations collapse? Isn’t it our responsibility to bring that about?</a:t>
            </a:r>
            <a:r>
              <a:t> </a:t>
            </a:r>
          </a:p>
          <a:p>
            <a:pPr defTabSz="616148">
              <a:defRPr sz="7500">
                <a:latin typeface="Arial"/>
                <a:ea typeface="Arial"/>
                <a:cs typeface="Arial"/>
                <a:sym typeface="Arial"/>
              </a:defRPr>
            </a:pPr>
          </a:p>
          <a:p>
            <a:pPr defTabSz="616148">
              <a:defRPr sz="7500">
                <a:latin typeface="Arial"/>
                <a:ea typeface="Arial"/>
                <a:cs typeface="Arial"/>
                <a:sym typeface="Arial"/>
              </a:defRPr>
            </a:pPr>
          </a:p>
          <a:p>
            <a:pPr defTabSz="616148">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Maurice Strong:…"/>
          <p:cNvSpPr txBox="1"/>
          <p:nvPr>
            <p:ph type="title"/>
          </p:nvPr>
        </p:nvSpPr>
        <p:spPr>
          <a:xfrm>
            <a:off x="198220" y="357187"/>
            <a:ext cx="23987560" cy="13170918"/>
          </a:xfrm>
          <a:prstGeom prst="rect">
            <a:avLst/>
          </a:prstGeom>
        </p:spPr>
        <p:txBody>
          <a:bodyPr/>
          <a:lstStyle/>
          <a:p>
            <a:pPr defTabSz="616148">
              <a:defRPr sz="5625">
                <a:latin typeface="Arial"/>
                <a:ea typeface="Arial"/>
                <a:cs typeface="Arial"/>
                <a:sym typeface="Arial"/>
              </a:defRPr>
            </a:pPr>
          </a:p>
          <a:p>
            <a:pPr defTabSz="616148">
              <a:defRPr sz="7500">
                <a:latin typeface="Arial"/>
                <a:ea typeface="Arial"/>
                <a:cs typeface="Arial"/>
                <a:sym typeface="Arial"/>
              </a:defRPr>
            </a:pPr>
            <a:r>
              <a:t>Maurice Strong:</a:t>
            </a:r>
          </a:p>
          <a:p>
            <a:pPr defTabSz="616148">
              <a:defRPr sz="7500">
                <a:latin typeface="Arial"/>
                <a:ea typeface="Arial"/>
                <a:cs typeface="Arial"/>
                <a:sym typeface="Arial"/>
              </a:defRPr>
            </a:pPr>
          </a:p>
          <a:p>
            <a:pPr defTabSz="616148">
              <a:defRPr sz="7500">
                <a:latin typeface="Arial"/>
                <a:ea typeface="Arial"/>
                <a:cs typeface="Arial"/>
                <a:sym typeface="Arial"/>
              </a:defRPr>
            </a:pPr>
            <a:r>
              <a:t>It is simply not feasible for sovereignty to be exercised unilaterally by individual nation-states, however powerful. It is a principle which will yield only slowly and reluctantly to the imperatives of global </a:t>
            </a:r>
            <a:br/>
            <a:r>
              <a:t>environmental cooperation.</a:t>
            </a:r>
          </a:p>
          <a:p>
            <a:pPr defTabSz="616148">
              <a:defRPr sz="5625">
                <a:latin typeface="Arial"/>
                <a:ea typeface="Arial"/>
                <a:cs typeface="Arial"/>
                <a:sym typeface="Arial"/>
              </a:defRPr>
            </a:pPr>
          </a:p>
          <a:p>
            <a:pPr defTabSz="616148">
              <a:defRPr sz="8250">
                <a:latin typeface="Arial"/>
                <a:ea typeface="Arial"/>
                <a:cs typeface="Arial"/>
                <a:sym typeface="Arial"/>
              </a:defRPr>
            </a:pPr>
          </a:p>
          <a:p>
            <a:pPr defTabSz="616148">
              <a:defRPr sz="8250">
                <a:latin typeface="Arial"/>
                <a:ea typeface="Arial"/>
                <a:cs typeface="Arial"/>
                <a:sym typeface="Arial"/>
              </a:defRPr>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Helen Caldicott Union of Concerned Scientist:…"/>
          <p:cNvSpPr txBox="1"/>
          <p:nvPr>
            <p:ph type="title"/>
          </p:nvPr>
        </p:nvSpPr>
        <p:spPr>
          <a:xfrm>
            <a:off x="159990" y="357187"/>
            <a:ext cx="23961422" cy="13186173"/>
          </a:xfrm>
          <a:prstGeom prst="rect">
            <a:avLst/>
          </a:prstGeom>
        </p:spPr>
        <p:txBody>
          <a:bodyPr/>
          <a:lstStyle/>
          <a:p>
            <a:pPr defTabSz="813315">
              <a:defRPr sz="7425">
                <a:latin typeface="Arial"/>
                <a:ea typeface="Arial"/>
                <a:cs typeface="Arial"/>
                <a:sym typeface="Arial"/>
              </a:defRPr>
            </a:pPr>
          </a:p>
          <a:p>
            <a:pPr defTabSz="813315">
              <a:defRPr sz="7425">
                <a:latin typeface="Arial"/>
                <a:ea typeface="Arial"/>
                <a:cs typeface="Arial"/>
                <a:sym typeface="Arial"/>
              </a:defRPr>
            </a:pPr>
            <a:r>
              <a:t>Helen Caldicott</a:t>
            </a:r>
            <a:br/>
            <a:r>
              <a:t>Union of Concerned Scientist:</a:t>
            </a:r>
          </a:p>
          <a:p>
            <a:pPr defTabSz="813315">
              <a:defRPr sz="7425">
                <a:latin typeface="Arial"/>
                <a:ea typeface="Arial"/>
                <a:cs typeface="Arial"/>
                <a:sym typeface="Arial"/>
              </a:defRPr>
            </a:pPr>
          </a:p>
          <a:p>
            <a:pPr defTabSz="813315">
              <a:defRPr sz="7425">
                <a:latin typeface="Arial"/>
                <a:ea typeface="Arial"/>
                <a:cs typeface="Arial"/>
                <a:sym typeface="Arial"/>
              </a:defRPr>
            </a:pPr>
            <a:r>
              <a:t>Free enterprise really means rich people get richer. They have the freedom to exploit and psychologically rape their fellow human beings in the process. Capitalism is destroying the earth. </a:t>
            </a:r>
          </a:p>
          <a:p>
            <a:pPr defTabSz="813315">
              <a:defRPr sz="7425">
                <a:latin typeface="Arial"/>
                <a:ea typeface="Arial"/>
                <a:cs typeface="Arial"/>
                <a:sym typeface="Arial"/>
              </a:defRPr>
            </a:pPr>
          </a:p>
          <a:p>
            <a:pPr defTabSz="813315">
              <a:defRPr sz="7425">
                <a:latin typeface="Arial"/>
                <a:ea typeface="Arial"/>
                <a:cs typeface="Arial"/>
                <a:sym typeface="Arial"/>
              </a:defRPr>
            </a:pPr>
          </a:p>
          <a:p>
            <a:pPr defTabSz="813315">
              <a:defRPr sz="7425">
                <a:latin typeface="Arial"/>
                <a:ea typeface="Arial"/>
                <a:cs typeface="Arial"/>
                <a:sym typeface="Arial"/>
              </a:defRPr>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The Historical Roots of Our Ecologic Crisis By Lynn White Jr.…"/>
          <p:cNvSpPr txBox="1"/>
          <p:nvPr>
            <p:ph type="title"/>
          </p:nvPr>
        </p:nvSpPr>
        <p:spPr>
          <a:xfrm>
            <a:off x="234776" y="723583"/>
            <a:ext cx="23914448" cy="12794383"/>
          </a:xfrm>
          <a:prstGeom prst="rect">
            <a:avLst/>
          </a:prstGeom>
        </p:spPr>
        <p:txBody>
          <a:bodyPr/>
          <a:lstStyle/>
          <a:p>
            <a:pPr defTabSz="328612">
              <a:defRPr sz="4000">
                <a:latin typeface="Arial"/>
                <a:ea typeface="Arial"/>
                <a:cs typeface="Arial"/>
                <a:sym typeface="Arial"/>
              </a:defRPr>
            </a:pPr>
          </a:p>
          <a:p>
            <a:pPr defTabSz="328612">
              <a:defRPr sz="6800">
                <a:latin typeface="Arial"/>
                <a:ea typeface="Arial"/>
                <a:cs typeface="Arial"/>
                <a:sym typeface="Arial"/>
              </a:defRPr>
            </a:pPr>
            <a:r>
              <a:t>The Historical Roots of Our Ecologic Crisis</a:t>
            </a:r>
            <a:br/>
            <a:r>
              <a:t>By Lynn White Jr.</a:t>
            </a:r>
          </a:p>
          <a:p>
            <a:pPr defTabSz="328612">
              <a:defRPr sz="6800">
                <a:latin typeface="Arial"/>
                <a:ea typeface="Arial"/>
                <a:cs typeface="Arial"/>
                <a:sym typeface="Arial"/>
              </a:defRPr>
            </a:pPr>
          </a:p>
          <a:p>
            <a:pPr defTabSz="328612">
              <a:defRPr sz="6800">
                <a:latin typeface="Arial"/>
                <a:ea typeface="Arial"/>
                <a:cs typeface="Arial"/>
                <a:sym typeface="Arial"/>
              </a:defRPr>
            </a:pPr>
            <a:r>
              <a:t>Christianity, in absolute contrast to ancient paganism and Asia's religions (except, perhaps Zoroastrianism), not only established a dualism of man and nature but also insisted that it is God's will that man exploit nature for his proper ends.By destroying pagan animism, Christianity made it possible to exploit nature in a mood of indifference to the feelings of natural objects.</a:t>
            </a:r>
          </a:p>
          <a:p>
            <a:pPr defTabSz="328612">
              <a:defRPr sz="6000">
                <a:latin typeface="Arial"/>
                <a:ea typeface="Arial"/>
                <a:cs typeface="Arial"/>
                <a:sym typeface="Arial"/>
              </a:defRPr>
            </a:pPr>
          </a:p>
          <a:p>
            <a:pPr defTabSz="328612">
              <a:defRPr sz="3000">
                <a:latin typeface="Arial"/>
                <a:ea typeface="Arial"/>
                <a:cs typeface="Arial"/>
                <a:sym typeface="Arial"/>
              </a:defRPr>
            </a:pPr>
          </a:p>
          <a:p>
            <a:pPr defTabSz="328612">
              <a:defRPr sz="3000">
                <a:latin typeface="Arial"/>
                <a:ea typeface="Arial"/>
                <a:cs typeface="Arial"/>
                <a:sym typeface="Arial"/>
              </a:defRPr>
            </a:pPr>
          </a:p>
          <a:p>
            <a:pPr defTabSz="328612">
              <a:defRPr sz="3000">
                <a:latin typeface="Arial"/>
                <a:ea typeface="Arial"/>
                <a:cs typeface="Arial"/>
                <a:sym typeface="Arial"/>
              </a:defRPr>
            </a:pPr>
          </a:p>
          <a:p>
            <a:pPr defTabSz="328612">
              <a:defRPr sz="3000">
                <a:latin typeface="Arial"/>
                <a:ea typeface="Arial"/>
                <a:cs typeface="Arial"/>
                <a:sym typeface="Arial"/>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The Historical Roots of Our Ecologic Crisis By Lynn White Jr.…"/>
          <p:cNvSpPr txBox="1"/>
          <p:nvPr>
            <p:ph type="title"/>
          </p:nvPr>
        </p:nvSpPr>
        <p:spPr>
          <a:xfrm>
            <a:off x="106412" y="357187"/>
            <a:ext cx="23991838" cy="13309328"/>
          </a:xfrm>
          <a:prstGeom prst="rect">
            <a:avLst/>
          </a:prstGeom>
        </p:spPr>
        <p:txBody>
          <a:bodyPr/>
          <a:lstStyle/>
          <a:p>
            <a:pPr>
              <a:defRPr sz="6900">
                <a:latin typeface="Arial"/>
                <a:ea typeface="Arial"/>
                <a:cs typeface="Arial"/>
                <a:sym typeface="Arial"/>
              </a:defRPr>
            </a:pPr>
            <a:r>
              <a:t>The Historical Roots of Our Ecologic Crisis</a:t>
            </a:r>
            <a:br/>
            <a:r>
              <a:t>By Lynn White Jr.</a:t>
            </a:r>
          </a:p>
          <a:p>
            <a:pPr>
              <a:defRPr sz="6900">
                <a:latin typeface="Arial"/>
                <a:ea typeface="Arial"/>
                <a:cs typeface="Arial"/>
                <a:sym typeface="Arial"/>
              </a:defRPr>
            </a:pPr>
          </a:p>
          <a:p>
            <a:pPr>
              <a:defRPr sz="6900">
                <a:latin typeface="Arial"/>
                <a:ea typeface="Arial"/>
                <a:cs typeface="Arial"/>
                <a:sym typeface="Arial"/>
              </a:defRPr>
            </a:pPr>
            <a:r>
              <a:t>But, as we now recognize, somewhat over a century ago science and technology hitherto quite separate activities-joined to give mankind powers which, to judge by many of the ecologic effects, are out of control. If so, Christianity bears a huge burden of guilt.</a:t>
            </a:r>
          </a:p>
          <a:p>
            <a:pPr>
              <a:defRPr sz="7500">
                <a:latin typeface="Arial"/>
                <a:ea typeface="Arial"/>
                <a:cs typeface="Arial"/>
                <a:sym typeface="Arial"/>
              </a:defRPr>
            </a:pP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08" name="gates#1.png" descr="gates#1.png"/>
          <p:cNvPicPr>
            <a:picLocks noChangeAspect="1"/>
          </p:cNvPicPr>
          <p:nvPr/>
        </p:nvPicPr>
        <p:blipFill>
          <a:blip r:embed="rId2">
            <a:extLst/>
          </a:blip>
          <a:stretch>
            <a:fillRect/>
          </a:stretch>
        </p:blipFill>
        <p:spPr>
          <a:xfrm>
            <a:off x="1378923" y="-121450"/>
            <a:ext cx="22577168" cy="139589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11" name="BT#14.png" descr="BT#14.png"/>
          <p:cNvPicPr>
            <a:picLocks noChangeAspect="1"/>
          </p:cNvPicPr>
          <p:nvPr/>
        </p:nvPicPr>
        <p:blipFill>
          <a:blip r:embed="rId2">
            <a:extLst/>
          </a:blip>
          <a:stretch>
            <a:fillRect/>
          </a:stretch>
        </p:blipFill>
        <p:spPr>
          <a:xfrm>
            <a:off x="926865" y="-33644"/>
            <a:ext cx="22784270" cy="13783288"/>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Presentation Title"/>
          <p:cNvSpPr txBox="1"/>
          <p:nvPr>
            <p:ph type="ctrTitle"/>
          </p:nvPr>
        </p:nvSpPr>
        <p:spPr>
          <a:xfrm>
            <a:off x="284506" y="409913"/>
            <a:ext cx="23814988" cy="12896173"/>
          </a:xfrm>
          <a:prstGeom prst="rect">
            <a:avLst/>
          </a:prstGeom>
        </p:spPr>
        <p:txBody>
          <a:bodyPr/>
          <a:lstStyle/>
          <a:p>
            <a:pPr/>
          </a:p>
          <a:p>
            <a:pPr/>
          </a:p>
          <a:p>
            <a:pPr/>
          </a:p>
        </p:txBody>
      </p:sp>
      <p:pic>
        <p:nvPicPr>
          <p:cNvPr id="214" name="Carbon foot print #1.jpg" descr="Carbon foot print #1.jpg"/>
          <p:cNvPicPr>
            <a:picLocks noChangeAspect="1"/>
          </p:cNvPicPr>
          <p:nvPr/>
        </p:nvPicPr>
        <p:blipFill>
          <a:blip r:embed="rId2">
            <a:extLst/>
          </a:blip>
          <a:stretch>
            <a:fillRect/>
          </a:stretch>
        </p:blipFill>
        <p:spPr>
          <a:xfrm>
            <a:off x="732713" y="3775829"/>
            <a:ext cx="22918574" cy="2798479"/>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17" name="gates#1.png" descr="gates#1.png"/>
          <p:cNvPicPr>
            <a:picLocks noChangeAspect="1"/>
          </p:cNvPicPr>
          <p:nvPr/>
        </p:nvPicPr>
        <p:blipFill>
          <a:blip r:embed="rId2">
            <a:extLst/>
          </a:blip>
          <a:stretch>
            <a:fillRect/>
          </a:stretch>
        </p:blipFill>
        <p:spPr>
          <a:xfrm>
            <a:off x="1378923" y="-121450"/>
            <a:ext cx="22577168" cy="139589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20" name="BT#15.png" descr="BT#15.png"/>
          <p:cNvPicPr>
            <a:picLocks noChangeAspect="1"/>
          </p:cNvPicPr>
          <p:nvPr/>
        </p:nvPicPr>
        <p:blipFill>
          <a:blip r:embed="rId2">
            <a:extLst/>
          </a:blip>
          <a:stretch>
            <a:fillRect/>
          </a:stretch>
        </p:blipFill>
        <p:spPr>
          <a:xfrm>
            <a:off x="-432935" y="963670"/>
            <a:ext cx="24895221" cy="11001625"/>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Presentation Title"/>
          <p:cNvSpPr txBox="1"/>
          <p:nvPr>
            <p:ph type="ctrTitle"/>
          </p:nvPr>
        </p:nvSpPr>
        <p:spPr>
          <a:xfrm>
            <a:off x="387776" y="405497"/>
            <a:ext cx="23608448" cy="12905005"/>
          </a:xfrm>
          <a:prstGeom prst="rect">
            <a:avLst/>
          </a:prstGeom>
        </p:spPr>
        <p:txBody>
          <a:bodyPr/>
          <a:lstStyle/>
          <a:p>
            <a:pPr/>
          </a:p>
          <a:p>
            <a:pPr/>
          </a:p>
          <a:p>
            <a:pPr/>
          </a:p>
        </p:txBody>
      </p:sp>
      <p:pic>
        <p:nvPicPr>
          <p:cNvPr id="174" name="celeb#1.png" descr="celeb#1.png"/>
          <p:cNvPicPr>
            <a:picLocks noChangeAspect="1"/>
          </p:cNvPicPr>
          <p:nvPr/>
        </p:nvPicPr>
        <p:blipFill>
          <a:blip r:embed="rId2">
            <a:extLst/>
          </a:blip>
          <a:stretch>
            <a:fillRect/>
          </a:stretch>
        </p:blipFill>
        <p:spPr>
          <a:xfrm>
            <a:off x="-479902" y="-22077"/>
            <a:ext cx="25597804" cy="13760154"/>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23" name="Worldbank#3.png" descr="Worldbank#3.png"/>
          <p:cNvPicPr>
            <a:picLocks noChangeAspect="1"/>
          </p:cNvPicPr>
          <p:nvPr/>
        </p:nvPicPr>
        <p:blipFill>
          <a:blip r:embed="rId2">
            <a:extLst/>
          </a:blip>
          <a:stretch>
            <a:fillRect/>
          </a:stretch>
        </p:blipFill>
        <p:spPr>
          <a:xfrm>
            <a:off x="-93763" y="4849724"/>
            <a:ext cx="24825526" cy="2725826"/>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26" name="gates#1.png" descr="gates#1.png"/>
          <p:cNvPicPr>
            <a:picLocks noChangeAspect="1"/>
          </p:cNvPicPr>
          <p:nvPr/>
        </p:nvPicPr>
        <p:blipFill>
          <a:blip r:embed="rId2">
            <a:extLst/>
          </a:blip>
          <a:stretch>
            <a:fillRect/>
          </a:stretch>
        </p:blipFill>
        <p:spPr>
          <a:xfrm>
            <a:off x="1378923" y="-121450"/>
            <a:ext cx="22577168" cy="139589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29" name="BT#10.png" descr="BT#10.png"/>
          <p:cNvPicPr>
            <a:picLocks noChangeAspect="1"/>
          </p:cNvPicPr>
          <p:nvPr/>
        </p:nvPicPr>
        <p:blipFill>
          <a:blip r:embed="rId2">
            <a:extLst/>
          </a:blip>
          <a:stretch>
            <a:fillRect/>
          </a:stretch>
        </p:blipFill>
        <p:spPr>
          <a:xfrm>
            <a:off x="-148306" y="1625075"/>
            <a:ext cx="24934612" cy="8687325"/>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32" name="breakthrough#1.png" descr="breakthrough#1.png"/>
          <p:cNvPicPr>
            <a:picLocks noChangeAspect="1"/>
          </p:cNvPicPr>
          <p:nvPr/>
        </p:nvPicPr>
        <p:blipFill>
          <a:blip r:embed="rId2">
            <a:extLst/>
          </a:blip>
          <a:stretch>
            <a:fillRect/>
          </a:stretch>
        </p:blipFill>
        <p:spPr>
          <a:xfrm>
            <a:off x="-10572" y="343196"/>
            <a:ext cx="24405144" cy="12551217"/>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35" name="bt#2.png" descr="bt#2.png"/>
          <p:cNvPicPr>
            <a:picLocks noChangeAspect="1"/>
          </p:cNvPicPr>
          <p:nvPr/>
        </p:nvPicPr>
        <p:blipFill>
          <a:blip r:embed="rId2">
            <a:extLst/>
          </a:blip>
          <a:stretch>
            <a:fillRect/>
          </a:stretch>
        </p:blipFill>
        <p:spPr>
          <a:xfrm>
            <a:off x="-311938" y="867842"/>
            <a:ext cx="25299917" cy="11671952"/>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38" name="billgates#3.png" descr="billgates#3.png"/>
          <p:cNvPicPr>
            <a:picLocks noChangeAspect="1"/>
          </p:cNvPicPr>
          <p:nvPr/>
        </p:nvPicPr>
        <p:blipFill>
          <a:blip r:embed="rId2">
            <a:extLst/>
          </a:blip>
          <a:stretch>
            <a:fillRect/>
          </a:stretch>
        </p:blipFill>
        <p:spPr>
          <a:xfrm>
            <a:off x="2565101" y="-48860"/>
            <a:ext cx="19253798" cy="1381372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41" name="bt#3.png" descr="bt#3.png"/>
          <p:cNvPicPr>
            <a:picLocks noChangeAspect="1"/>
          </p:cNvPicPr>
          <p:nvPr/>
        </p:nvPicPr>
        <p:blipFill>
          <a:blip r:embed="rId2">
            <a:extLst/>
          </a:blip>
          <a:stretch>
            <a:fillRect/>
          </a:stretch>
        </p:blipFill>
        <p:spPr>
          <a:xfrm>
            <a:off x="-675252" y="226484"/>
            <a:ext cx="25734504" cy="13263032"/>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44" name="bt#4.png" descr="bt#4.png"/>
          <p:cNvPicPr>
            <a:picLocks noChangeAspect="1"/>
          </p:cNvPicPr>
          <p:nvPr/>
        </p:nvPicPr>
        <p:blipFill>
          <a:blip r:embed="rId2">
            <a:extLst/>
          </a:blip>
          <a:stretch>
            <a:fillRect/>
          </a:stretch>
        </p:blipFill>
        <p:spPr>
          <a:xfrm>
            <a:off x="-211103" y="651299"/>
            <a:ext cx="24806206" cy="1174295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47" name="bt#5.png" descr="bt#5.png"/>
          <p:cNvPicPr>
            <a:picLocks noChangeAspect="1"/>
          </p:cNvPicPr>
          <p:nvPr/>
        </p:nvPicPr>
        <p:blipFill>
          <a:blip r:embed="rId2">
            <a:extLst/>
          </a:blip>
          <a:stretch>
            <a:fillRect/>
          </a:stretch>
        </p:blipFill>
        <p:spPr>
          <a:xfrm>
            <a:off x="-108207" y="827742"/>
            <a:ext cx="24892454" cy="11528318"/>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50" name="BT#6.png" descr="BT#6.png"/>
          <p:cNvPicPr>
            <a:picLocks noChangeAspect="1"/>
          </p:cNvPicPr>
          <p:nvPr/>
        </p:nvPicPr>
        <p:blipFill>
          <a:blip r:embed="rId2">
            <a:extLst/>
          </a:blip>
          <a:stretch>
            <a:fillRect/>
          </a:stretch>
        </p:blipFill>
        <p:spPr>
          <a:xfrm>
            <a:off x="-87139" y="681813"/>
            <a:ext cx="24558278" cy="1198483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Presentation Title"/>
          <p:cNvSpPr txBox="1"/>
          <p:nvPr>
            <p:ph type="ctrTitle"/>
          </p:nvPr>
        </p:nvSpPr>
        <p:spPr>
          <a:xfrm>
            <a:off x="387776" y="405497"/>
            <a:ext cx="23608448" cy="12905005"/>
          </a:xfrm>
          <a:prstGeom prst="rect">
            <a:avLst/>
          </a:prstGeom>
        </p:spPr>
        <p:txBody>
          <a:bodyPr/>
          <a:lstStyle/>
          <a:p>
            <a:pPr/>
          </a:p>
          <a:p>
            <a:pPr/>
          </a:p>
          <a:p>
            <a:pPr/>
          </a:p>
        </p:txBody>
      </p:sp>
      <p:pic>
        <p:nvPicPr>
          <p:cNvPr id="177" name="celeb#2.png" descr="celeb#2.png"/>
          <p:cNvPicPr>
            <a:picLocks noChangeAspect="1"/>
          </p:cNvPicPr>
          <p:nvPr/>
        </p:nvPicPr>
        <p:blipFill>
          <a:blip r:embed="rId2">
            <a:extLst/>
          </a:blip>
          <a:stretch>
            <a:fillRect/>
          </a:stretch>
        </p:blipFill>
        <p:spPr>
          <a:xfrm>
            <a:off x="-3509103" y="-33846"/>
            <a:ext cx="31656206" cy="13783692"/>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53" name="branson#1.png" descr="branson#1.png"/>
          <p:cNvPicPr>
            <a:picLocks noChangeAspect="1"/>
          </p:cNvPicPr>
          <p:nvPr/>
        </p:nvPicPr>
        <p:blipFill>
          <a:blip r:embed="rId2">
            <a:extLst/>
          </a:blip>
          <a:stretch>
            <a:fillRect/>
          </a:stretch>
        </p:blipFill>
        <p:spPr>
          <a:xfrm>
            <a:off x="4762730" y="-67170"/>
            <a:ext cx="14858540" cy="1385034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56" name="branson#2.png" descr="branson#2.png"/>
          <p:cNvPicPr>
            <a:picLocks noChangeAspect="1"/>
          </p:cNvPicPr>
          <p:nvPr/>
        </p:nvPicPr>
        <p:blipFill>
          <a:blip r:embed="rId2">
            <a:extLst/>
          </a:blip>
          <a:stretch>
            <a:fillRect/>
          </a:stretch>
        </p:blipFill>
        <p:spPr>
          <a:xfrm>
            <a:off x="1199975" y="938863"/>
            <a:ext cx="21984050" cy="3403983"/>
          </a:xfrm>
          <a:prstGeom prst="rect">
            <a:avLst/>
          </a:prstGeom>
          <a:ln w="12700">
            <a:miter lim="400000"/>
          </a:ln>
        </p:spPr>
      </p:pic>
      <p:pic>
        <p:nvPicPr>
          <p:cNvPr id="257" name="branson#3.png" descr="branson#3.png"/>
          <p:cNvPicPr>
            <a:picLocks noChangeAspect="1"/>
          </p:cNvPicPr>
          <p:nvPr/>
        </p:nvPicPr>
        <p:blipFill>
          <a:blip r:embed="rId3">
            <a:extLst/>
          </a:blip>
          <a:stretch>
            <a:fillRect/>
          </a:stretch>
        </p:blipFill>
        <p:spPr>
          <a:xfrm>
            <a:off x="115533" y="5765770"/>
            <a:ext cx="24152934" cy="3967837"/>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60" name="BT#7.png" descr="BT#7.png"/>
          <p:cNvPicPr>
            <a:picLocks noChangeAspect="1"/>
          </p:cNvPicPr>
          <p:nvPr/>
        </p:nvPicPr>
        <p:blipFill>
          <a:blip r:embed="rId2">
            <a:extLst/>
          </a:blip>
          <a:stretch>
            <a:fillRect/>
          </a:stretch>
        </p:blipFill>
        <p:spPr>
          <a:xfrm>
            <a:off x="-710389" y="194046"/>
            <a:ext cx="26401143" cy="12979827"/>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63" name="ray#1.png" descr="ray#1.png"/>
          <p:cNvPicPr>
            <a:picLocks noChangeAspect="1"/>
          </p:cNvPicPr>
          <p:nvPr/>
        </p:nvPicPr>
        <p:blipFill>
          <a:blip r:embed="rId2">
            <a:extLst/>
          </a:blip>
          <a:stretch>
            <a:fillRect/>
          </a:stretch>
        </p:blipFill>
        <p:spPr>
          <a:xfrm>
            <a:off x="5643699" y="-67533"/>
            <a:ext cx="13350602" cy="13851066"/>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66" name="bt#9.png" descr="bt#9.png"/>
          <p:cNvPicPr>
            <a:picLocks noChangeAspect="1"/>
          </p:cNvPicPr>
          <p:nvPr/>
        </p:nvPicPr>
        <p:blipFill>
          <a:blip r:embed="rId2">
            <a:extLst/>
          </a:blip>
          <a:stretch>
            <a:fillRect/>
          </a:stretch>
        </p:blipFill>
        <p:spPr>
          <a:xfrm>
            <a:off x="-419765" y="1609143"/>
            <a:ext cx="25972057" cy="8912481"/>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69" name="gates#3.png" descr="gates#3.png"/>
          <p:cNvPicPr>
            <a:picLocks noChangeAspect="1"/>
          </p:cNvPicPr>
          <p:nvPr/>
        </p:nvPicPr>
        <p:blipFill>
          <a:blip r:embed="rId2">
            <a:extLst/>
          </a:blip>
          <a:stretch>
            <a:fillRect/>
          </a:stretch>
        </p:blipFill>
        <p:spPr>
          <a:xfrm>
            <a:off x="1403644" y="-8072"/>
            <a:ext cx="21576712" cy="13790121"/>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72" name="bt#11.png" descr="bt#11.png"/>
          <p:cNvPicPr>
            <a:picLocks noChangeAspect="1"/>
          </p:cNvPicPr>
          <p:nvPr/>
        </p:nvPicPr>
        <p:blipFill>
          <a:blip r:embed="rId2">
            <a:extLst/>
          </a:blip>
          <a:stretch>
            <a:fillRect/>
          </a:stretch>
        </p:blipFill>
        <p:spPr>
          <a:xfrm>
            <a:off x="-267756" y="1457576"/>
            <a:ext cx="25173512" cy="8873874"/>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75" name="Reid#1.png" descr="Reid#1.png"/>
          <p:cNvPicPr>
            <a:picLocks noChangeAspect="1"/>
          </p:cNvPicPr>
          <p:nvPr/>
        </p:nvPicPr>
        <p:blipFill>
          <a:blip r:embed="rId2">
            <a:extLst/>
          </a:blip>
          <a:stretch>
            <a:fillRect/>
          </a:stretch>
        </p:blipFill>
        <p:spPr>
          <a:xfrm>
            <a:off x="-188934" y="622011"/>
            <a:ext cx="25814720" cy="12012053"/>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78" name="bt#12.png" descr="bt#12.png"/>
          <p:cNvPicPr>
            <a:picLocks noChangeAspect="1"/>
          </p:cNvPicPr>
          <p:nvPr/>
        </p:nvPicPr>
        <p:blipFill>
          <a:blip r:embed="rId2">
            <a:extLst/>
          </a:blip>
          <a:stretch>
            <a:fillRect/>
          </a:stretch>
        </p:blipFill>
        <p:spPr>
          <a:xfrm>
            <a:off x="-297539" y="2238318"/>
            <a:ext cx="25233078" cy="7896282"/>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81" name="Jack#1.png" descr="Jack#1.png"/>
          <p:cNvPicPr>
            <a:picLocks noChangeAspect="1"/>
          </p:cNvPicPr>
          <p:nvPr/>
        </p:nvPicPr>
        <p:blipFill>
          <a:blip r:embed="rId2">
            <a:extLst/>
          </a:blip>
          <a:stretch>
            <a:fillRect/>
          </a:stretch>
        </p:blipFill>
        <p:spPr>
          <a:xfrm>
            <a:off x="1410773" y="1223226"/>
            <a:ext cx="22044697" cy="9709305"/>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Presentation Title"/>
          <p:cNvSpPr txBox="1"/>
          <p:nvPr>
            <p:ph type="ctrTitle"/>
          </p:nvPr>
        </p:nvSpPr>
        <p:spPr>
          <a:xfrm>
            <a:off x="387776" y="405497"/>
            <a:ext cx="23608448" cy="12905005"/>
          </a:xfrm>
          <a:prstGeom prst="rect">
            <a:avLst/>
          </a:prstGeom>
        </p:spPr>
        <p:txBody>
          <a:bodyPr/>
          <a:lstStyle/>
          <a:p>
            <a:pPr/>
          </a:p>
          <a:p>
            <a:pPr/>
          </a:p>
          <a:p>
            <a:pPr/>
          </a:p>
        </p:txBody>
      </p:sp>
      <p:pic>
        <p:nvPicPr>
          <p:cNvPr id="180" name="celeb#3.png" descr="celeb#3.png"/>
          <p:cNvPicPr>
            <a:picLocks noChangeAspect="1"/>
          </p:cNvPicPr>
          <p:nvPr/>
        </p:nvPicPr>
        <p:blipFill>
          <a:blip r:embed="rId2">
            <a:extLst/>
          </a:blip>
          <a:stretch>
            <a:fillRect/>
          </a:stretch>
        </p:blipFill>
        <p:spPr>
          <a:xfrm>
            <a:off x="-596638" y="-5863"/>
            <a:ext cx="25222627" cy="13727726"/>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84" name="bt#13.png" descr="bt#13.png"/>
          <p:cNvPicPr>
            <a:picLocks noChangeAspect="1"/>
          </p:cNvPicPr>
          <p:nvPr/>
        </p:nvPicPr>
        <p:blipFill>
          <a:blip r:embed="rId2">
            <a:extLst/>
          </a:blip>
          <a:stretch>
            <a:fillRect/>
          </a:stretch>
        </p:blipFill>
        <p:spPr>
          <a:xfrm>
            <a:off x="-155978" y="2094614"/>
            <a:ext cx="25368403" cy="9118119"/>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87" name="dustin#1.png" descr="dustin#1.png"/>
          <p:cNvPicPr>
            <a:picLocks noChangeAspect="1"/>
          </p:cNvPicPr>
          <p:nvPr/>
        </p:nvPicPr>
        <p:blipFill>
          <a:blip r:embed="rId2">
            <a:extLst/>
          </a:blip>
          <a:stretch>
            <a:fillRect/>
          </a:stretch>
        </p:blipFill>
        <p:spPr>
          <a:xfrm>
            <a:off x="646735" y="2686207"/>
            <a:ext cx="23090530" cy="5682975"/>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90" name="bt#8.png" descr="bt#8.png"/>
          <p:cNvPicPr>
            <a:picLocks noChangeAspect="1"/>
          </p:cNvPicPr>
          <p:nvPr/>
        </p:nvPicPr>
        <p:blipFill>
          <a:blip r:embed="rId2">
            <a:extLst/>
          </a:blip>
          <a:stretch>
            <a:fillRect/>
          </a:stretch>
        </p:blipFill>
        <p:spPr>
          <a:xfrm>
            <a:off x="-553632" y="1679046"/>
            <a:ext cx="25745264" cy="8576204"/>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Presentation Title"/>
          <p:cNvSpPr txBox="1"/>
          <p:nvPr>
            <p:ph type="ctrTitle"/>
          </p:nvPr>
        </p:nvSpPr>
        <p:spPr>
          <a:xfrm>
            <a:off x="387776" y="405497"/>
            <a:ext cx="23608448" cy="12905005"/>
          </a:xfrm>
          <a:prstGeom prst="rect">
            <a:avLst/>
          </a:prstGeom>
        </p:spPr>
        <p:txBody>
          <a:bodyPr/>
          <a:lstStyle/>
          <a:p>
            <a:pPr/>
          </a:p>
          <a:p>
            <a:pPr/>
          </a:p>
          <a:p>
            <a:pPr/>
          </a:p>
        </p:txBody>
      </p:sp>
      <p:pic>
        <p:nvPicPr>
          <p:cNvPr id="293" name="Zhang#1.png" descr="Zhang#1.png"/>
          <p:cNvPicPr>
            <a:picLocks noChangeAspect="1"/>
          </p:cNvPicPr>
          <p:nvPr/>
        </p:nvPicPr>
        <p:blipFill>
          <a:blip r:embed="rId2">
            <a:extLst/>
          </a:blip>
          <a:stretch>
            <a:fillRect/>
          </a:stretch>
        </p:blipFill>
        <p:spPr>
          <a:xfrm>
            <a:off x="29084" y="996760"/>
            <a:ext cx="24846116" cy="10184134"/>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ustainable Development  Includes:…"/>
          <p:cNvSpPr txBox="1"/>
          <p:nvPr>
            <p:ph type="title"/>
          </p:nvPr>
        </p:nvSpPr>
        <p:spPr>
          <a:xfrm>
            <a:off x="130968" y="357187"/>
            <a:ext cx="23966259" cy="13200312"/>
          </a:xfrm>
          <a:prstGeom prst="rect">
            <a:avLst/>
          </a:prstGeom>
        </p:spPr>
        <p:txBody>
          <a:bodyPr/>
          <a:lstStyle/>
          <a:p>
            <a:pPr defTabSz="443626">
              <a:defRPr sz="4050">
                <a:latin typeface="Arial"/>
                <a:ea typeface="Arial"/>
                <a:cs typeface="Arial"/>
                <a:sym typeface="Arial"/>
              </a:defRPr>
            </a:pPr>
          </a:p>
          <a:p>
            <a:pPr defTabSz="443626">
              <a:defRPr sz="7560">
                <a:latin typeface="Arial"/>
                <a:ea typeface="Arial"/>
                <a:cs typeface="Arial"/>
                <a:sym typeface="Arial"/>
              </a:defRPr>
            </a:pPr>
            <a:r>
              <a:t>Sustainable Development </a:t>
            </a:r>
            <a:br/>
            <a:r>
              <a:t>Includes:</a:t>
            </a:r>
          </a:p>
          <a:p>
            <a:pPr defTabSz="443626">
              <a:defRPr sz="7560">
                <a:latin typeface="Arial"/>
                <a:ea typeface="Arial"/>
                <a:cs typeface="Arial"/>
                <a:sym typeface="Arial"/>
              </a:defRPr>
            </a:pPr>
          </a:p>
          <a:p>
            <a:pPr defTabSz="443626">
              <a:defRPr sz="7560">
                <a:latin typeface="Arial"/>
                <a:ea typeface="Arial"/>
                <a:cs typeface="Arial"/>
                <a:sym typeface="Arial"/>
              </a:defRPr>
            </a:pPr>
            <a:r>
              <a:t>Abortion on demand</a:t>
            </a:r>
          </a:p>
          <a:p>
            <a:pPr defTabSz="443626">
              <a:defRPr sz="7560">
                <a:latin typeface="Arial"/>
                <a:ea typeface="Arial"/>
                <a:cs typeface="Arial"/>
                <a:sym typeface="Arial"/>
              </a:defRPr>
            </a:pPr>
            <a:r>
              <a:t>Population control</a:t>
            </a:r>
          </a:p>
          <a:p>
            <a:pPr defTabSz="443626">
              <a:defRPr sz="7560">
                <a:latin typeface="Arial"/>
                <a:ea typeface="Arial"/>
                <a:cs typeface="Arial"/>
                <a:sym typeface="Arial"/>
              </a:defRPr>
            </a:pPr>
            <a:r>
              <a:t>Gun control</a:t>
            </a:r>
          </a:p>
          <a:p>
            <a:pPr defTabSz="443626">
              <a:defRPr sz="7560">
                <a:latin typeface="Arial"/>
                <a:ea typeface="Arial"/>
                <a:cs typeface="Arial"/>
                <a:sym typeface="Arial"/>
              </a:defRPr>
            </a:pPr>
            <a:r>
              <a:t>Social justice </a:t>
            </a:r>
            <a:br/>
            <a:r>
              <a:t>Global governance</a:t>
            </a:r>
          </a:p>
          <a:p>
            <a:pPr defTabSz="443626">
              <a:defRPr sz="7560">
                <a:latin typeface="Arial"/>
                <a:ea typeface="Arial"/>
                <a:cs typeface="Arial"/>
                <a:sym typeface="Arial"/>
              </a:defRPr>
            </a:pPr>
            <a:r>
              <a:t>The New World Order</a:t>
            </a:r>
          </a:p>
          <a:p>
            <a:pPr defTabSz="443626">
              <a:defRPr sz="4050">
                <a:latin typeface="Arial"/>
                <a:ea typeface="Arial"/>
                <a:cs typeface="Arial"/>
                <a:sym typeface="Arial"/>
              </a:defRPr>
            </a:pPr>
          </a:p>
          <a:p>
            <a:pPr defTabSz="443626">
              <a:defRPr sz="4050">
                <a:latin typeface="Arial"/>
                <a:ea typeface="Arial"/>
                <a:cs typeface="Arial"/>
                <a:sym typeface="Arial"/>
              </a:defRPr>
            </a:pPr>
          </a:p>
          <a:p>
            <a:pPr defTabSz="443626">
              <a:defRPr sz="4050">
                <a:latin typeface="Arial"/>
                <a:ea typeface="Arial"/>
                <a:cs typeface="Arial"/>
                <a:sym typeface="Arial"/>
              </a:defRPr>
            </a:pP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ustainable Development  Includes:…"/>
          <p:cNvSpPr txBox="1"/>
          <p:nvPr>
            <p:ph type="title"/>
          </p:nvPr>
        </p:nvSpPr>
        <p:spPr>
          <a:xfrm>
            <a:off x="217103" y="357187"/>
            <a:ext cx="23779293" cy="13196312"/>
          </a:xfrm>
          <a:prstGeom prst="rect">
            <a:avLst/>
          </a:prstGeom>
        </p:spPr>
        <p:txBody>
          <a:bodyPr/>
          <a:lstStyle/>
          <a:p>
            <a:pPr defTabSz="484703">
              <a:defRPr sz="5899">
                <a:latin typeface="Arial"/>
                <a:ea typeface="Arial"/>
                <a:cs typeface="Arial"/>
                <a:sym typeface="Arial"/>
              </a:defRPr>
            </a:pPr>
          </a:p>
          <a:p>
            <a:pPr defTabSz="484703">
              <a:defRPr sz="6489">
                <a:latin typeface="Arial"/>
                <a:ea typeface="Arial"/>
                <a:cs typeface="Arial"/>
                <a:sym typeface="Arial"/>
              </a:defRPr>
            </a:pPr>
            <a:r>
              <a:t>Sustainable Development </a:t>
            </a:r>
            <a:br/>
            <a:r>
              <a:t>Includes:</a:t>
            </a:r>
          </a:p>
          <a:p>
            <a:pPr defTabSz="484703">
              <a:defRPr sz="6489">
                <a:latin typeface="Arial"/>
                <a:ea typeface="Arial"/>
                <a:cs typeface="Arial"/>
                <a:sym typeface="Arial"/>
              </a:defRPr>
            </a:pPr>
          </a:p>
          <a:p>
            <a:pPr defTabSz="484703">
              <a:defRPr sz="6489">
                <a:latin typeface="Arial"/>
                <a:ea typeface="Arial"/>
                <a:cs typeface="Arial"/>
                <a:sym typeface="Arial"/>
              </a:defRPr>
            </a:pPr>
            <a:r>
              <a:t>Socialized medicine</a:t>
            </a:r>
            <a:br/>
            <a:r>
              <a:t>Social welfare programs</a:t>
            </a:r>
            <a:br/>
            <a:r>
              <a:t>Elimination of property rights</a:t>
            </a:r>
          </a:p>
          <a:p>
            <a:pPr defTabSz="484703">
              <a:defRPr sz="6489">
                <a:latin typeface="Arial"/>
                <a:ea typeface="Arial"/>
                <a:cs typeface="Arial"/>
                <a:sym typeface="Arial"/>
              </a:defRPr>
            </a:pPr>
            <a:r>
              <a:t>Elimination of national sovereignty</a:t>
            </a:r>
          </a:p>
          <a:p>
            <a:pPr defTabSz="484703">
              <a:defRPr sz="6489">
                <a:latin typeface="Arial"/>
                <a:ea typeface="Arial"/>
                <a:cs typeface="Arial"/>
                <a:sym typeface="Arial"/>
              </a:defRPr>
            </a:pPr>
            <a:r>
              <a:t>Elimination of parental authority</a:t>
            </a:r>
            <a:br/>
            <a:r>
              <a:t>Elimination of free-market capitalism</a:t>
            </a:r>
          </a:p>
          <a:p>
            <a:pPr defTabSz="484703">
              <a:defRPr sz="6489">
                <a:latin typeface="Arial"/>
                <a:ea typeface="Arial"/>
                <a:cs typeface="Arial"/>
                <a:sym typeface="Arial"/>
              </a:defRPr>
            </a:pPr>
            <a:r>
              <a:t>Education to serve the masses </a:t>
            </a:r>
          </a:p>
          <a:p>
            <a:pPr defTabSz="484703">
              <a:defRPr sz="5899">
                <a:latin typeface="Arial"/>
                <a:ea typeface="Arial"/>
                <a:cs typeface="Arial"/>
                <a:sym typeface="Arial"/>
              </a:defRPr>
            </a:pPr>
          </a:p>
          <a:p>
            <a:pPr defTabSz="484703">
              <a:defRPr sz="5899">
                <a:latin typeface="Arial"/>
                <a:ea typeface="Arial"/>
                <a:cs typeface="Arial"/>
                <a:sym typeface="Arial"/>
              </a:defRPr>
            </a:pP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ustainable Development  Includes:…"/>
          <p:cNvSpPr txBox="1"/>
          <p:nvPr>
            <p:ph type="title"/>
          </p:nvPr>
        </p:nvSpPr>
        <p:spPr>
          <a:xfrm>
            <a:off x="244543" y="357187"/>
            <a:ext cx="23795758" cy="13115107"/>
          </a:xfrm>
          <a:prstGeom prst="rect">
            <a:avLst/>
          </a:prstGeom>
        </p:spPr>
        <p:txBody>
          <a:bodyPr/>
          <a:lstStyle/>
          <a:p>
            <a:pPr>
              <a:defRPr sz="7500">
                <a:latin typeface="Arial"/>
                <a:ea typeface="Arial"/>
                <a:cs typeface="Arial"/>
                <a:sym typeface="Arial"/>
              </a:defRPr>
            </a:pPr>
            <a:r>
              <a:t>Sustainable Development </a:t>
            </a:r>
            <a:br/>
            <a:r>
              <a:t>Includes:</a:t>
            </a:r>
          </a:p>
          <a:p>
            <a:pPr>
              <a:defRPr sz="7500">
                <a:latin typeface="Arial"/>
                <a:ea typeface="Arial"/>
                <a:cs typeface="Arial"/>
                <a:sym typeface="Arial"/>
              </a:defRPr>
            </a:pPr>
          </a:p>
          <a:p>
            <a:pPr>
              <a:defRPr sz="7500">
                <a:latin typeface="Arial"/>
                <a:ea typeface="Arial"/>
                <a:cs typeface="Arial"/>
                <a:sym typeface="Arial"/>
              </a:defRPr>
            </a:pPr>
            <a:r>
              <a:t>Public housing</a:t>
            </a:r>
            <a:br/>
            <a:r>
              <a:t>Redistribution of wealth</a:t>
            </a:r>
            <a:br/>
            <a:r>
              <a:t>Legal positivism and judicial activism</a:t>
            </a:r>
          </a:p>
          <a:p>
            <a:pPr>
              <a:defRPr sz="7500">
                <a:latin typeface="Arial"/>
                <a:ea typeface="Arial"/>
                <a:cs typeface="Arial"/>
                <a:sym typeface="Arial"/>
              </a:defRPr>
            </a:pPr>
            <a:r>
              <a:t>Hate-crime laws that criminalize Christianity</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In June 2009, Pope Benedict XVI  Issued a 30,000-Word Encyclical Calling For:  Reform of the United Nations so there could be  “true world political authority”"/>
          <p:cNvSpPr txBox="1"/>
          <p:nvPr>
            <p:ph type="title"/>
          </p:nvPr>
        </p:nvSpPr>
        <p:spPr>
          <a:xfrm>
            <a:off x="202261" y="123652"/>
            <a:ext cx="23776638" cy="13468696"/>
          </a:xfrm>
          <a:prstGeom prst="rect">
            <a:avLst/>
          </a:prstGeom>
        </p:spPr>
        <p:txBody>
          <a:bodyPr/>
          <a:lstStyle/>
          <a:p>
            <a:pPr algn="ctr">
              <a:defRPr b="0"/>
            </a:pPr>
          </a:p>
          <a:p>
            <a:pPr algn="ctr">
              <a:defRPr b="0" spc="-174" sz="8700">
                <a:latin typeface="Arial"/>
                <a:ea typeface="Arial"/>
                <a:cs typeface="Arial"/>
                <a:sym typeface="Arial"/>
              </a:defRPr>
            </a:pPr>
          </a:p>
          <a:p>
            <a:pPr algn="ctr" defTabSz="457200">
              <a:lnSpc>
                <a:spcPct val="100000"/>
              </a:lnSpc>
              <a:defRPr b="0" spc="0" sz="8700">
                <a:solidFill>
                  <a:srgbClr val="FFD479"/>
                </a:solidFill>
                <a:latin typeface="Arial"/>
                <a:ea typeface="Arial"/>
                <a:cs typeface="Arial"/>
                <a:sym typeface="Arial"/>
              </a:defRPr>
            </a:pPr>
            <a:r>
              <a:t>In June 2009, Pope Benedict XVI </a:t>
            </a:r>
            <a:br/>
            <a:r>
              <a:t>Issued a 30,000-Word Encyclical Calling For:</a:t>
            </a:r>
            <a:br/>
            <a:br/>
            <a:r>
              <a:rPr>
                <a:solidFill>
                  <a:srgbClr val="FFFFFF"/>
                </a:solidFill>
              </a:rPr>
              <a:t>Reform of the United Nations so there could be </a:t>
            </a:r>
            <a:br>
              <a:rPr>
                <a:solidFill>
                  <a:srgbClr val="FFFFFF"/>
                </a:solidFill>
              </a:rPr>
            </a:br>
            <a:r>
              <a:rPr>
                <a:solidFill>
                  <a:srgbClr val="FFFFFF"/>
                </a:solidFill>
              </a:rPr>
              <a:t>“true world political authority” </a:t>
            </a:r>
            <a:br>
              <a:rPr>
                <a:solidFill>
                  <a:srgbClr val="FFFFFF"/>
                </a:solidFill>
              </a:rPr>
            </a:b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In His June 2009 Encyclical…"/>
          <p:cNvSpPr txBox="1"/>
          <p:nvPr>
            <p:ph type="title"/>
          </p:nvPr>
        </p:nvSpPr>
        <p:spPr>
          <a:xfrm>
            <a:off x="197964" y="199093"/>
            <a:ext cx="23895016" cy="13188859"/>
          </a:xfrm>
          <a:prstGeom prst="rect">
            <a:avLst/>
          </a:prstGeom>
        </p:spPr>
        <p:txBody>
          <a:bodyPr/>
          <a:lstStyle/>
          <a:p>
            <a:pPr defTabSz="946075">
              <a:defRPr spc="-65" sz="3298"/>
            </a:pPr>
          </a:p>
          <a:p>
            <a:pPr algn="ctr" defTabSz="177393">
              <a:lnSpc>
                <a:spcPct val="100000"/>
              </a:lnSpc>
              <a:defRPr b="0" spc="0" sz="6208">
                <a:solidFill>
                  <a:srgbClr val="FFD479"/>
                </a:solidFill>
                <a:latin typeface="Arial"/>
                <a:ea typeface="Arial"/>
                <a:cs typeface="Arial"/>
                <a:sym typeface="Arial"/>
              </a:defRPr>
            </a:pPr>
            <a:r>
              <a:t>In His June 2009 Encyclical </a:t>
            </a:r>
          </a:p>
          <a:p>
            <a:pPr algn="ctr" defTabSz="177393">
              <a:lnSpc>
                <a:spcPct val="100000"/>
              </a:lnSpc>
              <a:defRPr b="0" spc="0" sz="6208">
                <a:solidFill>
                  <a:srgbClr val="FFD479"/>
                </a:solidFill>
                <a:latin typeface="Arial"/>
                <a:ea typeface="Arial"/>
                <a:cs typeface="Arial"/>
                <a:sym typeface="Arial"/>
              </a:defRPr>
            </a:pPr>
            <a:r>
              <a:t>Pope Benedict XVI Also Called For:</a:t>
            </a:r>
          </a:p>
          <a:p>
            <a:pPr algn="ctr" defTabSz="177393">
              <a:lnSpc>
                <a:spcPct val="100000"/>
              </a:lnSpc>
              <a:defRPr spc="0" sz="6208">
                <a:solidFill>
                  <a:srgbClr val="FFD479"/>
                </a:solidFill>
                <a:latin typeface="Arial"/>
                <a:ea typeface="Arial"/>
                <a:cs typeface="Arial"/>
                <a:sym typeface="Arial"/>
              </a:defRPr>
            </a:pPr>
            <a:br>
              <a:rPr b="0"/>
            </a:br>
          </a:p>
          <a:p>
            <a:pPr algn="ctr" defTabSz="177393">
              <a:lnSpc>
                <a:spcPct val="100000"/>
              </a:lnSpc>
              <a:defRPr b="0" spc="0" sz="6208">
                <a:latin typeface="Arial"/>
                <a:ea typeface="Arial"/>
                <a:cs typeface="Arial"/>
                <a:sym typeface="Arial"/>
              </a:defRPr>
            </a:pPr>
            <a:r>
              <a:t>A global tax</a:t>
            </a:r>
          </a:p>
          <a:p>
            <a:pPr algn="ctr" defTabSz="177393">
              <a:lnSpc>
                <a:spcPct val="100000"/>
              </a:lnSpc>
              <a:defRPr b="0" spc="0" sz="6208">
                <a:latin typeface="Arial"/>
                <a:ea typeface="Arial"/>
                <a:cs typeface="Arial"/>
                <a:sym typeface="Arial"/>
              </a:defRPr>
            </a:pPr>
          </a:p>
          <a:p>
            <a:pPr algn="ctr" defTabSz="177393">
              <a:lnSpc>
                <a:spcPct val="100000"/>
              </a:lnSpc>
              <a:defRPr b="0" spc="0" sz="6208">
                <a:latin typeface="Arial"/>
                <a:ea typeface="Arial"/>
                <a:cs typeface="Arial"/>
                <a:sym typeface="Arial"/>
              </a:defRPr>
            </a:pPr>
            <a:r>
              <a:t>Global redistribution of wealth from </a:t>
            </a:r>
            <a:br/>
            <a:r>
              <a:t>rich countries to poor countries</a:t>
            </a:r>
            <a:br/>
            <a:br/>
            <a:r>
              <a:t>a worldwide redistribution of energy resources, </a:t>
            </a:r>
            <a:br/>
            <a:r>
              <a:t>so that countries lacking those resources can </a:t>
            </a:r>
            <a:br/>
            <a:r>
              <a:t>have access to them.</a:t>
            </a:r>
          </a:p>
          <a:p>
            <a:pPr algn="ctr" defTabSz="177393">
              <a:lnSpc>
                <a:spcPct val="100000"/>
              </a:lnSpc>
              <a:defRPr b="0" spc="0" sz="6208">
                <a:latin typeface="Arial"/>
                <a:ea typeface="Arial"/>
                <a:cs typeface="Arial"/>
                <a:sym typeface="Arial"/>
              </a:defRPr>
            </a:pPr>
            <a:b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Vatican Calls For “Central World Bank”  In October of 2011 the Vatican released an 18 page report that called for a &quot;global public authority&quot; and a &quot;central world bank&quot; and &quot;a supranational authority&quot; with &quot;universal jurisdiction&quot;. The 18 page document r"/>
          <p:cNvSpPr txBox="1"/>
          <p:nvPr>
            <p:ph type="title"/>
          </p:nvPr>
        </p:nvSpPr>
        <p:spPr>
          <a:xfrm>
            <a:off x="211494" y="238947"/>
            <a:ext cx="23961012" cy="13122680"/>
          </a:xfrm>
          <a:prstGeom prst="rect">
            <a:avLst/>
          </a:prstGeom>
        </p:spPr>
        <p:txBody>
          <a:bodyPr/>
          <a:lstStyle/>
          <a:p>
            <a:pPr algn="ctr" defTabSz="457200">
              <a:lnSpc>
                <a:spcPct val="100000"/>
              </a:lnSpc>
              <a:defRPr b="0" spc="0" sz="8000">
                <a:solidFill>
                  <a:srgbClr val="FFD479"/>
                </a:solidFill>
                <a:latin typeface="Arial"/>
                <a:ea typeface="Arial"/>
                <a:cs typeface="Arial"/>
                <a:sym typeface="Arial"/>
              </a:defRPr>
            </a:pPr>
            <a:r>
              <a:t>Vatican Calls For “Central World Bank”</a:t>
            </a:r>
            <a:br/>
            <a:br/>
            <a:r>
              <a:rPr>
                <a:solidFill>
                  <a:srgbClr val="FFFFFF"/>
                </a:solidFill>
              </a:rPr>
              <a:t>In October of 2011 the Vatican released an 18 page report that called for a "global public authority" and a "central world bank" and "a supranational authority" with "universal jurisdiction". The 18 page document released by the Vatican contained the often used communitarian phrase “common good” </a:t>
            </a:r>
            <a:br>
              <a:rPr>
                <a:solidFill>
                  <a:srgbClr val="FFFFFF"/>
                </a:solidFill>
              </a:rPr>
            </a:br>
            <a:r>
              <a:rPr>
                <a:solidFill>
                  <a:srgbClr val="FFFFFF"/>
                </a:solidFill>
              </a:rPr>
              <a:t>twenty-two times.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Presentation Title"/>
          <p:cNvSpPr txBox="1"/>
          <p:nvPr>
            <p:ph type="ctrTitle"/>
          </p:nvPr>
        </p:nvSpPr>
        <p:spPr>
          <a:xfrm>
            <a:off x="387776" y="405497"/>
            <a:ext cx="23608448" cy="12905005"/>
          </a:xfrm>
          <a:prstGeom prst="rect">
            <a:avLst/>
          </a:prstGeom>
        </p:spPr>
        <p:txBody>
          <a:bodyPr/>
          <a:lstStyle/>
          <a:p>
            <a:pPr/>
          </a:p>
          <a:p>
            <a:pPr/>
          </a:p>
          <a:p>
            <a:pPr/>
          </a:p>
        </p:txBody>
      </p:sp>
      <p:pic>
        <p:nvPicPr>
          <p:cNvPr id="183" name="gates#1.png" descr="gates#1.png"/>
          <p:cNvPicPr>
            <a:picLocks noChangeAspect="1"/>
          </p:cNvPicPr>
          <p:nvPr/>
        </p:nvPicPr>
        <p:blipFill>
          <a:blip r:embed="rId2">
            <a:extLst/>
          </a:blip>
          <a:stretch>
            <a:fillRect/>
          </a:stretch>
        </p:blipFill>
        <p:spPr>
          <a:xfrm>
            <a:off x="1378923" y="-121450"/>
            <a:ext cx="22577168" cy="139589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Presentation Title"/>
          <p:cNvSpPr txBox="1"/>
          <p:nvPr>
            <p:ph type="ctrTitle"/>
          </p:nvPr>
        </p:nvSpPr>
        <p:spPr>
          <a:xfrm>
            <a:off x="387776" y="405497"/>
            <a:ext cx="23608448" cy="12905005"/>
          </a:xfrm>
          <a:prstGeom prst="rect">
            <a:avLst/>
          </a:prstGeom>
        </p:spPr>
        <p:txBody>
          <a:bodyPr/>
          <a:lstStyle/>
          <a:p>
            <a:pPr/>
          </a:p>
          <a:p>
            <a:pPr/>
          </a:p>
          <a:p>
            <a:pPr/>
          </a:p>
        </p:txBody>
      </p:sp>
      <p:pic>
        <p:nvPicPr>
          <p:cNvPr id="186" name="washingtontimes#1.png" descr="washingtontimes#1.png"/>
          <p:cNvPicPr>
            <a:picLocks noChangeAspect="1"/>
          </p:cNvPicPr>
          <p:nvPr/>
        </p:nvPicPr>
        <p:blipFill>
          <a:blip r:embed="rId2">
            <a:extLst/>
          </a:blip>
          <a:stretch>
            <a:fillRect/>
          </a:stretch>
        </p:blipFill>
        <p:spPr>
          <a:xfrm>
            <a:off x="1233932" y="1836370"/>
            <a:ext cx="21637568" cy="1967053"/>
          </a:xfrm>
          <a:prstGeom prst="rect">
            <a:avLst/>
          </a:prstGeom>
          <a:ln w="12700">
            <a:miter lim="400000"/>
          </a:ln>
        </p:spPr>
      </p:pic>
      <p:pic>
        <p:nvPicPr>
          <p:cNvPr id="187" name="washingtontimes#2.png" descr="washingtontimes#2.png"/>
          <p:cNvPicPr>
            <a:picLocks noChangeAspect="1"/>
          </p:cNvPicPr>
          <p:nvPr/>
        </p:nvPicPr>
        <p:blipFill>
          <a:blip r:embed="rId3">
            <a:extLst/>
          </a:blip>
          <a:stretch>
            <a:fillRect/>
          </a:stretch>
        </p:blipFill>
        <p:spPr>
          <a:xfrm>
            <a:off x="3584637" y="4553435"/>
            <a:ext cx="16936159" cy="767283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Presentation Title"/>
          <p:cNvSpPr txBox="1"/>
          <p:nvPr>
            <p:ph type="ctrTitle"/>
          </p:nvPr>
        </p:nvSpPr>
        <p:spPr>
          <a:xfrm>
            <a:off x="387776" y="405497"/>
            <a:ext cx="23608448" cy="12905005"/>
          </a:xfrm>
          <a:prstGeom prst="rect">
            <a:avLst/>
          </a:prstGeom>
        </p:spPr>
        <p:txBody>
          <a:bodyPr/>
          <a:lstStyle/>
          <a:p>
            <a:pPr/>
          </a:p>
          <a:p>
            <a:pPr/>
          </a:p>
          <a:p>
            <a:pPr/>
          </a:p>
        </p:txBody>
      </p:sp>
      <p:pic>
        <p:nvPicPr>
          <p:cNvPr id="190" name="worldbank#1.png" descr="worldbank#1.png"/>
          <p:cNvPicPr>
            <a:picLocks noChangeAspect="1"/>
          </p:cNvPicPr>
          <p:nvPr/>
        </p:nvPicPr>
        <p:blipFill>
          <a:blip r:embed="rId2">
            <a:extLst/>
          </a:blip>
          <a:stretch>
            <a:fillRect/>
          </a:stretch>
        </p:blipFill>
        <p:spPr>
          <a:xfrm>
            <a:off x="1900783" y="137"/>
            <a:ext cx="20836434" cy="13715726"/>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Presentation Title"/>
          <p:cNvSpPr txBox="1"/>
          <p:nvPr>
            <p:ph type="ctrTitle"/>
          </p:nvPr>
        </p:nvSpPr>
        <p:spPr>
          <a:xfrm>
            <a:off x="387776" y="405497"/>
            <a:ext cx="23608448" cy="12905005"/>
          </a:xfrm>
          <a:prstGeom prst="rect">
            <a:avLst/>
          </a:prstGeom>
        </p:spPr>
        <p:txBody>
          <a:bodyPr/>
          <a:lstStyle/>
          <a:p>
            <a:pPr/>
          </a:p>
          <a:p>
            <a:pPr/>
          </a:p>
          <a:p>
            <a:pPr/>
          </a:p>
        </p:txBody>
      </p:sp>
      <p:pic>
        <p:nvPicPr>
          <p:cNvPr id="193" name="worldbank#2.png" descr="worldbank#2.png"/>
          <p:cNvPicPr>
            <a:picLocks noChangeAspect="1"/>
          </p:cNvPicPr>
          <p:nvPr/>
        </p:nvPicPr>
        <p:blipFill>
          <a:blip r:embed="rId2">
            <a:extLst/>
          </a:blip>
          <a:stretch>
            <a:fillRect/>
          </a:stretch>
        </p:blipFill>
        <p:spPr>
          <a:xfrm>
            <a:off x="-61753" y="3657638"/>
            <a:ext cx="24761506" cy="4324312"/>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The Paul Ehrlich, His Wife and  John Holdren Wrote:…"/>
          <p:cNvSpPr txBox="1"/>
          <p:nvPr>
            <p:ph type="title"/>
          </p:nvPr>
        </p:nvSpPr>
        <p:spPr>
          <a:xfrm>
            <a:off x="200173" y="357187"/>
            <a:ext cx="24147923" cy="13001626"/>
          </a:xfrm>
          <a:prstGeom prst="rect">
            <a:avLst/>
          </a:prstGeom>
        </p:spPr>
        <p:txBody>
          <a:bodyPr/>
          <a:lstStyle/>
          <a:p>
            <a:pPr defTabSz="328612">
              <a:defRPr sz="4000">
                <a:latin typeface="Arial"/>
                <a:ea typeface="Arial"/>
                <a:cs typeface="Arial"/>
                <a:sym typeface="Arial"/>
              </a:defRPr>
            </a:pPr>
          </a:p>
          <a:p>
            <a:pPr defTabSz="328612">
              <a:defRPr sz="6000">
                <a:latin typeface="Arial"/>
                <a:ea typeface="Arial"/>
                <a:cs typeface="Arial"/>
                <a:sym typeface="Arial"/>
              </a:defRPr>
            </a:pPr>
            <a:r>
              <a:t>The Paul Ehrlich, His Wife and </a:t>
            </a:r>
            <a:br/>
            <a:r>
              <a:t>John Holdren Wrote:</a:t>
            </a:r>
            <a:br/>
            <a:br/>
          </a:p>
          <a:p>
            <a:pPr defTabSz="328612">
              <a:defRPr sz="6000">
                <a:latin typeface="Arial"/>
                <a:ea typeface="Arial"/>
                <a:cs typeface="Arial"/>
                <a:sym typeface="Arial"/>
              </a:defRPr>
            </a:pPr>
            <a:br/>
            <a:r>
              <a:t>It has been concluded that compulsory population-control laws, even including laws requiring compulsory abortion, could be sustained under the existing constitution if the population crisis becomes sufficiently severe to endanger society…if some individuals contribute to general social deterioration by overproducing children, and if the need is compelling, they can be required by law to exercise reproductive responsibility.</a:t>
            </a:r>
          </a:p>
          <a:p>
            <a:pPr defTabSz="328612">
              <a:defRPr sz="4000">
                <a:latin typeface="Arial"/>
                <a:ea typeface="Arial"/>
                <a:cs typeface="Arial"/>
                <a:sym typeface="Arial"/>
              </a:defRPr>
            </a:pPr>
          </a:p>
          <a:p>
            <a:pPr defTabSz="328612">
              <a:defRPr sz="3000">
                <a:latin typeface="Arial"/>
                <a:ea typeface="Arial"/>
                <a:cs typeface="Arial"/>
                <a:sym typeface="Arial"/>
              </a:defRPr>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