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media/image22.jpeg" ContentType="image/jpeg"/>
  <Override PartName="/ppt/media/image23.jpeg" ContentType="image/jpeg"/>
  <Override PartName="/ppt/media/image24.jpeg" ContentType="image/jpeg"/>
  <Override PartName="/ppt/media/image25.jpeg" ContentType="image/jpeg"/>
  <Override PartName="/ppt/media/image26.jpeg" ContentType="image/jpeg"/>
  <Override PartName="/ppt/media/image27.jpeg" ContentType="image/jpeg"/>
  <Override PartName="/ppt/media/image28.jpeg" ContentType="image/jpeg"/>
  <Override PartName="/ppt/media/image29.jpeg" ContentType="image/jpeg"/>
  <Override PartName="/ppt/media/image30.jpeg" ContentType="image/jpeg"/>
  <Override PartName="/ppt/media/image31.jpeg" ContentType="image/jpeg"/>
  <Override PartName="/ppt/media/image32.jpeg" ContentType="image/jpeg"/>
  <Override PartName="/ppt/media/image33.jpeg" ContentType="image/jpeg"/>
  <Override PartName="/ppt/media/image34.jpeg" ContentType="image/jpeg"/>
  <Override PartName="/ppt/media/image35.jpeg" ContentType="image/jpeg"/>
  <Override PartName="/ppt/media/image36.jpeg" ContentType="image/jpeg"/>
  <Override PartName="/ppt/media/image37.jpeg" ContentType="image/jpeg"/>
  <Override PartName="/ppt/media/image38.jpeg" ContentType="image/jpeg"/>
  <Override PartName="/ppt/media/image39.jpeg" ContentType="image/jpeg"/>
  <Override PartName="/ppt/media/image40.jpeg" ContentType="image/jpeg"/>
  <Override PartName="/ppt/media/image41.jpeg" ContentType="image/jpeg"/>
  <Override PartName="/ppt/media/image42.jpeg" ContentType="image/jpeg"/>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media/image49.jpeg" ContentType="image/jpeg"/>
  <Override PartName="/ppt/media/image50.jpeg" ContentType="image/jpeg"/>
  <Override PartName="/ppt/media/image51.jpeg" ContentType="image/jpeg"/>
  <Override PartName="/ppt/media/image52.jpeg" ContentType="image/jpeg"/>
  <Override PartName="/ppt/media/image53.jpeg" ContentType="image/jpeg"/>
  <Override PartName="/ppt/media/image54.jpeg" ContentType="image/jpeg"/>
  <Override PartName="/ppt/media/image55.jpeg" ContentType="image/jpeg"/>
  <Override PartName="/ppt/media/image56.jpeg" ContentType="image/jpeg"/>
  <Override PartName="/ppt/media/image57.jpeg" ContentType="image/jpeg"/>
  <Override PartName="/ppt/media/image58.jpeg" ContentType="image/jpeg"/>
  <Override PartName="/ppt/media/image59.jpeg" ContentType="image/jpeg"/>
  <Override PartName="/ppt/media/image60.jpeg" ContentType="image/jpeg"/>
  <Override PartName="/ppt/media/image61.jpeg" ContentType="image/jpeg"/>
  <Override PartName="/ppt/media/image62.jpeg" ContentType="image/jpeg"/>
  <Override PartName="/ppt/media/image63.jpeg" ContentType="image/jpeg"/>
  <Override PartName="/ppt/media/image64.jpeg" ContentType="image/jpeg"/>
  <Override PartName="/ppt/media/image65.jpeg" ContentType="image/jpeg"/>
  <Override PartName="/ppt/media/image66.jpeg" ContentType="image/jpeg"/>
  <Override PartName="/ppt/media/image67.jpeg" ContentType="image/jpeg"/>
  <Override PartName="/ppt/media/image68.jpeg" ContentType="image/jpeg"/>
  <Override PartName="/ppt/media/image69.jpeg" ContentType="image/jpeg"/>
  <Override PartName="/ppt/media/image70.jpeg" ContentType="image/jpeg"/>
  <Override PartName="/ppt/media/image71.jpeg" ContentType="image/jpeg"/>
  <Override PartName="/ppt/media/image72.jpeg" ContentType="image/jpeg"/>
  <Override PartName="/ppt/media/image73.jpeg" ContentType="image/jpeg"/>
  <Override PartName="/ppt/media/image74.jpeg" ContentType="image/jpeg"/>
  <Override PartName="/ppt/media/image75.jpeg" ContentType="image/jpeg"/>
  <Override PartName="/ppt/media/image76.jpeg" ContentType="image/jpeg"/>
  <Override PartName="/ppt/media/image77.jpeg" ContentType="image/jpeg"/>
  <Override PartName="/ppt/media/image78.jpeg" ContentType="image/jpeg"/>
  <Override PartName="/ppt/media/image79.jpeg" ContentType="image/jpeg"/>
  <Override PartName="/ppt/media/image80.jpeg" ContentType="image/jpeg"/>
  <Override PartName="/ppt/media/image81.jpeg" ContentType="image/jpeg"/>
  <Override PartName="/ppt/media/image82.jpeg" ContentType="image/jpeg"/>
  <Override PartName="/ppt/media/image83.jpeg" ContentType="image/jpeg"/>
  <Override PartName="/ppt/media/image84.jpeg" ContentType="image/jpeg"/>
  <Override PartName="/ppt/media/image85.jpeg" ContentType="image/jpeg"/>
  <Override PartName="/ppt/media/image86.jpeg" ContentType="image/jpeg"/>
  <Override PartName="/ppt/media/image87.jpeg" ContentType="image/jpeg"/>
  <Override PartName="/ppt/media/image88.jpeg" ContentType="image/jpeg"/>
  <Override PartName="/ppt/media/image89.jpeg" ContentType="image/jpeg"/>
  <Override PartName="/ppt/media/image90.jpeg" ContentType="image/jpeg"/>
  <Override PartName="/ppt/media/image91.jpeg" ContentType="image/jpeg"/>
  <Override PartName="/ppt/media/image92.jpeg" ContentType="image/jpeg"/>
  <Override PartName="/ppt/media/image93.jpeg" ContentType="image/jpeg"/>
  <Override PartName="/ppt/media/image94.jpeg" ContentType="image/jpeg"/>
  <Override PartName="/ppt/media/image95.jpeg" ContentType="image/jpeg"/>
  <Override PartName="/ppt/media/image96.jpeg" ContentType="image/jpeg"/>
  <Override PartName="/ppt/media/image97.jpeg" ContentType="image/jpeg"/>
  <Override PartName="/ppt/media/image98.jpeg" ContentType="image/jpeg"/>
  <Override PartName="/ppt/media/image99.jpeg" ContentType="image/jpeg"/>
  <Override PartName="/ppt/media/image100.jpeg" ContentType="image/jpeg"/>
  <Override PartName="/ppt/media/image101.jpeg" ContentType="image/jpeg"/>
  <Override PartName="/ppt/media/image102.jpeg" ContentType="image/jpeg"/>
  <Override PartName="/ppt/media/image103.jpeg" ContentType="image/jpeg"/>
  <Override PartName="/ppt/media/image104.jpeg" ContentType="image/jpeg"/>
  <Override PartName="/ppt/media/image105.jpeg" ContentType="image/jpeg"/>
  <Override PartName="/ppt/media/image106.jpeg" ContentType="image/jpeg"/>
  <Override PartName="/ppt/media/image107.jpeg" ContentType="image/jpeg"/>
  <Override PartName="/ppt/media/image108.jpeg" ContentType="image/jpeg"/>
  <Override PartName="/ppt/media/image109.jpeg" ContentType="image/jpeg"/>
  <Override PartName="/ppt/media/image110.jpeg" ContentType="image/jpeg"/>
  <Override PartName="/ppt/media/image111.jpeg" ContentType="image/jpeg"/>
  <Override PartName="/ppt/media/image112.jpeg" ContentType="image/jpeg"/>
  <Override PartName="/ppt/media/image113.jpeg" ContentType="image/jpeg"/>
  <Override PartName="/ppt/media/image114.jpeg" ContentType="image/jpeg"/>
  <Override PartName="/ppt/media/image115.jpeg" ContentType="image/jpeg"/>
  <Override PartName="/ppt/media/image116.jpeg" ContentType="image/jpeg"/>
  <Override PartName="/ppt/media/image117.jpeg" ContentType="image/jpeg"/>
  <Override PartName="/ppt/media/image118.jpeg" ContentType="image/jpeg"/>
  <Override PartName="/ppt/media/image119.jpeg" ContentType="image/jpeg"/>
  <Override PartName="/ppt/media/image120.jpeg" ContentType="image/jpeg"/>
  <Override PartName="/ppt/media/image121.jpeg" ContentType="image/jpeg"/>
  <Override PartName="/ppt/media/image122.jpeg" ContentType="image/jpeg"/>
  <Override PartName="/ppt/media/image123.jpeg" ContentType="image/jpeg"/>
  <Override PartName="/ppt/media/image124.jpeg" ContentType="image/jpeg"/>
  <Override PartName="/ppt/media/image125.jpeg" ContentType="image/jpeg"/>
  <Override PartName="/ppt/media/image126.jpeg" ContentType="image/jpeg"/>
  <Override PartName="/ppt/media/image127.jpeg" ContentType="image/jpeg"/>
  <Override PartName="/ppt/media/image128.jpeg" ContentType="image/jpeg"/>
  <Override PartName="/ppt/media/image129.jpeg" ContentType="image/jpeg"/>
  <Override PartName="/ppt/media/image130.jpeg" ContentType="image/jpeg"/>
  <Override PartName="/ppt/media/image131.jpeg" ContentType="image/jpeg"/>
  <Override PartName="/ppt/media/image132.jpeg" ContentType="image/jpeg"/>
  <Override PartName="/ppt/media/image133.jpeg" ContentType="image/jpeg"/>
  <Override PartName="/ppt/media/image134.jpeg" ContentType="image/jpeg"/>
  <Override PartName="/ppt/media/image135.jpeg" ContentType="image/jpeg"/>
  <Override PartName="/ppt/media/image136.jpeg" ContentType="image/jpeg"/>
  <Override PartName="/ppt/media/image137.jpeg" ContentType="image/jpeg"/>
  <Override PartName="/ppt/media/image138.jpeg" ContentType="image/jpeg"/>
  <Override PartName="/ppt/media/image139.jpeg" ContentType="image/jpeg"/>
  <Override PartName="/ppt/media/image140.jpeg" ContentType="image/jpeg"/>
  <Override PartName="/ppt/media/image141.jpeg" ContentType="image/jpeg"/>
  <Override PartName="/ppt/media/image142.jpeg" ContentType="image/jpeg"/>
  <Override PartName="/ppt/media/image143.jpeg" ContentType="image/jpeg"/>
  <Override PartName="/ppt/media/image144.jpeg" ContentType="image/jpeg"/>
  <Override PartName="/ppt/media/image145.jpeg" ContentType="image/jpeg"/>
  <Override PartName="/ppt/media/image146.jpeg" ContentType="image/jpeg"/>
  <Override PartName="/ppt/media/image147.jpeg" ContentType="image/jpeg"/>
  <Override PartName="/ppt/media/image148.jpeg" ContentType="image/jpeg"/>
  <Override PartName="/ppt/media/image149.jpeg" ContentType="image/jpeg"/>
  <Override PartName="/ppt/media/image150.jpeg" ContentType="image/jpeg"/>
  <Override PartName="/ppt/media/image151.jpeg" ContentType="image/jpeg"/>
  <Override PartName="/ppt/media/image152.jpeg" ContentType="image/jpeg"/>
  <Override PartName="/ppt/media/image153.jpeg" ContentType="image/jpeg"/>
  <Override PartName="/ppt/media/image154.jpeg" ContentType="image/jpeg"/>
  <Override PartName="/ppt/media/image155.jpeg" ContentType="image/jpeg"/>
  <Override PartName="/ppt/media/image156.jpeg" ContentType="image/jpeg"/>
  <Override PartName="/ppt/media/image157.jpeg" ContentType="image/jpeg"/>
  <Override PartName="/ppt/media/image158.jpeg" ContentType="image/jpeg"/>
  <Override PartName="/ppt/media/image159.jpeg" ContentType="image/jpeg"/>
  <Override PartName="/ppt/media/image160.jpeg" ContentType="image/jpeg"/>
  <Override PartName="/ppt/media/image161.jpeg" ContentType="image/jpeg"/>
  <Override PartName="/ppt/media/image162.jpeg" ContentType="image/jpeg"/>
  <Override PartName="/ppt/media/image163.jpeg" ContentType="image/jpeg"/>
  <Override PartName="/ppt/media/image164.jpeg" ContentType="image/jpeg"/>
  <Override PartName="/ppt/media/image165.jpeg" ContentType="image/jpeg"/>
  <Override PartName="/ppt/media/image166.jpeg" ContentType="image/jpeg"/>
  <Override PartName="/ppt/media/image167.jpeg" ContentType="image/jpeg"/>
  <Override PartName="/ppt/media/image168.jpeg" ContentType="image/jpeg"/>
  <Override PartName="/ppt/media/image169.jpeg" ContentType="image/jpeg"/>
  <Override PartName="/ppt/media/image170.jpeg" ContentType="image/jpeg"/>
  <Override PartName="/ppt/media/image171.jpeg" ContentType="image/jpeg"/>
  <Override PartName="/ppt/media/image172.jpeg" ContentType="image/jpeg"/>
  <Override PartName="/ppt/media/image173.jpeg" ContentType="image/jpeg"/>
  <Override PartName="/ppt/media/image174.jpeg" ContentType="image/jpeg"/>
  <Override PartName="/ppt/media/image175.jpeg" ContentType="image/jpeg"/>
  <Override PartName="/ppt/media/image176.jpeg" ContentType="image/jpeg"/>
  <Override PartName="/ppt/media/image177.jpeg" ContentType="image/jpeg"/>
  <Override PartName="/ppt/media/image178.jpeg" ContentType="image/jpeg"/>
  <Override PartName="/ppt/media/image179.jpeg" ContentType="image/jpeg"/>
  <Override PartName="/ppt/media/image180.jpeg" ContentType="image/jpeg"/>
  <Override PartName="/ppt/media/image181.jpeg" ContentType="image/jpeg"/>
  <Override PartName="/ppt/media/image182.jpeg" ContentType="image/jpeg"/>
  <Override PartName="/ppt/media/image183.jpeg" ContentType="image/jpeg"/>
  <Override PartName="/ppt/media/image184.jpeg" ContentType="image/jpeg"/>
  <Override PartName="/ppt/media/image185.jpeg" ContentType="image/jpeg"/>
  <Override PartName="/ppt/media/image186.jpeg" ContentType="image/jpeg"/>
  <Override PartName="/ppt/media/image187.jpeg" ContentType="image/jpeg"/>
  <Override PartName="/ppt/media/image188.jpeg" ContentType="image/jpeg"/>
  <Override PartName="/ppt/media/image189.jpeg" ContentType="image/jpeg"/>
  <Override PartName="/ppt/media/image190.jpeg" ContentType="image/jpeg"/>
  <Override PartName="/ppt/media/image191.jpeg" ContentType="image/jpeg"/>
  <Override PartName="/ppt/media/image192.jpeg" ContentType="image/jpeg"/>
  <Override PartName="/ppt/media/image193.jpeg" ContentType="image/jpeg"/>
  <Override PartName="/ppt/media/image194.jpeg" ContentType="image/jpeg"/>
  <Override PartName="/ppt/media/image195.jpeg" ContentType="image/jpeg"/>
  <Override PartName="/ppt/media/image196.jpeg" ContentType="image/jpeg"/>
  <Override PartName="/ppt/media/image197.jpeg" ContentType="image/jpeg"/>
  <Override PartName="/ppt/media/image198.jpeg" ContentType="image/jpeg"/>
  <Override PartName="/ppt/media/image199.jpeg" ContentType="image/jpeg"/>
  <Override PartName="/ppt/media/image200.jpeg" ContentType="image/jpeg"/>
  <Override PartName="/ppt/media/image201.jpeg" ContentType="image/jpeg"/>
  <Override PartName="/ppt/media/image202.jpeg" ContentType="image/jpeg"/>
  <Override PartName="/ppt/media/image203.jpeg" ContentType="image/jpeg"/>
  <Override PartName="/ppt/media/image204.jpeg" ContentType="image/jpeg"/>
  <Override PartName="/ppt/media/image205.jpeg" ContentType="image/jpeg"/>
  <Override PartName="/ppt/media/image206.jpeg" ContentType="image/jpeg"/>
  <Override PartName="/ppt/media/image207.jpeg" ContentType="image/jpeg"/>
  <Override PartName="/ppt/media/image208.jpeg" ContentType="image/jpeg"/>
  <Override PartName="/ppt/media/image209.jpeg" ContentType="image/jpeg"/>
  <Override PartName="/ppt/media/image210.jpeg" ContentType="image/jpeg"/>
  <Override PartName="/ppt/media/image211.jpeg" ContentType="image/jpeg"/>
  <Override PartName="/ppt/media/image212.jpeg" ContentType="image/jpeg"/>
  <Override PartName="/ppt/media/image213.jpeg" ContentType="image/jpeg"/>
  <Override PartName="/ppt/media/image214.jpeg" ContentType="image/jpeg"/>
  <Override PartName="/ppt/media/image215.jpeg" ContentType="image/jpeg"/>
  <Override PartName="/ppt/media/image216.jpeg" ContentType="image/jpeg"/>
  <Override PartName="/ppt/media/image217.jpeg" ContentType="image/jpeg"/>
  <Override PartName="/ppt/media/image218.jpeg" ContentType="image/jpeg"/>
  <Override PartName="/ppt/media/image219.jpeg" ContentType="image/jpeg"/>
  <Override PartName="/ppt/media/image220.jpeg" ContentType="image/jpeg"/>
  <Override PartName="/ppt/media/image221.jpeg" ContentType="image/jpeg"/>
  <Override PartName="/ppt/media/image222.jpeg" ContentType="image/jpeg"/>
  <Override PartName="/ppt/media/image223.jpeg" ContentType="image/jpeg"/>
  <Override PartName="/ppt/media/image224.jpeg" ContentType="image/jpeg"/>
  <Override PartName="/ppt/media/image225.jpeg" ContentType="image/jpeg"/>
  <Override PartName="/ppt/media/image226.jpeg" ContentType="image/jpeg"/>
  <Override PartName="/ppt/media/image227.jpeg" ContentType="image/jpeg"/>
  <Override PartName="/ppt/media/image228.jpeg" ContentType="image/jpeg"/>
  <Override PartName="/ppt/media/image229.jpeg" ContentType="image/jpeg"/>
  <Override PartName="/ppt/media/image230.jpeg" ContentType="image/jpeg"/>
  <Override PartName="/ppt/media/image231.jpeg" ContentType="image/jpeg"/>
  <Override PartName="/ppt/media/image232.jpeg" ContentType="image/jpeg"/>
  <Override PartName="/ppt/media/image233.jpeg" ContentType="image/jpeg"/>
  <Override PartName="/ppt/media/image234.jpeg" ContentType="image/jpeg"/>
  <Override PartName="/ppt/media/image235.jpeg" ContentType="image/jpeg"/>
  <Override PartName="/ppt/media/image236.jpeg" ContentType="image/jpeg"/>
  <Override PartName="/ppt/media/image237.jpeg" ContentType="image/jpeg"/>
  <Override PartName="/ppt/media/image238.jpeg" ContentType="image/jpeg"/>
  <Override PartName="/ppt/media/image239.jpeg" ContentType="image/jpeg"/>
  <Override PartName="/ppt/media/image240.jpeg" ContentType="image/jpeg"/>
  <Override PartName="/ppt/media/image241.jpeg" ContentType="image/jpeg"/>
  <Override PartName="/ppt/media/image242.jpeg" ContentType="image/jpeg"/>
  <Override PartName="/ppt/media/image243.jpeg" ContentType="image/jpeg"/>
  <Override PartName="/ppt/media/image244.jpeg" ContentType="image/jpeg"/>
  <Override PartName="/ppt/media/image245.jpeg" ContentType="image/jpeg"/>
  <Override PartName="/ppt/media/image246.jpeg" ContentType="image/jpeg"/>
  <Override PartName="/ppt/media/image247.jpeg" ContentType="image/jpeg"/>
  <Override PartName="/ppt/media/image248.jpeg" ContentType="image/jpeg"/>
  <Override PartName="/ppt/media/image249.jpeg" ContentType="image/jpeg"/>
  <Override PartName="/ppt/media/image250.jpeg" ContentType="image/jpeg"/>
  <Override PartName="/ppt/media/image251.jpeg" ContentType="image/jpeg"/>
  <Override PartName="/ppt/media/image252.jpeg" ContentType="image/jpeg"/>
  <Override PartName="/ppt/media/image253.jpeg" ContentType="image/jpeg"/>
  <Override PartName="/ppt/media/image254.jpeg" ContentType="image/jpeg"/>
  <Override PartName="/ppt/media/image255.jpeg" ContentType="image/jpeg"/>
  <Override PartName="/ppt/media/image256.jpeg" ContentType="image/jpeg"/>
  <Override PartName="/ppt/media/image257.jpeg" ContentType="image/jpeg"/>
  <Override PartName="/ppt/media/image258.jpeg" ContentType="image/jpeg"/>
  <Override PartName="/ppt/media/image259.jpeg" ContentType="image/jpeg"/>
  <Override PartName="/ppt/media/image260.jpeg" ContentType="image/jpeg"/>
  <Override PartName="/ppt/media/image261.jpeg" ContentType="image/jpeg"/>
  <Override PartName="/ppt/media/image262.jpeg" ContentType="image/jpeg"/>
  <Override PartName="/ppt/media/image263.jpeg" ContentType="image/jpeg"/>
  <Override PartName="/ppt/media/image264.jpeg" ContentType="image/jpeg"/>
  <Override PartName="/ppt/media/image265.jpeg" ContentType="image/jpeg"/>
  <Override PartName="/ppt/media/image266.jpeg" ContentType="image/jpeg"/>
  <Override PartName="/ppt/media/image267.jpeg" ContentType="image/jpeg"/>
  <Override PartName="/ppt/media/image268.jpeg" ContentType="image/jpeg"/>
  <Override PartName="/ppt/media/image269.jpeg" ContentType="image/jpeg"/>
  <Override PartName="/ppt/media/image270.jpeg" ContentType="image/jpeg"/>
  <Override PartName="/ppt/media/image271.jpeg" ContentType="image/jpeg"/>
  <Override PartName="/ppt/media/image272.jpeg" ContentType="image/jpeg"/>
  <Override PartName="/ppt/media/image273.jpeg" ContentType="image/jpeg"/>
  <Override PartName="/ppt/media/image274.jpeg" ContentType="image/jpeg"/>
  <Override PartName="/ppt/media/image275.jpeg" ContentType="image/jpeg"/>
  <Override PartName="/ppt/media/image276.jpeg" ContentType="image/jpeg"/>
  <Override PartName="/ppt/media/image277.jpeg" ContentType="image/jpeg"/>
  <Override PartName="/ppt/media/image278.jpeg" ContentType="image/jpeg"/>
  <Override PartName="/ppt/media/image279.jpeg" ContentType="image/jpeg"/>
  <Override PartName="/ppt/media/image280.jpeg" ContentType="image/jpeg"/>
  <Override PartName="/ppt/media/image281.jpeg" ContentType="image/jpeg"/>
  <Override PartName="/ppt/media/image282.jpeg" ContentType="image/jpeg"/>
  <Override PartName="/ppt/media/image283.jpeg" ContentType="image/jpeg"/>
  <Override PartName="/ppt/media/image284.jpeg" ContentType="image/jpeg"/>
  <Override PartName="/ppt/media/image285.jpeg" ContentType="image/jpeg"/>
  <Override PartName="/ppt/media/image286.jpeg" ContentType="image/jpeg"/>
  <Override PartName="/ppt/media/image287.jpeg" ContentType="image/jpeg"/>
  <Override PartName="/ppt/media/image288.jpeg" ContentType="image/jpeg"/>
  <Override PartName="/ppt/media/image289.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449" r:id="rId201"/>
    <p:sldId id="450" r:id="rId202"/>
    <p:sldId id="451" r:id="rId203"/>
    <p:sldId id="452" r:id="rId204"/>
    <p:sldId id="453" r:id="rId205"/>
    <p:sldId id="454" r:id="rId206"/>
    <p:sldId id="455" r:id="rId207"/>
    <p:sldId id="456" r:id="rId208"/>
    <p:sldId id="457" r:id="rId209"/>
    <p:sldId id="458" r:id="rId210"/>
    <p:sldId id="459" r:id="rId211"/>
    <p:sldId id="460" r:id="rId212"/>
    <p:sldId id="461" r:id="rId213"/>
    <p:sldId id="462" r:id="rId214"/>
    <p:sldId id="463" r:id="rId215"/>
    <p:sldId id="464" r:id="rId216"/>
    <p:sldId id="465" r:id="rId217"/>
    <p:sldId id="466" r:id="rId218"/>
    <p:sldId id="467" r:id="rId219"/>
    <p:sldId id="468" r:id="rId220"/>
    <p:sldId id="469" r:id="rId221"/>
    <p:sldId id="470" r:id="rId222"/>
    <p:sldId id="471" r:id="rId223"/>
    <p:sldId id="472" r:id="rId224"/>
    <p:sldId id="473" r:id="rId225"/>
    <p:sldId id="474" r:id="rId226"/>
    <p:sldId id="475" r:id="rId227"/>
    <p:sldId id="476" r:id="rId228"/>
    <p:sldId id="477" r:id="rId229"/>
    <p:sldId id="478" r:id="rId230"/>
    <p:sldId id="479" r:id="rId231"/>
    <p:sldId id="480" r:id="rId232"/>
    <p:sldId id="481" r:id="rId233"/>
    <p:sldId id="482" r:id="rId234"/>
    <p:sldId id="483" r:id="rId235"/>
    <p:sldId id="484" r:id="rId236"/>
    <p:sldId id="485" r:id="rId237"/>
    <p:sldId id="486" r:id="rId238"/>
    <p:sldId id="487" r:id="rId239"/>
    <p:sldId id="488" r:id="rId240"/>
    <p:sldId id="489" r:id="rId241"/>
    <p:sldId id="490" r:id="rId242"/>
    <p:sldId id="491" r:id="rId243"/>
    <p:sldId id="492" r:id="rId244"/>
    <p:sldId id="493" r:id="rId245"/>
    <p:sldId id="494" r:id="rId246"/>
    <p:sldId id="495" r:id="rId247"/>
    <p:sldId id="496" r:id="rId248"/>
    <p:sldId id="497" r:id="rId249"/>
    <p:sldId id="498" r:id="rId250"/>
    <p:sldId id="499" r:id="rId251"/>
    <p:sldId id="500" r:id="rId252"/>
    <p:sldId id="501" r:id="rId253"/>
    <p:sldId id="502" r:id="rId254"/>
    <p:sldId id="503" r:id="rId255"/>
    <p:sldId id="504" r:id="rId256"/>
    <p:sldId id="505" r:id="rId257"/>
    <p:sldId id="506" r:id="rId258"/>
    <p:sldId id="507" r:id="rId259"/>
    <p:sldId id="508" r:id="rId260"/>
    <p:sldId id="509" r:id="rId261"/>
    <p:sldId id="510" r:id="rId262"/>
    <p:sldId id="511" r:id="rId263"/>
    <p:sldId id="512" r:id="rId264"/>
    <p:sldId id="513" r:id="rId265"/>
    <p:sldId id="514" r:id="rId266"/>
    <p:sldId id="515" r:id="rId267"/>
    <p:sldId id="516" r:id="rId268"/>
    <p:sldId id="517" r:id="rId269"/>
    <p:sldId id="518" r:id="rId270"/>
    <p:sldId id="519" r:id="rId271"/>
    <p:sldId id="520" r:id="rId272"/>
    <p:sldId id="521" r:id="rId273"/>
    <p:sldId id="522" r:id="rId274"/>
    <p:sldId id="523" r:id="rId275"/>
    <p:sldId id="524" r:id="rId276"/>
    <p:sldId id="525" r:id="rId277"/>
    <p:sldId id="526" r:id="rId278"/>
    <p:sldId id="527" r:id="rId279"/>
    <p:sldId id="528" r:id="rId280"/>
    <p:sldId id="529" r:id="rId281"/>
    <p:sldId id="530" r:id="rId282"/>
    <p:sldId id="531" r:id="rId283"/>
    <p:sldId id="532" r:id="rId284"/>
    <p:sldId id="533" r:id="rId285"/>
    <p:sldId id="534" r:id="rId286"/>
    <p:sldId id="535" r:id="rId287"/>
    <p:sldId id="536" r:id="rId288"/>
    <p:sldId id="537" r:id="rId289"/>
    <p:sldId id="538" r:id="rId290"/>
    <p:sldId id="539" r:id="rId291"/>
    <p:sldId id="540" r:id="rId292"/>
    <p:sldId id="541" r:id="rId293"/>
    <p:sldId id="542" r:id="rId294"/>
    <p:sldId id="543" r:id="rId295"/>
    <p:sldId id="544" r:id="rId296"/>
    <p:sldId id="545" r:id="rId297"/>
    <p:sldId id="546" r:id="rId298"/>
    <p:sldId id="547" r:id="rId299"/>
    <p:sldId id="548" r:id="rId300"/>
    <p:sldId id="549" r:id="rId301"/>
    <p:sldId id="550" r:id="rId302"/>
    <p:sldId id="551" r:id="rId303"/>
    <p:sldId id="552" r:id="rId304"/>
    <p:sldId id="553" r:id="rId305"/>
    <p:sldId id="554" r:id="rId306"/>
    <p:sldId id="555" r:id="rId307"/>
    <p:sldId id="556" r:id="rId308"/>
    <p:sldId id="557" r:id="rId309"/>
    <p:sldId id="558" r:id="rId310"/>
    <p:sldId id="559" r:id="rId311"/>
    <p:sldId id="560" r:id="rId312"/>
    <p:sldId id="561" r:id="rId313"/>
    <p:sldId id="562" r:id="rId314"/>
    <p:sldId id="563" r:id="rId315"/>
    <p:sldId id="564" r:id="rId316"/>
    <p:sldId id="565" r:id="rId317"/>
    <p:sldId id="566" r:id="rId318"/>
    <p:sldId id="567" r:id="rId319"/>
    <p:sldId id="568" r:id="rId320"/>
    <p:sldId id="569" r:id="rId321"/>
    <p:sldId id="570" r:id="rId322"/>
    <p:sldId id="571" r:id="rId323"/>
    <p:sldId id="572" r:id="rId324"/>
    <p:sldId id="573" r:id="rId325"/>
    <p:sldId id="574" r:id="rId326"/>
    <p:sldId id="575" r:id="rId327"/>
    <p:sldId id="576" r:id="rId328"/>
    <p:sldId id="577" r:id="rId329"/>
    <p:sldId id="578" r:id="rId330"/>
    <p:sldId id="579" r:id="rId331"/>
    <p:sldId id="580" r:id="rId332"/>
    <p:sldId id="581" r:id="rId333"/>
    <p:sldId id="582" r:id="rId334"/>
    <p:sldId id="583" r:id="rId335"/>
    <p:sldId id="584" r:id="rId336"/>
    <p:sldId id="585" r:id="rId337"/>
    <p:sldId id="586" r:id="rId338"/>
    <p:sldId id="587" r:id="rId339"/>
    <p:sldId id="588" r:id="rId340"/>
    <p:sldId id="589" r:id="rId341"/>
    <p:sldId id="590" r:id="rId342"/>
    <p:sldId id="591" r:id="rId343"/>
    <p:sldId id="592" r:id="rId344"/>
    <p:sldId id="593" r:id="rId345"/>
    <p:sldId id="594" r:id="rId346"/>
    <p:sldId id="595" r:id="rId347"/>
    <p:sldId id="596" r:id="rId348"/>
    <p:sldId id="597" r:id="rId349"/>
    <p:sldId id="598" r:id="rId350"/>
    <p:sldId id="599" r:id="rId351"/>
    <p:sldId id="600" r:id="rId352"/>
    <p:sldId id="601" r:id="rId353"/>
    <p:sldId id="602" r:id="rId354"/>
    <p:sldId id="603" r:id="rId355"/>
    <p:sldId id="604" r:id="rId356"/>
    <p:sldId id="605" r:id="rId357"/>
    <p:sldId id="606" r:id="rId358"/>
    <p:sldId id="607" r:id="rId359"/>
    <p:sldId id="608" r:id="rId360"/>
    <p:sldId id="609" r:id="rId361"/>
    <p:sldId id="610" r:id="rId362"/>
    <p:sldId id="611" r:id="rId363"/>
    <p:sldId id="612" r:id="rId364"/>
    <p:sldId id="613" r:id="rId365"/>
    <p:sldId id="614" r:id="rId366"/>
    <p:sldId id="615" r:id="rId367"/>
    <p:sldId id="616" r:id="rId368"/>
    <p:sldId id="617" r:id="rId369"/>
    <p:sldId id="618" r:id="rId370"/>
    <p:sldId id="619" r:id="rId371"/>
    <p:sldId id="620" r:id="rId372"/>
    <p:sldId id="621" r:id="rId373"/>
    <p:sldId id="622" r:id="rId374"/>
    <p:sldId id="623" r:id="rId375"/>
    <p:sldId id="624" r:id="rId376"/>
    <p:sldId id="625" r:id="rId377"/>
    <p:sldId id="626" r:id="rId378"/>
    <p:sldId id="627" r:id="rId379"/>
    <p:sldId id="628" r:id="rId380"/>
    <p:sldId id="629" r:id="rId381"/>
    <p:sldId id="630" r:id="rId382"/>
    <p:sldId id="631" r:id="rId383"/>
    <p:sldId id="632" r:id="rId384"/>
    <p:sldId id="633" r:id="rId385"/>
    <p:sldId id="634" r:id="rId386"/>
    <p:sldId id="635" r:id="rId387"/>
    <p:sldId id="636" r:id="rId388"/>
    <p:sldId id="637" r:id="rId389"/>
    <p:sldId id="638" r:id="rId390"/>
    <p:sldId id="639" r:id="rId391"/>
    <p:sldId id="640" r:id="rId392"/>
    <p:sldId id="641" r:id="rId393"/>
    <p:sldId id="642" r:id="rId394"/>
    <p:sldId id="643" r:id="rId395"/>
    <p:sldId id="644" r:id="rId396"/>
    <p:sldId id="645" r:id="rId397"/>
    <p:sldId id="646" r:id="rId398"/>
    <p:sldId id="647" r:id="rId399"/>
    <p:sldId id="648" r:id="rId400"/>
    <p:sldId id="649" r:id="rId401"/>
    <p:sldId id="650" r:id="rId402"/>
    <p:sldId id="651" r:id="rId403"/>
    <p:sldId id="652" r:id="rId404"/>
    <p:sldId id="653" r:id="rId405"/>
    <p:sldId id="654" r:id="rId406"/>
    <p:sldId id="655" r:id="rId407"/>
    <p:sldId id="656" r:id="rId408"/>
    <p:sldId id="657" r:id="rId409"/>
    <p:sldId id="658" r:id="rId410"/>
    <p:sldId id="659" r:id="rId411"/>
    <p:sldId id="660" r:id="rId412"/>
    <p:sldId id="661" r:id="rId413"/>
    <p:sldId id="662" r:id="rId414"/>
    <p:sldId id="663" r:id="rId415"/>
    <p:sldId id="664" r:id="rId416"/>
    <p:sldId id="665" r:id="rId417"/>
    <p:sldId id="666" r:id="rId418"/>
    <p:sldId id="667" r:id="rId419"/>
    <p:sldId id="668" r:id="rId420"/>
    <p:sldId id="669" r:id="rId421"/>
    <p:sldId id="670" r:id="rId422"/>
    <p:sldId id="671" r:id="rId423"/>
    <p:sldId id="672" r:id="rId424"/>
    <p:sldId id="673" r:id="rId425"/>
    <p:sldId id="674" r:id="rId426"/>
    <p:sldId id="675" r:id="rId427"/>
    <p:sldId id="676" r:id="rId428"/>
    <p:sldId id="677" r:id="rId429"/>
    <p:sldId id="678" r:id="rId430"/>
    <p:sldId id="679" r:id="rId431"/>
    <p:sldId id="680" r:id="rId432"/>
    <p:sldId id="681" r:id="rId433"/>
    <p:sldId id="682" r:id="rId434"/>
    <p:sldId id="683" r:id="rId435"/>
    <p:sldId id="684" r:id="rId436"/>
    <p:sldId id="685" r:id="rId437"/>
    <p:sldId id="686" r:id="rId438"/>
    <p:sldId id="687" r:id="rId439"/>
    <p:sldId id="688" r:id="rId440"/>
    <p:sldId id="689" r:id="rId441"/>
    <p:sldId id="690" r:id="rId442"/>
    <p:sldId id="691" r:id="rId443"/>
    <p:sldId id="692" r:id="rId444"/>
    <p:sldId id="693" r:id="rId445"/>
    <p:sldId id="694" r:id="rId446"/>
    <p:sldId id="695" r:id="rId447"/>
    <p:sldId id="696" r:id="rId448"/>
    <p:sldId id="697" r:id="rId449"/>
    <p:sldId id="698" r:id="rId450"/>
    <p:sldId id="699" r:id="rId451"/>
    <p:sldId id="700" r:id="rId452"/>
    <p:sldId id="701" r:id="rId453"/>
    <p:sldId id="702" r:id="rId454"/>
    <p:sldId id="703" r:id="rId455"/>
    <p:sldId id="704" r:id="rId456"/>
    <p:sldId id="705" r:id="rId457"/>
    <p:sldId id="706" r:id="rId458"/>
    <p:sldId id="707" r:id="rId459"/>
    <p:sldId id="708" r:id="rId460"/>
    <p:sldId id="709" r:id="rId461"/>
    <p:sldId id="710" r:id="rId462"/>
    <p:sldId id="711" r:id="rId463"/>
    <p:sldId id="712" r:id="rId464"/>
    <p:sldId id="713" r:id="rId465"/>
    <p:sldId id="714" r:id="rId466"/>
    <p:sldId id="715" r:id="rId467"/>
    <p:sldId id="716" r:id="rId468"/>
    <p:sldId id="717" r:id="rId469"/>
    <p:sldId id="718" r:id="rId470"/>
    <p:sldId id="719" r:id="rId471"/>
    <p:sldId id="720" r:id="rId472"/>
    <p:sldId id="721" r:id="rId473"/>
    <p:sldId id="722" r:id="rId474"/>
    <p:sldId id="723" r:id="rId475"/>
    <p:sldId id="724" r:id="rId476"/>
    <p:sldId id="725" r:id="rId47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1pPr>
    <a:lvl2pPr marL="0" marR="0" indent="2286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2pPr>
    <a:lvl3pPr marL="0" marR="0" indent="4572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3pPr>
    <a:lvl4pPr marL="0" marR="0" indent="6858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4pPr>
    <a:lvl5pPr marL="0" marR="0" indent="9144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5pPr>
    <a:lvl6pPr marL="0" marR="0" indent="11430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6pPr>
    <a:lvl7pPr marL="0" marR="0" indent="13716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7pPr>
    <a:lvl8pPr marL="0" marR="0" indent="16002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8pPr>
    <a:lvl9pPr marL="0" marR="0" indent="182880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Col>
    <a:lastRow>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lastRow>
    <a:firstRow>
      <a:tcTxStyle b="on"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rgbClr val="032650"/>
          </a:solidFill>
        </a:fill>
      </a:tcStyle>
    </a:firstRow>
  </a:tblStyle>
  <a:tblStyle styleId="{C7B018BB-80A7-4F77-B60F-C8B233D01FF8}" styleName="">
    <a:tblBg/>
    <a:wholeTbl>
      <a:tcTxStyle b="off" i="off">
        <a:font>
          <a:latin typeface="Helvetica Neue"/>
          <a:ea typeface="Helvetica Neue"/>
          <a:cs typeface="Helvetica Neue"/>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84E00"/>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17101"/>
          </a:solidFill>
        </a:fill>
      </a:tcStyle>
    </a:firstRow>
  </a:tblStyle>
  <a:tblStyle styleId="{EEE7283C-3CF3-47DC-8721-378D4A62B228}" styleName="">
    <a:tblBg/>
    <a:wholeTbl>
      <a:tcTxStyle b="off" i="off">
        <a:font>
          <a:latin typeface="Helvetica Neue"/>
          <a:ea typeface="Helvetica Neue"/>
          <a:cs typeface="Helvetica Neue"/>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noFill/>
              <a:miter lim="400000"/>
            </a:ln>
          </a:insideH>
          <a:insideV>
            <a:ln w="12700" cap="flat">
              <a:noFill/>
              <a:miter lim="400000"/>
            </a:ln>
          </a:insideV>
        </a:tcBdr>
        <a:fill>
          <a:solidFill>
            <a:schemeClr val="accent5">
              <a:hueOff val="106375"/>
              <a:satOff val="9554"/>
              <a:lumOff val="-13516"/>
            </a:schemeClr>
          </a:solidFill>
        </a:fill>
      </a:tcStyle>
    </a:firstRow>
  </a:tblStyle>
  <a:tblStyle styleId="{CF821DB8-F4EB-4A41-A1BA-3FCAFE7338EE}" styleName="">
    <a:tblBg/>
    <a:wholeTbl>
      <a:tcTxStyle b="off" i="off">
        <a:font>
          <a:latin typeface="Helvetica Neue"/>
          <a:ea typeface="Helvetica Neue"/>
          <a:cs typeface="Helvetica Neue"/>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hueOff val="-119728"/>
              <a:satOff val="5580"/>
              <a:lumOff val="-12961"/>
            </a:schemeClr>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50E48"/>
          </a:solidFill>
        </a:fill>
      </a:tcStyle>
    </a:firstRow>
  </a:tblStyle>
  <a:tblStyle styleId="{33BA23B1-9221-436E-865A-0063620EA4FD}" styleName="">
    <a:tblBg/>
    <a:wholeTbl>
      <a:tcTxStyle b="off" i="off">
        <a:font>
          <a:latin typeface="Helvetica Neue"/>
          <a:ea typeface="Helvetica Neue"/>
          <a:cs typeface="Helvetica Neue"/>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98089"/>
          </a:solidFill>
        </a:fill>
      </a:tcStyle>
    </a:firstCol>
    <a:lastRow>
      <a:tcTxStyle b="off"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6A0AC"/>
          </a:solidFill>
        </a:fill>
      </a:tcStyle>
    </a:firstRow>
  </a:tblStyle>
  <a:tblStyle styleId="{2708684C-4D16-4618-839F-0558EEFCDFE6}" styleName="">
    <a:tblBg/>
    <a:wholeTbl>
      <a:tcTxStyle b="off" i="off">
        <a:font>
          <a:latin typeface="Helvetica Neue"/>
          <a:ea typeface="Helvetica Neue"/>
          <a:cs typeface="Helvetica Neue"/>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47676">
              <a:alpha val="63790"/>
            </a:srgbClr>
          </a:solidFill>
        </a:fill>
      </a:tcStyle>
    </a:band2H>
    <a:firstCol>
      <a:tcTxStyle b="on" i="off">
        <a:font>
          <a:latin typeface="Helvetica Neue"/>
          <a:ea typeface="Helvetica Neue"/>
          <a:cs typeface="Helvetica Neue"/>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ff"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Neue"/>
          <a:ea typeface="Helvetica Neue"/>
          <a:cs typeface="Helvetica Neue"/>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 Id="rId196" Type="http://schemas.openxmlformats.org/officeDocument/2006/relationships/slide" Target="slides/slide189.xml"/><Relationship Id="rId197" Type="http://schemas.openxmlformats.org/officeDocument/2006/relationships/slide" Target="slides/slide190.xml"/><Relationship Id="rId198" Type="http://schemas.openxmlformats.org/officeDocument/2006/relationships/slide" Target="slides/slide191.xml"/><Relationship Id="rId199" Type="http://schemas.openxmlformats.org/officeDocument/2006/relationships/slide" Target="slides/slide192.xml"/><Relationship Id="rId200" Type="http://schemas.openxmlformats.org/officeDocument/2006/relationships/slide" Target="slides/slide193.xml"/><Relationship Id="rId201" Type="http://schemas.openxmlformats.org/officeDocument/2006/relationships/slide" Target="slides/slide194.xml"/><Relationship Id="rId202" Type="http://schemas.openxmlformats.org/officeDocument/2006/relationships/slide" Target="slides/slide195.xml"/><Relationship Id="rId203" Type="http://schemas.openxmlformats.org/officeDocument/2006/relationships/slide" Target="slides/slide196.xml"/><Relationship Id="rId204" Type="http://schemas.openxmlformats.org/officeDocument/2006/relationships/slide" Target="slides/slide197.xml"/><Relationship Id="rId205" Type="http://schemas.openxmlformats.org/officeDocument/2006/relationships/slide" Target="slides/slide198.xml"/><Relationship Id="rId206" Type="http://schemas.openxmlformats.org/officeDocument/2006/relationships/slide" Target="slides/slide199.xml"/><Relationship Id="rId207" Type="http://schemas.openxmlformats.org/officeDocument/2006/relationships/slide" Target="slides/slide200.xml"/><Relationship Id="rId208" Type="http://schemas.openxmlformats.org/officeDocument/2006/relationships/slide" Target="slides/slide201.xml"/><Relationship Id="rId209" Type="http://schemas.openxmlformats.org/officeDocument/2006/relationships/slide" Target="slides/slide202.xml"/><Relationship Id="rId210" Type="http://schemas.openxmlformats.org/officeDocument/2006/relationships/slide" Target="slides/slide203.xml"/><Relationship Id="rId211" Type="http://schemas.openxmlformats.org/officeDocument/2006/relationships/slide" Target="slides/slide204.xml"/><Relationship Id="rId212" Type="http://schemas.openxmlformats.org/officeDocument/2006/relationships/slide" Target="slides/slide205.xml"/><Relationship Id="rId213" Type="http://schemas.openxmlformats.org/officeDocument/2006/relationships/slide" Target="slides/slide206.xml"/><Relationship Id="rId214" Type="http://schemas.openxmlformats.org/officeDocument/2006/relationships/slide" Target="slides/slide207.xml"/><Relationship Id="rId215" Type="http://schemas.openxmlformats.org/officeDocument/2006/relationships/slide" Target="slides/slide208.xml"/><Relationship Id="rId216" Type="http://schemas.openxmlformats.org/officeDocument/2006/relationships/slide" Target="slides/slide209.xml"/><Relationship Id="rId217" Type="http://schemas.openxmlformats.org/officeDocument/2006/relationships/slide" Target="slides/slide210.xml"/><Relationship Id="rId218" Type="http://schemas.openxmlformats.org/officeDocument/2006/relationships/slide" Target="slides/slide211.xml"/><Relationship Id="rId219" Type="http://schemas.openxmlformats.org/officeDocument/2006/relationships/slide" Target="slides/slide212.xml"/><Relationship Id="rId220" Type="http://schemas.openxmlformats.org/officeDocument/2006/relationships/slide" Target="slides/slide213.xml"/><Relationship Id="rId221" Type="http://schemas.openxmlformats.org/officeDocument/2006/relationships/slide" Target="slides/slide214.xml"/><Relationship Id="rId222" Type="http://schemas.openxmlformats.org/officeDocument/2006/relationships/slide" Target="slides/slide215.xml"/><Relationship Id="rId223" Type="http://schemas.openxmlformats.org/officeDocument/2006/relationships/slide" Target="slides/slide216.xml"/><Relationship Id="rId224" Type="http://schemas.openxmlformats.org/officeDocument/2006/relationships/slide" Target="slides/slide217.xml"/><Relationship Id="rId225" Type="http://schemas.openxmlformats.org/officeDocument/2006/relationships/slide" Target="slides/slide218.xml"/><Relationship Id="rId226" Type="http://schemas.openxmlformats.org/officeDocument/2006/relationships/slide" Target="slides/slide219.xml"/><Relationship Id="rId227" Type="http://schemas.openxmlformats.org/officeDocument/2006/relationships/slide" Target="slides/slide220.xml"/><Relationship Id="rId228" Type="http://schemas.openxmlformats.org/officeDocument/2006/relationships/slide" Target="slides/slide221.xml"/><Relationship Id="rId229" Type="http://schemas.openxmlformats.org/officeDocument/2006/relationships/slide" Target="slides/slide222.xml"/><Relationship Id="rId230" Type="http://schemas.openxmlformats.org/officeDocument/2006/relationships/slide" Target="slides/slide223.xml"/><Relationship Id="rId231" Type="http://schemas.openxmlformats.org/officeDocument/2006/relationships/slide" Target="slides/slide224.xml"/><Relationship Id="rId232" Type="http://schemas.openxmlformats.org/officeDocument/2006/relationships/slide" Target="slides/slide225.xml"/><Relationship Id="rId233" Type="http://schemas.openxmlformats.org/officeDocument/2006/relationships/slide" Target="slides/slide226.xml"/><Relationship Id="rId234" Type="http://schemas.openxmlformats.org/officeDocument/2006/relationships/slide" Target="slides/slide227.xml"/><Relationship Id="rId235" Type="http://schemas.openxmlformats.org/officeDocument/2006/relationships/slide" Target="slides/slide228.xml"/><Relationship Id="rId236" Type="http://schemas.openxmlformats.org/officeDocument/2006/relationships/slide" Target="slides/slide229.xml"/><Relationship Id="rId237" Type="http://schemas.openxmlformats.org/officeDocument/2006/relationships/slide" Target="slides/slide230.xml"/><Relationship Id="rId238" Type="http://schemas.openxmlformats.org/officeDocument/2006/relationships/slide" Target="slides/slide231.xml"/><Relationship Id="rId239" Type="http://schemas.openxmlformats.org/officeDocument/2006/relationships/slide" Target="slides/slide232.xml"/><Relationship Id="rId240" Type="http://schemas.openxmlformats.org/officeDocument/2006/relationships/slide" Target="slides/slide233.xml"/><Relationship Id="rId241" Type="http://schemas.openxmlformats.org/officeDocument/2006/relationships/slide" Target="slides/slide234.xml"/><Relationship Id="rId242" Type="http://schemas.openxmlformats.org/officeDocument/2006/relationships/slide" Target="slides/slide235.xml"/><Relationship Id="rId243" Type="http://schemas.openxmlformats.org/officeDocument/2006/relationships/slide" Target="slides/slide236.xml"/><Relationship Id="rId244" Type="http://schemas.openxmlformats.org/officeDocument/2006/relationships/slide" Target="slides/slide237.xml"/><Relationship Id="rId245" Type="http://schemas.openxmlformats.org/officeDocument/2006/relationships/slide" Target="slides/slide238.xml"/><Relationship Id="rId246" Type="http://schemas.openxmlformats.org/officeDocument/2006/relationships/slide" Target="slides/slide239.xml"/><Relationship Id="rId247" Type="http://schemas.openxmlformats.org/officeDocument/2006/relationships/slide" Target="slides/slide240.xml"/><Relationship Id="rId248" Type="http://schemas.openxmlformats.org/officeDocument/2006/relationships/slide" Target="slides/slide241.xml"/><Relationship Id="rId249" Type="http://schemas.openxmlformats.org/officeDocument/2006/relationships/slide" Target="slides/slide242.xml"/><Relationship Id="rId250" Type="http://schemas.openxmlformats.org/officeDocument/2006/relationships/slide" Target="slides/slide243.xml"/><Relationship Id="rId251" Type="http://schemas.openxmlformats.org/officeDocument/2006/relationships/slide" Target="slides/slide244.xml"/><Relationship Id="rId252" Type="http://schemas.openxmlformats.org/officeDocument/2006/relationships/slide" Target="slides/slide245.xml"/><Relationship Id="rId253" Type="http://schemas.openxmlformats.org/officeDocument/2006/relationships/slide" Target="slides/slide246.xml"/><Relationship Id="rId254" Type="http://schemas.openxmlformats.org/officeDocument/2006/relationships/slide" Target="slides/slide247.xml"/><Relationship Id="rId255" Type="http://schemas.openxmlformats.org/officeDocument/2006/relationships/slide" Target="slides/slide248.xml"/><Relationship Id="rId256" Type="http://schemas.openxmlformats.org/officeDocument/2006/relationships/slide" Target="slides/slide249.xml"/><Relationship Id="rId257" Type="http://schemas.openxmlformats.org/officeDocument/2006/relationships/slide" Target="slides/slide250.xml"/><Relationship Id="rId258" Type="http://schemas.openxmlformats.org/officeDocument/2006/relationships/slide" Target="slides/slide251.xml"/><Relationship Id="rId259" Type="http://schemas.openxmlformats.org/officeDocument/2006/relationships/slide" Target="slides/slide252.xml"/><Relationship Id="rId260" Type="http://schemas.openxmlformats.org/officeDocument/2006/relationships/slide" Target="slides/slide253.xml"/><Relationship Id="rId261" Type="http://schemas.openxmlformats.org/officeDocument/2006/relationships/slide" Target="slides/slide254.xml"/><Relationship Id="rId262" Type="http://schemas.openxmlformats.org/officeDocument/2006/relationships/slide" Target="slides/slide255.xml"/><Relationship Id="rId263" Type="http://schemas.openxmlformats.org/officeDocument/2006/relationships/slide" Target="slides/slide256.xml"/><Relationship Id="rId264" Type="http://schemas.openxmlformats.org/officeDocument/2006/relationships/slide" Target="slides/slide257.xml"/><Relationship Id="rId265" Type="http://schemas.openxmlformats.org/officeDocument/2006/relationships/slide" Target="slides/slide258.xml"/><Relationship Id="rId266" Type="http://schemas.openxmlformats.org/officeDocument/2006/relationships/slide" Target="slides/slide259.xml"/><Relationship Id="rId267" Type="http://schemas.openxmlformats.org/officeDocument/2006/relationships/slide" Target="slides/slide260.xml"/><Relationship Id="rId268" Type="http://schemas.openxmlformats.org/officeDocument/2006/relationships/slide" Target="slides/slide261.xml"/><Relationship Id="rId269" Type="http://schemas.openxmlformats.org/officeDocument/2006/relationships/slide" Target="slides/slide262.xml"/><Relationship Id="rId270" Type="http://schemas.openxmlformats.org/officeDocument/2006/relationships/slide" Target="slides/slide263.xml"/><Relationship Id="rId271" Type="http://schemas.openxmlformats.org/officeDocument/2006/relationships/slide" Target="slides/slide264.xml"/><Relationship Id="rId272" Type="http://schemas.openxmlformats.org/officeDocument/2006/relationships/slide" Target="slides/slide265.xml"/><Relationship Id="rId273" Type="http://schemas.openxmlformats.org/officeDocument/2006/relationships/slide" Target="slides/slide266.xml"/><Relationship Id="rId274" Type="http://schemas.openxmlformats.org/officeDocument/2006/relationships/slide" Target="slides/slide267.xml"/><Relationship Id="rId275" Type="http://schemas.openxmlformats.org/officeDocument/2006/relationships/slide" Target="slides/slide268.xml"/><Relationship Id="rId276" Type="http://schemas.openxmlformats.org/officeDocument/2006/relationships/slide" Target="slides/slide269.xml"/><Relationship Id="rId277" Type="http://schemas.openxmlformats.org/officeDocument/2006/relationships/slide" Target="slides/slide270.xml"/><Relationship Id="rId278" Type="http://schemas.openxmlformats.org/officeDocument/2006/relationships/slide" Target="slides/slide271.xml"/><Relationship Id="rId279" Type="http://schemas.openxmlformats.org/officeDocument/2006/relationships/slide" Target="slides/slide272.xml"/><Relationship Id="rId280" Type="http://schemas.openxmlformats.org/officeDocument/2006/relationships/slide" Target="slides/slide273.xml"/><Relationship Id="rId281" Type="http://schemas.openxmlformats.org/officeDocument/2006/relationships/slide" Target="slides/slide274.xml"/><Relationship Id="rId282" Type="http://schemas.openxmlformats.org/officeDocument/2006/relationships/slide" Target="slides/slide275.xml"/><Relationship Id="rId283" Type="http://schemas.openxmlformats.org/officeDocument/2006/relationships/slide" Target="slides/slide276.xml"/><Relationship Id="rId284" Type="http://schemas.openxmlformats.org/officeDocument/2006/relationships/slide" Target="slides/slide277.xml"/><Relationship Id="rId285" Type="http://schemas.openxmlformats.org/officeDocument/2006/relationships/slide" Target="slides/slide278.xml"/><Relationship Id="rId286" Type="http://schemas.openxmlformats.org/officeDocument/2006/relationships/slide" Target="slides/slide279.xml"/><Relationship Id="rId287" Type="http://schemas.openxmlformats.org/officeDocument/2006/relationships/slide" Target="slides/slide280.xml"/><Relationship Id="rId288" Type="http://schemas.openxmlformats.org/officeDocument/2006/relationships/slide" Target="slides/slide281.xml"/><Relationship Id="rId289" Type="http://schemas.openxmlformats.org/officeDocument/2006/relationships/slide" Target="slides/slide282.xml"/><Relationship Id="rId290" Type="http://schemas.openxmlformats.org/officeDocument/2006/relationships/slide" Target="slides/slide283.xml"/><Relationship Id="rId291" Type="http://schemas.openxmlformats.org/officeDocument/2006/relationships/slide" Target="slides/slide284.xml"/><Relationship Id="rId292" Type="http://schemas.openxmlformats.org/officeDocument/2006/relationships/slide" Target="slides/slide285.xml"/><Relationship Id="rId293" Type="http://schemas.openxmlformats.org/officeDocument/2006/relationships/slide" Target="slides/slide286.xml"/><Relationship Id="rId294" Type="http://schemas.openxmlformats.org/officeDocument/2006/relationships/slide" Target="slides/slide287.xml"/><Relationship Id="rId295" Type="http://schemas.openxmlformats.org/officeDocument/2006/relationships/slide" Target="slides/slide288.xml"/><Relationship Id="rId296" Type="http://schemas.openxmlformats.org/officeDocument/2006/relationships/slide" Target="slides/slide289.xml"/><Relationship Id="rId297" Type="http://schemas.openxmlformats.org/officeDocument/2006/relationships/slide" Target="slides/slide290.xml"/><Relationship Id="rId298" Type="http://schemas.openxmlformats.org/officeDocument/2006/relationships/slide" Target="slides/slide291.xml"/><Relationship Id="rId299" Type="http://schemas.openxmlformats.org/officeDocument/2006/relationships/slide" Target="slides/slide292.xml"/><Relationship Id="rId300" Type="http://schemas.openxmlformats.org/officeDocument/2006/relationships/slide" Target="slides/slide293.xml"/><Relationship Id="rId301" Type="http://schemas.openxmlformats.org/officeDocument/2006/relationships/slide" Target="slides/slide294.xml"/><Relationship Id="rId302" Type="http://schemas.openxmlformats.org/officeDocument/2006/relationships/slide" Target="slides/slide295.xml"/><Relationship Id="rId303" Type="http://schemas.openxmlformats.org/officeDocument/2006/relationships/slide" Target="slides/slide296.xml"/><Relationship Id="rId304" Type="http://schemas.openxmlformats.org/officeDocument/2006/relationships/slide" Target="slides/slide297.xml"/><Relationship Id="rId305" Type="http://schemas.openxmlformats.org/officeDocument/2006/relationships/slide" Target="slides/slide298.xml"/><Relationship Id="rId306" Type="http://schemas.openxmlformats.org/officeDocument/2006/relationships/slide" Target="slides/slide299.xml"/><Relationship Id="rId307" Type="http://schemas.openxmlformats.org/officeDocument/2006/relationships/slide" Target="slides/slide300.xml"/><Relationship Id="rId308" Type="http://schemas.openxmlformats.org/officeDocument/2006/relationships/slide" Target="slides/slide301.xml"/><Relationship Id="rId309" Type="http://schemas.openxmlformats.org/officeDocument/2006/relationships/slide" Target="slides/slide302.xml"/><Relationship Id="rId310" Type="http://schemas.openxmlformats.org/officeDocument/2006/relationships/slide" Target="slides/slide303.xml"/><Relationship Id="rId311" Type="http://schemas.openxmlformats.org/officeDocument/2006/relationships/slide" Target="slides/slide304.xml"/><Relationship Id="rId312" Type="http://schemas.openxmlformats.org/officeDocument/2006/relationships/slide" Target="slides/slide305.xml"/><Relationship Id="rId313" Type="http://schemas.openxmlformats.org/officeDocument/2006/relationships/slide" Target="slides/slide306.xml"/><Relationship Id="rId314" Type="http://schemas.openxmlformats.org/officeDocument/2006/relationships/slide" Target="slides/slide307.xml"/><Relationship Id="rId315" Type="http://schemas.openxmlformats.org/officeDocument/2006/relationships/slide" Target="slides/slide308.xml"/><Relationship Id="rId316" Type="http://schemas.openxmlformats.org/officeDocument/2006/relationships/slide" Target="slides/slide309.xml"/><Relationship Id="rId317" Type="http://schemas.openxmlformats.org/officeDocument/2006/relationships/slide" Target="slides/slide310.xml"/><Relationship Id="rId318" Type="http://schemas.openxmlformats.org/officeDocument/2006/relationships/slide" Target="slides/slide311.xml"/><Relationship Id="rId319" Type="http://schemas.openxmlformats.org/officeDocument/2006/relationships/slide" Target="slides/slide312.xml"/><Relationship Id="rId320" Type="http://schemas.openxmlformats.org/officeDocument/2006/relationships/slide" Target="slides/slide313.xml"/><Relationship Id="rId321" Type="http://schemas.openxmlformats.org/officeDocument/2006/relationships/slide" Target="slides/slide314.xml"/><Relationship Id="rId322" Type="http://schemas.openxmlformats.org/officeDocument/2006/relationships/slide" Target="slides/slide315.xml"/><Relationship Id="rId323" Type="http://schemas.openxmlformats.org/officeDocument/2006/relationships/slide" Target="slides/slide316.xml"/><Relationship Id="rId324" Type="http://schemas.openxmlformats.org/officeDocument/2006/relationships/slide" Target="slides/slide317.xml"/><Relationship Id="rId325" Type="http://schemas.openxmlformats.org/officeDocument/2006/relationships/slide" Target="slides/slide318.xml"/><Relationship Id="rId326" Type="http://schemas.openxmlformats.org/officeDocument/2006/relationships/slide" Target="slides/slide319.xml"/><Relationship Id="rId327" Type="http://schemas.openxmlformats.org/officeDocument/2006/relationships/slide" Target="slides/slide320.xml"/><Relationship Id="rId328" Type="http://schemas.openxmlformats.org/officeDocument/2006/relationships/slide" Target="slides/slide321.xml"/><Relationship Id="rId329" Type="http://schemas.openxmlformats.org/officeDocument/2006/relationships/slide" Target="slides/slide322.xml"/><Relationship Id="rId330" Type="http://schemas.openxmlformats.org/officeDocument/2006/relationships/slide" Target="slides/slide323.xml"/><Relationship Id="rId331" Type="http://schemas.openxmlformats.org/officeDocument/2006/relationships/slide" Target="slides/slide324.xml"/><Relationship Id="rId332" Type="http://schemas.openxmlformats.org/officeDocument/2006/relationships/slide" Target="slides/slide325.xml"/><Relationship Id="rId333" Type="http://schemas.openxmlformats.org/officeDocument/2006/relationships/slide" Target="slides/slide326.xml"/><Relationship Id="rId334" Type="http://schemas.openxmlformats.org/officeDocument/2006/relationships/slide" Target="slides/slide327.xml"/><Relationship Id="rId335" Type="http://schemas.openxmlformats.org/officeDocument/2006/relationships/slide" Target="slides/slide328.xml"/><Relationship Id="rId336" Type="http://schemas.openxmlformats.org/officeDocument/2006/relationships/slide" Target="slides/slide329.xml"/><Relationship Id="rId337" Type="http://schemas.openxmlformats.org/officeDocument/2006/relationships/slide" Target="slides/slide330.xml"/><Relationship Id="rId338" Type="http://schemas.openxmlformats.org/officeDocument/2006/relationships/slide" Target="slides/slide331.xml"/><Relationship Id="rId339" Type="http://schemas.openxmlformats.org/officeDocument/2006/relationships/slide" Target="slides/slide332.xml"/><Relationship Id="rId340" Type="http://schemas.openxmlformats.org/officeDocument/2006/relationships/slide" Target="slides/slide333.xml"/><Relationship Id="rId341" Type="http://schemas.openxmlformats.org/officeDocument/2006/relationships/slide" Target="slides/slide334.xml"/><Relationship Id="rId342" Type="http://schemas.openxmlformats.org/officeDocument/2006/relationships/slide" Target="slides/slide335.xml"/><Relationship Id="rId343" Type="http://schemas.openxmlformats.org/officeDocument/2006/relationships/slide" Target="slides/slide336.xml"/><Relationship Id="rId344" Type="http://schemas.openxmlformats.org/officeDocument/2006/relationships/slide" Target="slides/slide337.xml"/><Relationship Id="rId345" Type="http://schemas.openxmlformats.org/officeDocument/2006/relationships/slide" Target="slides/slide338.xml"/><Relationship Id="rId346" Type="http://schemas.openxmlformats.org/officeDocument/2006/relationships/slide" Target="slides/slide339.xml"/><Relationship Id="rId347" Type="http://schemas.openxmlformats.org/officeDocument/2006/relationships/slide" Target="slides/slide340.xml"/><Relationship Id="rId348" Type="http://schemas.openxmlformats.org/officeDocument/2006/relationships/slide" Target="slides/slide341.xml"/><Relationship Id="rId349" Type="http://schemas.openxmlformats.org/officeDocument/2006/relationships/slide" Target="slides/slide342.xml"/><Relationship Id="rId350" Type="http://schemas.openxmlformats.org/officeDocument/2006/relationships/slide" Target="slides/slide343.xml"/><Relationship Id="rId351" Type="http://schemas.openxmlformats.org/officeDocument/2006/relationships/slide" Target="slides/slide344.xml"/><Relationship Id="rId352" Type="http://schemas.openxmlformats.org/officeDocument/2006/relationships/slide" Target="slides/slide345.xml"/><Relationship Id="rId353" Type="http://schemas.openxmlformats.org/officeDocument/2006/relationships/slide" Target="slides/slide346.xml"/><Relationship Id="rId354" Type="http://schemas.openxmlformats.org/officeDocument/2006/relationships/slide" Target="slides/slide347.xml"/><Relationship Id="rId355" Type="http://schemas.openxmlformats.org/officeDocument/2006/relationships/slide" Target="slides/slide348.xml"/><Relationship Id="rId356" Type="http://schemas.openxmlformats.org/officeDocument/2006/relationships/slide" Target="slides/slide349.xml"/><Relationship Id="rId357" Type="http://schemas.openxmlformats.org/officeDocument/2006/relationships/slide" Target="slides/slide350.xml"/><Relationship Id="rId358" Type="http://schemas.openxmlformats.org/officeDocument/2006/relationships/slide" Target="slides/slide351.xml"/><Relationship Id="rId359" Type="http://schemas.openxmlformats.org/officeDocument/2006/relationships/slide" Target="slides/slide352.xml"/><Relationship Id="rId360" Type="http://schemas.openxmlformats.org/officeDocument/2006/relationships/slide" Target="slides/slide353.xml"/><Relationship Id="rId361" Type="http://schemas.openxmlformats.org/officeDocument/2006/relationships/slide" Target="slides/slide354.xml"/><Relationship Id="rId362" Type="http://schemas.openxmlformats.org/officeDocument/2006/relationships/slide" Target="slides/slide355.xml"/><Relationship Id="rId363" Type="http://schemas.openxmlformats.org/officeDocument/2006/relationships/slide" Target="slides/slide356.xml"/><Relationship Id="rId364" Type="http://schemas.openxmlformats.org/officeDocument/2006/relationships/slide" Target="slides/slide357.xml"/><Relationship Id="rId365" Type="http://schemas.openxmlformats.org/officeDocument/2006/relationships/slide" Target="slides/slide358.xml"/><Relationship Id="rId366" Type="http://schemas.openxmlformats.org/officeDocument/2006/relationships/slide" Target="slides/slide359.xml"/><Relationship Id="rId367" Type="http://schemas.openxmlformats.org/officeDocument/2006/relationships/slide" Target="slides/slide360.xml"/><Relationship Id="rId368" Type="http://schemas.openxmlformats.org/officeDocument/2006/relationships/slide" Target="slides/slide361.xml"/><Relationship Id="rId369" Type="http://schemas.openxmlformats.org/officeDocument/2006/relationships/slide" Target="slides/slide362.xml"/><Relationship Id="rId370" Type="http://schemas.openxmlformats.org/officeDocument/2006/relationships/slide" Target="slides/slide363.xml"/><Relationship Id="rId371" Type="http://schemas.openxmlformats.org/officeDocument/2006/relationships/slide" Target="slides/slide364.xml"/><Relationship Id="rId372" Type="http://schemas.openxmlformats.org/officeDocument/2006/relationships/slide" Target="slides/slide365.xml"/><Relationship Id="rId373" Type="http://schemas.openxmlformats.org/officeDocument/2006/relationships/slide" Target="slides/slide366.xml"/><Relationship Id="rId374" Type="http://schemas.openxmlformats.org/officeDocument/2006/relationships/slide" Target="slides/slide367.xml"/><Relationship Id="rId375" Type="http://schemas.openxmlformats.org/officeDocument/2006/relationships/slide" Target="slides/slide368.xml"/><Relationship Id="rId376" Type="http://schemas.openxmlformats.org/officeDocument/2006/relationships/slide" Target="slides/slide369.xml"/><Relationship Id="rId377" Type="http://schemas.openxmlformats.org/officeDocument/2006/relationships/slide" Target="slides/slide370.xml"/><Relationship Id="rId378" Type="http://schemas.openxmlformats.org/officeDocument/2006/relationships/slide" Target="slides/slide371.xml"/><Relationship Id="rId379" Type="http://schemas.openxmlformats.org/officeDocument/2006/relationships/slide" Target="slides/slide372.xml"/><Relationship Id="rId380" Type="http://schemas.openxmlformats.org/officeDocument/2006/relationships/slide" Target="slides/slide373.xml"/><Relationship Id="rId381" Type="http://schemas.openxmlformats.org/officeDocument/2006/relationships/slide" Target="slides/slide374.xml"/><Relationship Id="rId382" Type="http://schemas.openxmlformats.org/officeDocument/2006/relationships/slide" Target="slides/slide375.xml"/><Relationship Id="rId383" Type="http://schemas.openxmlformats.org/officeDocument/2006/relationships/slide" Target="slides/slide376.xml"/><Relationship Id="rId384" Type="http://schemas.openxmlformats.org/officeDocument/2006/relationships/slide" Target="slides/slide377.xml"/><Relationship Id="rId385" Type="http://schemas.openxmlformats.org/officeDocument/2006/relationships/slide" Target="slides/slide378.xml"/><Relationship Id="rId386" Type="http://schemas.openxmlformats.org/officeDocument/2006/relationships/slide" Target="slides/slide379.xml"/><Relationship Id="rId387" Type="http://schemas.openxmlformats.org/officeDocument/2006/relationships/slide" Target="slides/slide380.xml"/><Relationship Id="rId388" Type="http://schemas.openxmlformats.org/officeDocument/2006/relationships/slide" Target="slides/slide381.xml"/><Relationship Id="rId389" Type="http://schemas.openxmlformats.org/officeDocument/2006/relationships/slide" Target="slides/slide382.xml"/><Relationship Id="rId390" Type="http://schemas.openxmlformats.org/officeDocument/2006/relationships/slide" Target="slides/slide383.xml"/><Relationship Id="rId391" Type="http://schemas.openxmlformats.org/officeDocument/2006/relationships/slide" Target="slides/slide384.xml"/><Relationship Id="rId392" Type="http://schemas.openxmlformats.org/officeDocument/2006/relationships/slide" Target="slides/slide385.xml"/><Relationship Id="rId393" Type="http://schemas.openxmlformats.org/officeDocument/2006/relationships/slide" Target="slides/slide386.xml"/><Relationship Id="rId394" Type="http://schemas.openxmlformats.org/officeDocument/2006/relationships/slide" Target="slides/slide387.xml"/><Relationship Id="rId395" Type="http://schemas.openxmlformats.org/officeDocument/2006/relationships/slide" Target="slides/slide388.xml"/><Relationship Id="rId396" Type="http://schemas.openxmlformats.org/officeDocument/2006/relationships/slide" Target="slides/slide389.xml"/><Relationship Id="rId397" Type="http://schemas.openxmlformats.org/officeDocument/2006/relationships/slide" Target="slides/slide390.xml"/><Relationship Id="rId398" Type="http://schemas.openxmlformats.org/officeDocument/2006/relationships/slide" Target="slides/slide391.xml"/><Relationship Id="rId399" Type="http://schemas.openxmlformats.org/officeDocument/2006/relationships/slide" Target="slides/slide392.xml"/><Relationship Id="rId400" Type="http://schemas.openxmlformats.org/officeDocument/2006/relationships/slide" Target="slides/slide393.xml"/><Relationship Id="rId401" Type="http://schemas.openxmlformats.org/officeDocument/2006/relationships/slide" Target="slides/slide394.xml"/><Relationship Id="rId402" Type="http://schemas.openxmlformats.org/officeDocument/2006/relationships/slide" Target="slides/slide395.xml"/><Relationship Id="rId403" Type="http://schemas.openxmlformats.org/officeDocument/2006/relationships/slide" Target="slides/slide396.xml"/><Relationship Id="rId404" Type="http://schemas.openxmlformats.org/officeDocument/2006/relationships/slide" Target="slides/slide397.xml"/><Relationship Id="rId405" Type="http://schemas.openxmlformats.org/officeDocument/2006/relationships/slide" Target="slides/slide398.xml"/><Relationship Id="rId406" Type="http://schemas.openxmlformats.org/officeDocument/2006/relationships/slide" Target="slides/slide399.xml"/><Relationship Id="rId407" Type="http://schemas.openxmlformats.org/officeDocument/2006/relationships/slide" Target="slides/slide400.xml"/><Relationship Id="rId408" Type="http://schemas.openxmlformats.org/officeDocument/2006/relationships/slide" Target="slides/slide401.xml"/><Relationship Id="rId409" Type="http://schemas.openxmlformats.org/officeDocument/2006/relationships/slide" Target="slides/slide402.xml"/><Relationship Id="rId410" Type="http://schemas.openxmlformats.org/officeDocument/2006/relationships/slide" Target="slides/slide403.xml"/><Relationship Id="rId411" Type="http://schemas.openxmlformats.org/officeDocument/2006/relationships/slide" Target="slides/slide404.xml"/><Relationship Id="rId412" Type="http://schemas.openxmlformats.org/officeDocument/2006/relationships/slide" Target="slides/slide405.xml"/><Relationship Id="rId413" Type="http://schemas.openxmlformats.org/officeDocument/2006/relationships/slide" Target="slides/slide406.xml"/><Relationship Id="rId414" Type="http://schemas.openxmlformats.org/officeDocument/2006/relationships/slide" Target="slides/slide407.xml"/><Relationship Id="rId415" Type="http://schemas.openxmlformats.org/officeDocument/2006/relationships/slide" Target="slides/slide408.xml"/><Relationship Id="rId416" Type="http://schemas.openxmlformats.org/officeDocument/2006/relationships/slide" Target="slides/slide409.xml"/><Relationship Id="rId417" Type="http://schemas.openxmlformats.org/officeDocument/2006/relationships/slide" Target="slides/slide410.xml"/><Relationship Id="rId418" Type="http://schemas.openxmlformats.org/officeDocument/2006/relationships/slide" Target="slides/slide411.xml"/><Relationship Id="rId419" Type="http://schemas.openxmlformats.org/officeDocument/2006/relationships/slide" Target="slides/slide412.xml"/><Relationship Id="rId420" Type="http://schemas.openxmlformats.org/officeDocument/2006/relationships/slide" Target="slides/slide413.xml"/><Relationship Id="rId421" Type="http://schemas.openxmlformats.org/officeDocument/2006/relationships/slide" Target="slides/slide414.xml"/><Relationship Id="rId422" Type="http://schemas.openxmlformats.org/officeDocument/2006/relationships/slide" Target="slides/slide415.xml"/><Relationship Id="rId423" Type="http://schemas.openxmlformats.org/officeDocument/2006/relationships/slide" Target="slides/slide416.xml"/><Relationship Id="rId424" Type="http://schemas.openxmlformats.org/officeDocument/2006/relationships/slide" Target="slides/slide417.xml"/><Relationship Id="rId425" Type="http://schemas.openxmlformats.org/officeDocument/2006/relationships/slide" Target="slides/slide418.xml"/><Relationship Id="rId426" Type="http://schemas.openxmlformats.org/officeDocument/2006/relationships/slide" Target="slides/slide419.xml"/><Relationship Id="rId427" Type="http://schemas.openxmlformats.org/officeDocument/2006/relationships/slide" Target="slides/slide420.xml"/><Relationship Id="rId428" Type="http://schemas.openxmlformats.org/officeDocument/2006/relationships/slide" Target="slides/slide421.xml"/><Relationship Id="rId429" Type="http://schemas.openxmlformats.org/officeDocument/2006/relationships/slide" Target="slides/slide422.xml"/><Relationship Id="rId430" Type="http://schemas.openxmlformats.org/officeDocument/2006/relationships/slide" Target="slides/slide423.xml"/><Relationship Id="rId431" Type="http://schemas.openxmlformats.org/officeDocument/2006/relationships/slide" Target="slides/slide424.xml"/><Relationship Id="rId432" Type="http://schemas.openxmlformats.org/officeDocument/2006/relationships/slide" Target="slides/slide425.xml"/><Relationship Id="rId433" Type="http://schemas.openxmlformats.org/officeDocument/2006/relationships/slide" Target="slides/slide426.xml"/><Relationship Id="rId434" Type="http://schemas.openxmlformats.org/officeDocument/2006/relationships/slide" Target="slides/slide427.xml"/><Relationship Id="rId435" Type="http://schemas.openxmlformats.org/officeDocument/2006/relationships/slide" Target="slides/slide428.xml"/><Relationship Id="rId436" Type="http://schemas.openxmlformats.org/officeDocument/2006/relationships/slide" Target="slides/slide429.xml"/><Relationship Id="rId437" Type="http://schemas.openxmlformats.org/officeDocument/2006/relationships/slide" Target="slides/slide430.xml"/><Relationship Id="rId438" Type="http://schemas.openxmlformats.org/officeDocument/2006/relationships/slide" Target="slides/slide431.xml"/><Relationship Id="rId439" Type="http://schemas.openxmlformats.org/officeDocument/2006/relationships/slide" Target="slides/slide432.xml"/><Relationship Id="rId440" Type="http://schemas.openxmlformats.org/officeDocument/2006/relationships/slide" Target="slides/slide433.xml"/><Relationship Id="rId441" Type="http://schemas.openxmlformats.org/officeDocument/2006/relationships/slide" Target="slides/slide434.xml"/><Relationship Id="rId442" Type="http://schemas.openxmlformats.org/officeDocument/2006/relationships/slide" Target="slides/slide435.xml"/><Relationship Id="rId443" Type="http://schemas.openxmlformats.org/officeDocument/2006/relationships/slide" Target="slides/slide436.xml"/><Relationship Id="rId444" Type="http://schemas.openxmlformats.org/officeDocument/2006/relationships/slide" Target="slides/slide437.xml"/><Relationship Id="rId445" Type="http://schemas.openxmlformats.org/officeDocument/2006/relationships/slide" Target="slides/slide438.xml"/><Relationship Id="rId446" Type="http://schemas.openxmlformats.org/officeDocument/2006/relationships/slide" Target="slides/slide439.xml"/><Relationship Id="rId447" Type="http://schemas.openxmlformats.org/officeDocument/2006/relationships/slide" Target="slides/slide440.xml"/><Relationship Id="rId448" Type="http://schemas.openxmlformats.org/officeDocument/2006/relationships/slide" Target="slides/slide441.xml"/><Relationship Id="rId449" Type="http://schemas.openxmlformats.org/officeDocument/2006/relationships/slide" Target="slides/slide442.xml"/><Relationship Id="rId450" Type="http://schemas.openxmlformats.org/officeDocument/2006/relationships/slide" Target="slides/slide443.xml"/><Relationship Id="rId451" Type="http://schemas.openxmlformats.org/officeDocument/2006/relationships/slide" Target="slides/slide444.xml"/><Relationship Id="rId452" Type="http://schemas.openxmlformats.org/officeDocument/2006/relationships/slide" Target="slides/slide445.xml"/><Relationship Id="rId453" Type="http://schemas.openxmlformats.org/officeDocument/2006/relationships/slide" Target="slides/slide446.xml"/><Relationship Id="rId454" Type="http://schemas.openxmlformats.org/officeDocument/2006/relationships/slide" Target="slides/slide447.xml"/><Relationship Id="rId455" Type="http://schemas.openxmlformats.org/officeDocument/2006/relationships/slide" Target="slides/slide448.xml"/><Relationship Id="rId456" Type="http://schemas.openxmlformats.org/officeDocument/2006/relationships/slide" Target="slides/slide449.xml"/><Relationship Id="rId457" Type="http://schemas.openxmlformats.org/officeDocument/2006/relationships/slide" Target="slides/slide450.xml"/><Relationship Id="rId458" Type="http://schemas.openxmlformats.org/officeDocument/2006/relationships/slide" Target="slides/slide451.xml"/><Relationship Id="rId459" Type="http://schemas.openxmlformats.org/officeDocument/2006/relationships/slide" Target="slides/slide452.xml"/><Relationship Id="rId460" Type="http://schemas.openxmlformats.org/officeDocument/2006/relationships/slide" Target="slides/slide453.xml"/><Relationship Id="rId461" Type="http://schemas.openxmlformats.org/officeDocument/2006/relationships/slide" Target="slides/slide454.xml"/><Relationship Id="rId462" Type="http://schemas.openxmlformats.org/officeDocument/2006/relationships/slide" Target="slides/slide455.xml"/><Relationship Id="rId463" Type="http://schemas.openxmlformats.org/officeDocument/2006/relationships/slide" Target="slides/slide456.xml"/><Relationship Id="rId464" Type="http://schemas.openxmlformats.org/officeDocument/2006/relationships/slide" Target="slides/slide457.xml"/><Relationship Id="rId465" Type="http://schemas.openxmlformats.org/officeDocument/2006/relationships/slide" Target="slides/slide458.xml"/><Relationship Id="rId466" Type="http://schemas.openxmlformats.org/officeDocument/2006/relationships/slide" Target="slides/slide459.xml"/><Relationship Id="rId467" Type="http://schemas.openxmlformats.org/officeDocument/2006/relationships/slide" Target="slides/slide460.xml"/><Relationship Id="rId468" Type="http://schemas.openxmlformats.org/officeDocument/2006/relationships/slide" Target="slides/slide461.xml"/><Relationship Id="rId469" Type="http://schemas.openxmlformats.org/officeDocument/2006/relationships/slide" Target="slides/slide462.xml"/><Relationship Id="rId470" Type="http://schemas.openxmlformats.org/officeDocument/2006/relationships/slide" Target="slides/slide463.xml"/><Relationship Id="rId471" Type="http://schemas.openxmlformats.org/officeDocument/2006/relationships/slide" Target="slides/slide464.xml"/><Relationship Id="rId472" Type="http://schemas.openxmlformats.org/officeDocument/2006/relationships/slide" Target="slides/slide465.xml"/><Relationship Id="rId473" Type="http://schemas.openxmlformats.org/officeDocument/2006/relationships/slide" Target="slides/slide466.xml"/><Relationship Id="rId474" Type="http://schemas.openxmlformats.org/officeDocument/2006/relationships/slide" Target="slides/slide467.xml"/><Relationship Id="rId475" Type="http://schemas.openxmlformats.org/officeDocument/2006/relationships/slide" Target="slides/slide468.xml"/><Relationship Id="rId476" Type="http://schemas.openxmlformats.org/officeDocument/2006/relationships/slide" Target="slides/slide469.xml"/><Relationship Id="rId477" Type="http://schemas.openxmlformats.org/officeDocument/2006/relationships/slide" Target="slides/slide47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4833937" y="2303859"/>
            <a:ext cx="14716126" cy="4643438"/>
          </a:xfrm>
          <a:prstGeom prst="rect">
            <a:avLst/>
          </a:prstGeom>
        </p:spPr>
        <p:txBody>
          <a:bodyPr anchor="b"/>
          <a:lstStyle/>
          <a:p>
            <a:pPr/>
            <a:r>
              <a:t>Title Text</a:t>
            </a:r>
          </a:p>
        </p:txBody>
      </p:sp>
      <p:sp>
        <p:nvSpPr>
          <p:cNvPr id="12" name="Body Level One…"/>
          <p:cNvSpPr txBox="1"/>
          <p:nvPr>
            <p:ph type="body" sz="quarter" idx="1"/>
          </p:nvPr>
        </p:nvSpPr>
        <p:spPr>
          <a:xfrm>
            <a:off x="4833937" y="7072312"/>
            <a:ext cx="14716126" cy="1589485"/>
          </a:xfrm>
          <a:prstGeom prst="rect">
            <a:avLst/>
          </a:prstGeom>
        </p:spPr>
        <p:txBody>
          <a:bodyPr anchor="t"/>
          <a:lstStyle>
            <a:lvl1pPr marL="0" indent="0" algn="ctr">
              <a:spcBef>
                <a:spcPts val="0"/>
              </a:spcBef>
              <a:buClrTx/>
              <a:buSzTx/>
              <a:buNone/>
              <a:defRPr sz="5200"/>
            </a:lvl1pPr>
            <a:lvl2pPr marL="0" indent="0" algn="ctr">
              <a:spcBef>
                <a:spcPts val="0"/>
              </a:spcBef>
              <a:buClrTx/>
              <a:buSzTx/>
              <a:buNone/>
              <a:defRPr sz="5200"/>
            </a:lvl2pPr>
            <a:lvl3pPr marL="0" indent="0" algn="ctr">
              <a:spcBef>
                <a:spcPts val="0"/>
              </a:spcBef>
              <a:buClrTx/>
              <a:buSzTx/>
              <a:buNone/>
              <a:defRPr sz="5200"/>
            </a:lvl3pPr>
            <a:lvl4pPr marL="0" indent="0" algn="ctr">
              <a:spcBef>
                <a:spcPts val="0"/>
              </a:spcBef>
              <a:buClrTx/>
              <a:buSzTx/>
              <a:buNone/>
              <a:defRPr sz="5200"/>
            </a:lvl4pPr>
            <a:lvl5pPr marL="0" indent="0" algn="ctr">
              <a:spcBef>
                <a:spcPts val="0"/>
              </a:spcBef>
              <a:buClrTx/>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21"/>
          </p:nvPr>
        </p:nvSpPr>
        <p:spPr>
          <a:xfrm>
            <a:off x="4833937" y="8947546"/>
            <a:ext cx="14716126" cy="647701"/>
          </a:xfrm>
          <a:prstGeom prst="rect">
            <a:avLst/>
          </a:prstGeom>
        </p:spPr>
        <p:txBody>
          <a:bodyPr anchor="t">
            <a:spAutoFit/>
          </a:bodyPr>
          <a:lstStyle>
            <a:lvl1pPr marL="0" indent="0" algn="ctr">
              <a:spcBef>
                <a:spcPts val="0"/>
              </a:spcBef>
              <a:buClrTx/>
              <a:buSzTx/>
              <a:buNone/>
              <a:defRPr i="1" sz="3200"/>
            </a:lvl1pPr>
          </a:lstStyle>
          <a:p>
            <a:pPr/>
            <a:r>
              <a:t>–Johnny Appleseed</a:t>
            </a:r>
          </a:p>
        </p:txBody>
      </p:sp>
      <p:sp>
        <p:nvSpPr>
          <p:cNvPr id="94" name="“Type a quote here.”"/>
          <p:cNvSpPr txBox="1"/>
          <p:nvPr>
            <p:ph type="body" sz="quarter" idx="22"/>
          </p:nvPr>
        </p:nvSpPr>
        <p:spPr>
          <a:xfrm>
            <a:off x="4833937" y="6055915"/>
            <a:ext cx="14716126" cy="863601"/>
          </a:xfrm>
          <a:prstGeom prst="rect">
            <a:avLst/>
          </a:prstGeom>
        </p:spPr>
        <p:txBody>
          <a:bodyPr>
            <a:spAutoFit/>
          </a:bodyPr>
          <a:lstStyle>
            <a:lvl1pPr marL="0" indent="0" algn="ctr">
              <a:spcBef>
                <a:spcPts val="0"/>
              </a:spcBef>
              <a:buClrTx/>
              <a:buSzTx/>
              <a:buNone/>
              <a:defRPr sz="46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21"/>
          </p:nvPr>
        </p:nvSpPr>
        <p:spPr>
          <a:xfrm>
            <a:off x="1740742" y="-17860"/>
            <a:ext cx="23275935" cy="15517291"/>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17" name="Title Text"/>
          <p:cNvSpPr txBox="1"/>
          <p:nvPr>
            <p:ph type="title"/>
          </p:nvPr>
        </p:nvSpPr>
        <p:spPr>
          <a:prstGeom prst="rect">
            <a:avLst/>
          </a:prstGeom>
        </p:spPr>
        <p:txBody>
          <a:bodyPr/>
          <a:lstStyle>
            <a:lvl1pPr>
              <a:defRPr>
                <a:latin typeface="Helvetica Light"/>
                <a:ea typeface="Helvetica Light"/>
                <a:cs typeface="Helvetica Light"/>
                <a:sym typeface="Helvetica Light"/>
              </a:defRPr>
            </a:lvl1pPr>
          </a:lstStyle>
          <a:p>
            <a:pPr/>
            <a:r>
              <a:t>Title Text</a:t>
            </a:r>
          </a:p>
        </p:txBody>
      </p:sp>
      <p:sp>
        <p:nvSpPr>
          <p:cNvPr id="118" name="Body Level One…"/>
          <p:cNvSpPr txBox="1"/>
          <p:nvPr>
            <p:ph type="body" idx="1"/>
          </p:nvPr>
        </p:nvSpPr>
        <p:spPr>
          <a:prstGeom prst="rect">
            <a:avLst/>
          </a:prstGeom>
        </p:spPr>
        <p:txBody>
          <a:bodyPr/>
          <a:lstStyle>
            <a:lvl1pPr marL="608263" indent="-608263">
              <a:buClrTx/>
              <a:buSzPct val="75000"/>
              <a:defRPr sz="5200">
                <a:latin typeface="Helvetica Light"/>
                <a:ea typeface="Helvetica Light"/>
                <a:cs typeface="Helvetica Light"/>
                <a:sym typeface="Helvetica Light"/>
              </a:defRPr>
            </a:lvl1pPr>
            <a:lvl2pPr marL="1052763" indent="-608263">
              <a:buClrTx/>
              <a:buSzPct val="75000"/>
              <a:defRPr sz="5200">
                <a:latin typeface="Helvetica Light"/>
                <a:ea typeface="Helvetica Light"/>
                <a:cs typeface="Helvetica Light"/>
                <a:sym typeface="Helvetica Light"/>
              </a:defRPr>
            </a:lvl2pPr>
            <a:lvl3pPr marL="1497263" indent="-608263">
              <a:buClrTx/>
              <a:buSzPct val="75000"/>
              <a:defRPr sz="5200">
                <a:latin typeface="Helvetica Light"/>
                <a:ea typeface="Helvetica Light"/>
                <a:cs typeface="Helvetica Light"/>
                <a:sym typeface="Helvetica Light"/>
              </a:defRPr>
            </a:lvl3pPr>
            <a:lvl4pPr marL="1941763" indent="-608263">
              <a:buClrTx/>
              <a:buSzPct val="75000"/>
              <a:defRPr sz="5200">
                <a:latin typeface="Helvetica Light"/>
                <a:ea typeface="Helvetica Light"/>
                <a:cs typeface="Helvetica Light"/>
                <a:sym typeface="Helvetica Light"/>
              </a:defRPr>
            </a:lvl4pPr>
            <a:lvl5pPr marL="2386263" indent="-608263">
              <a:buClrTx/>
              <a:buSzPct val="75000"/>
              <a:defRPr sz="52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xfrm>
            <a:off x="11935814" y="13019484"/>
            <a:ext cx="494513" cy="511176"/>
          </a:xfrm>
          <a:prstGeom prst="rect">
            <a:avLst/>
          </a:prstGeom>
        </p:spPr>
        <p:txBody>
          <a:bodyPr/>
          <a:lstStyle>
            <a:lvl1pPr>
              <a:defRPr sz="2400">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26" name="Title Text"/>
          <p:cNvSpPr txBox="1"/>
          <p:nvPr>
            <p:ph type="title"/>
          </p:nvPr>
        </p:nvSpPr>
        <p:spPr>
          <a:prstGeom prst="rect">
            <a:avLst/>
          </a:prstGeom>
        </p:spPr>
        <p:txBody>
          <a:bodyPr/>
          <a:lstStyle/>
          <a:p>
            <a:pPr/>
            <a:r>
              <a:t>Title Text</a:t>
            </a:r>
          </a:p>
        </p:txBody>
      </p:sp>
      <p:sp>
        <p:nvSpPr>
          <p:cNvPr id="127" name="Body Level One…"/>
          <p:cNvSpPr txBox="1"/>
          <p:nvPr>
            <p:ph type="body" idx="1"/>
          </p:nvPr>
        </p:nvSpPr>
        <p:spPr>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21"/>
          </p:nvPr>
        </p:nvSpPr>
        <p:spPr>
          <a:xfrm>
            <a:off x="2137171" y="714375"/>
            <a:ext cx="17395034" cy="8637945"/>
          </a:xfrm>
          <a:prstGeom prst="rect">
            <a:avLst/>
          </a:prstGeom>
        </p:spPr>
        <p:txBody>
          <a:bodyPr lIns="91439" tIns="45719" rIns="91439" bIns="45719" anchor="t">
            <a:noAutofit/>
          </a:bodyPr>
          <a:lstStyle/>
          <a:p>
            <a:pPr/>
          </a:p>
        </p:txBody>
      </p:sp>
      <p:sp>
        <p:nvSpPr>
          <p:cNvPr id="21" name="Title Text"/>
          <p:cNvSpPr txBox="1"/>
          <p:nvPr>
            <p:ph type="title"/>
          </p:nvPr>
        </p:nvSpPr>
        <p:spPr>
          <a:xfrm>
            <a:off x="4833937" y="9447609"/>
            <a:ext cx="14716126" cy="2000251"/>
          </a:xfrm>
          <a:prstGeom prst="rect">
            <a:avLst/>
          </a:prstGeom>
        </p:spPr>
        <p:txBody>
          <a:bodyPr/>
          <a:lstStyle/>
          <a:p>
            <a:pPr/>
            <a:r>
              <a:t>Title Text</a:t>
            </a:r>
          </a:p>
        </p:txBody>
      </p:sp>
      <p:sp>
        <p:nvSpPr>
          <p:cNvPr id="22" name="Body Level One…"/>
          <p:cNvSpPr txBox="1"/>
          <p:nvPr>
            <p:ph type="body" sz="quarter" idx="1"/>
          </p:nvPr>
        </p:nvSpPr>
        <p:spPr>
          <a:xfrm>
            <a:off x="4833937" y="11465718"/>
            <a:ext cx="14716126" cy="1589486"/>
          </a:xfrm>
          <a:prstGeom prst="rect">
            <a:avLst/>
          </a:prstGeom>
        </p:spPr>
        <p:txBody>
          <a:bodyPr anchor="t"/>
          <a:lstStyle>
            <a:lvl1pPr marL="0" indent="0" algn="ctr">
              <a:spcBef>
                <a:spcPts val="0"/>
              </a:spcBef>
              <a:buClrTx/>
              <a:buSzTx/>
              <a:buNone/>
              <a:defRPr sz="5200"/>
            </a:lvl1pPr>
            <a:lvl2pPr marL="0" indent="0" algn="ctr">
              <a:spcBef>
                <a:spcPts val="0"/>
              </a:spcBef>
              <a:buClrTx/>
              <a:buSzTx/>
              <a:buNone/>
              <a:defRPr sz="5200"/>
            </a:lvl2pPr>
            <a:lvl3pPr marL="0" indent="0" algn="ctr">
              <a:spcBef>
                <a:spcPts val="0"/>
              </a:spcBef>
              <a:buClrTx/>
              <a:buSzTx/>
              <a:buNone/>
              <a:defRPr sz="5200"/>
            </a:lvl3pPr>
            <a:lvl4pPr marL="0" indent="0" algn="ctr">
              <a:spcBef>
                <a:spcPts val="0"/>
              </a:spcBef>
              <a:buClrTx/>
              <a:buSzTx/>
              <a:buNone/>
              <a:defRPr sz="5200"/>
            </a:lvl4pPr>
            <a:lvl5pPr marL="0" indent="0" algn="ctr">
              <a:spcBef>
                <a:spcPts val="0"/>
              </a:spcBef>
              <a:buClrTx/>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4833937" y="4536281"/>
            <a:ext cx="14716126" cy="4643438"/>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idx="21"/>
          </p:nvPr>
        </p:nvSpPr>
        <p:spPr>
          <a:xfrm>
            <a:off x="6494800" y="-194764"/>
            <a:ext cx="19020237" cy="12680158"/>
          </a:xfrm>
          <a:prstGeom prst="rect">
            <a:avLst/>
          </a:prstGeom>
        </p:spPr>
        <p:txBody>
          <a:bodyPr lIns="91439" tIns="45719" rIns="91439" bIns="45719" anchor="t">
            <a:noAutofit/>
          </a:bodyPr>
          <a:lstStyle/>
          <a:p>
            <a:pPr/>
          </a:p>
        </p:txBody>
      </p:sp>
      <p:sp>
        <p:nvSpPr>
          <p:cNvPr id="39" name="Title Text"/>
          <p:cNvSpPr txBox="1"/>
          <p:nvPr>
            <p:ph type="title"/>
          </p:nvPr>
        </p:nvSpPr>
        <p:spPr>
          <a:xfrm>
            <a:off x="4387453" y="892968"/>
            <a:ext cx="7500938" cy="5607845"/>
          </a:xfrm>
          <a:prstGeom prst="rect">
            <a:avLst/>
          </a:prstGeom>
        </p:spPr>
        <p:txBody>
          <a:bodyPr anchor="b"/>
          <a:lstStyle>
            <a:lvl1pPr>
              <a:defRPr sz="8400"/>
            </a:lvl1pPr>
          </a:lstStyle>
          <a:p>
            <a:pPr/>
            <a:r>
              <a:t>Title Text</a:t>
            </a:r>
          </a:p>
        </p:txBody>
      </p:sp>
      <p:sp>
        <p:nvSpPr>
          <p:cNvPr id="40" name="Body Level One…"/>
          <p:cNvSpPr txBox="1"/>
          <p:nvPr>
            <p:ph type="body" sz="quarter" idx="1"/>
          </p:nvPr>
        </p:nvSpPr>
        <p:spPr>
          <a:xfrm>
            <a:off x="4387453" y="6643687"/>
            <a:ext cx="7500938" cy="5786438"/>
          </a:xfrm>
          <a:prstGeom prst="rect">
            <a:avLst/>
          </a:prstGeom>
        </p:spPr>
        <p:txBody>
          <a:bodyPr anchor="t"/>
          <a:lstStyle>
            <a:lvl1pPr marL="0" indent="0" algn="ctr">
              <a:spcBef>
                <a:spcPts val="0"/>
              </a:spcBef>
              <a:buClrTx/>
              <a:buSzTx/>
              <a:buNone/>
              <a:defRPr sz="5200"/>
            </a:lvl1pPr>
            <a:lvl2pPr marL="0" indent="0" algn="ctr">
              <a:spcBef>
                <a:spcPts val="0"/>
              </a:spcBef>
              <a:buClrTx/>
              <a:buSzTx/>
              <a:buNone/>
              <a:defRPr sz="5200"/>
            </a:lvl2pPr>
            <a:lvl3pPr marL="0" indent="0" algn="ctr">
              <a:spcBef>
                <a:spcPts val="0"/>
              </a:spcBef>
              <a:buClrTx/>
              <a:buSzTx/>
              <a:buNone/>
              <a:defRPr sz="5200"/>
            </a:lvl3pPr>
            <a:lvl4pPr marL="0" indent="0" algn="ctr">
              <a:spcBef>
                <a:spcPts val="0"/>
              </a:spcBef>
              <a:buClrTx/>
              <a:buSzTx/>
              <a:buNone/>
              <a:defRPr sz="5200"/>
            </a:lvl4pPr>
            <a:lvl5pPr marL="0" indent="0" algn="ctr">
              <a:spcBef>
                <a:spcPts val="0"/>
              </a:spcBef>
              <a:buClrTx/>
              <a:buSzTx/>
              <a:buNone/>
              <a:defRPr sz="52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idx="21"/>
          </p:nvPr>
        </p:nvSpPr>
        <p:spPr>
          <a:xfrm>
            <a:off x="9338964" y="2857500"/>
            <a:ext cx="14466095" cy="9644063"/>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quarter" idx="1"/>
          </p:nvPr>
        </p:nvSpPr>
        <p:spPr>
          <a:xfrm>
            <a:off x="4387453" y="3643312"/>
            <a:ext cx="7500938" cy="8840392"/>
          </a:xfrm>
          <a:prstGeom prst="rect">
            <a:avLst/>
          </a:prstGeom>
        </p:spPr>
        <p:txBody>
          <a:bodyPr/>
          <a:lstStyle>
            <a:lvl1pPr marL="465364" indent="-465364">
              <a:spcBef>
                <a:spcPts val="4500"/>
              </a:spcBef>
              <a:buClrTx/>
              <a:defRPr sz="3800"/>
            </a:lvl1pPr>
            <a:lvl2pPr marL="808264" indent="-465364">
              <a:spcBef>
                <a:spcPts val="4500"/>
              </a:spcBef>
              <a:buClrTx/>
              <a:defRPr sz="3800"/>
            </a:lvl2pPr>
            <a:lvl3pPr marL="1151164" indent="-465364">
              <a:spcBef>
                <a:spcPts val="4500"/>
              </a:spcBef>
              <a:buClrTx/>
              <a:defRPr sz="3800"/>
            </a:lvl3pPr>
            <a:lvl4pPr marL="1494064" indent="-465364">
              <a:spcBef>
                <a:spcPts val="4500"/>
              </a:spcBef>
              <a:buClrTx/>
              <a:defRPr sz="3800"/>
            </a:lvl4pPr>
            <a:lvl5pPr marL="1836964" indent="-465364">
              <a:spcBef>
                <a:spcPts val="4500"/>
              </a:spcBef>
              <a:buClrTx/>
              <a:defRPr sz="3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4387453" y="1785937"/>
            <a:ext cx="15609094" cy="10144126"/>
          </a:xfrm>
          <a:prstGeom prst="rect">
            <a:avLst/>
          </a:prstGeom>
        </p:spPr>
        <p:txBody>
          <a:bodyPr/>
          <a:lstStyle>
            <a:lvl1pPr>
              <a:buClrTx/>
            </a:lvl1pPr>
            <a:lvl2pPr>
              <a:buClrTx/>
            </a:lvl2pPr>
            <a:lvl3pPr>
              <a:buClrTx/>
            </a:lvl3pPr>
            <a:lvl4pPr>
              <a:buClrTx/>
            </a:lvl4pPr>
            <a:lvl5pPr>
              <a:buClrTx/>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21"/>
          </p:nvPr>
        </p:nvSpPr>
        <p:spPr>
          <a:xfrm>
            <a:off x="12084843" y="6983015"/>
            <a:ext cx="8277822" cy="5518548"/>
          </a:xfrm>
          <a:prstGeom prst="rect">
            <a:avLst/>
          </a:prstGeom>
        </p:spPr>
        <p:txBody>
          <a:bodyPr lIns="91439" tIns="45719" rIns="91439" bIns="45719" anchor="t">
            <a:noAutofit/>
          </a:bodyPr>
          <a:lstStyle/>
          <a:p>
            <a:pPr/>
          </a:p>
        </p:txBody>
      </p:sp>
      <p:sp>
        <p:nvSpPr>
          <p:cNvPr id="84" name="Image"/>
          <p:cNvSpPr/>
          <p:nvPr>
            <p:ph type="pic" sz="quarter" idx="22"/>
          </p:nvPr>
        </p:nvSpPr>
        <p:spPr>
          <a:xfrm>
            <a:off x="12522398" y="898922"/>
            <a:ext cx="8268892" cy="5512594"/>
          </a:xfrm>
          <a:prstGeom prst="rect">
            <a:avLst/>
          </a:prstGeom>
        </p:spPr>
        <p:txBody>
          <a:bodyPr lIns="91439" tIns="45719" rIns="91439" bIns="45719" anchor="t">
            <a:noAutofit/>
          </a:bodyPr>
          <a:lstStyle/>
          <a:p>
            <a:pPr/>
          </a:p>
        </p:txBody>
      </p:sp>
      <p:sp>
        <p:nvSpPr>
          <p:cNvPr id="85" name="Image"/>
          <p:cNvSpPr/>
          <p:nvPr>
            <p:ph type="pic" idx="23"/>
          </p:nvPr>
        </p:nvSpPr>
        <p:spPr>
          <a:xfrm>
            <a:off x="-1733848" y="-178594"/>
            <a:ext cx="19020235" cy="12680157"/>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4387453" y="357187"/>
            <a:ext cx="15609094" cy="3036095"/>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Title Text</a:t>
            </a:r>
          </a:p>
        </p:txBody>
      </p:sp>
      <p:sp>
        <p:nvSpPr>
          <p:cNvPr id="3" name="Body Level One…"/>
          <p:cNvSpPr txBox="1"/>
          <p:nvPr>
            <p:ph type="body" idx="1"/>
          </p:nvPr>
        </p:nvSpPr>
        <p:spPr>
          <a:xfrm>
            <a:off x="4387453" y="3643312"/>
            <a:ext cx="15609094" cy="8840392"/>
          </a:xfrm>
          <a:prstGeom prst="rect">
            <a:avLst/>
          </a:prstGeom>
          <a:ln w="12700">
            <a:miter lim="400000"/>
          </a:ln>
          <a:extLst>
            <a:ext uri="{C572A759-6A51-4108-AA02-DFA0A04FC94B}">
              <ma14:wrappingTextBoxFlag xmlns:ma14="http://schemas.microsoft.com/office/mac/drawingml/2011/main" val="1"/>
            </a:ext>
          </a:extLst>
        </p:spPr>
        <p:txBody>
          <a:bodyPr lIns="71437" tIns="71437" rIns="71437" bIns="71437"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54103" y="13073062"/>
            <a:ext cx="466269" cy="477671"/>
          </a:xfrm>
          <a:prstGeom prst="rect">
            <a:avLst/>
          </a:prstGeom>
          <a:ln w="12700">
            <a:miter lim="400000"/>
          </a:ln>
        </p:spPr>
        <p:txBody>
          <a:bodyPr wrap="none" lIns="71437" tIns="71437" rIns="71437" bIns="71437">
            <a:spAutoFit/>
          </a:bodyPr>
          <a:lstStyle>
            <a:lvl1pPr>
              <a:defRPr b="0" sz="2200">
                <a:latin typeface="Helvetica Neue Light"/>
                <a:ea typeface="Helvetica Neue Light"/>
                <a:cs typeface="Helvetica Neue Light"/>
                <a:sym typeface="Helvetica Neue Light"/>
              </a:defRPr>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1pPr>
      <a:lvl2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2pPr>
      <a:lvl3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3pPr>
      <a:lvl4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4pPr>
      <a:lvl5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5pPr>
      <a:lvl6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6pPr>
      <a:lvl7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7pPr>
      <a:lvl8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8pPr>
      <a:lvl9pPr marL="0" marR="0" indent="0" algn="ctr" defTabSz="821531" rtl="0" latinLnBrk="0">
        <a:lnSpc>
          <a:spcPct val="100000"/>
        </a:lnSpc>
        <a:spcBef>
          <a:spcPts val="0"/>
        </a:spcBef>
        <a:spcAft>
          <a:spcPts val="0"/>
        </a:spcAft>
        <a:buClrTx/>
        <a:buSzTx/>
        <a:buFontTx/>
        <a:buNone/>
        <a:tabLst/>
        <a:defRPr b="0" baseline="0" cap="none" i="0" spc="0" strike="noStrike" sz="11200" u="none">
          <a:solidFill>
            <a:srgbClr val="FFFFFF"/>
          </a:solidFill>
          <a:uFillTx/>
          <a:latin typeface="+mn-lt"/>
          <a:ea typeface="+mn-ea"/>
          <a:cs typeface="+mn-cs"/>
          <a:sym typeface="Helvetica Neue Medium"/>
        </a:defRPr>
      </a:lvl9pPr>
    </p:titleStyle>
    <p:bodyStyle>
      <a:lvl1pPr marL="6111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solidFill>
            <a:srgbClr val="FFFFFF"/>
          </a:solidFill>
          <a:uFillTx/>
          <a:latin typeface="Helvetica Neue"/>
          <a:ea typeface="Helvetica Neue"/>
          <a:cs typeface="Helvetica Neue"/>
          <a:sym typeface="Helvetica Neue"/>
        </a:defRPr>
      </a:lvl1pPr>
      <a:lvl2pPr marL="10556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solidFill>
            <a:srgbClr val="FFFFFF"/>
          </a:solidFill>
          <a:uFillTx/>
          <a:latin typeface="Helvetica Neue"/>
          <a:ea typeface="Helvetica Neue"/>
          <a:cs typeface="Helvetica Neue"/>
          <a:sym typeface="Helvetica Neue"/>
        </a:defRPr>
      </a:lvl2pPr>
      <a:lvl3pPr marL="15001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solidFill>
            <a:srgbClr val="FFFFFF"/>
          </a:solidFill>
          <a:uFillTx/>
          <a:latin typeface="Helvetica Neue"/>
          <a:ea typeface="Helvetica Neue"/>
          <a:cs typeface="Helvetica Neue"/>
          <a:sym typeface="Helvetica Neue"/>
        </a:defRPr>
      </a:lvl3pPr>
      <a:lvl4pPr marL="19446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solidFill>
            <a:srgbClr val="FFFFFF"/>
          </a:solidFill>
          <a:uFillTx/>
          <a:latin typeface="Helvetica Neue"/>
          <a:ea typeface="Helvetica Neue"/>
          <a:cs typeface="Helvetica Neue"/>
          <a:sym typeface="Helvetica Neue"/>
        </a:defRPr>
      </a:lvl4pPr>
      <a:lvl5pPr marL="23891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solidFill>
            <a:srgbClr val="FFFFFF"/>
          </a:solidFill>
          <a:uFillTx/>
          <a:latin typeface="Helvetica Neue"/>
          <a:ea typeface="Helvetica Neue"/>
          <a:cs typeface="Helvetica Neue"/>
          <a:sym typeface="Helvetica Neue"/>
        </a:defRPr>
      </a:lvl5pPr>
      <a:lvl6pPr marL="28336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solidFill>
            <a:srgbClr val="FFFFFF"/>
          </a:solidFill>
          <a:uFillTx/>
          <a:latin typeface="Helvetica Neue"/>
          <a:ea typeface="Helvetica Neue"/>
          <a:cs typeface="Helvetica Neue"/>
          <a:sym typeface="Helvetica Neue"/>
        </a:defRPr>
      </a:lvl6pPr>
      <a:lvl7pPr marL="32781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solidFill>
            <a:srgbClr val="FFFFFF"/>
          </a:solidFill>
          <a:uFillTx/>
          <a:latin typeface="Helvetica Neue"/>
          <a:ea typeface="Helvetica Neue"/>
          <a:cs typeface="Helvetica Neue"/>
          <a:sym typeface="Helvetica Neue"/>
        </a:defRPr>
      </a:lvl7pPr>
      <a:lvl8pPr marL="37226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solidFill>
            <a:srgbClr val="FFFFFF"/>
          </a:solidFill>
          <a:uFillTx/>
          <a:latin typeface="Helvetica Neue"/>
          <a:ea typeface="Helvetica Neue"/>
          <a:cs typeface="Helvetica Neue"/>
          <a:sym typeface="Helvetica Neue"/>
        </a:defRPr>
      </a:lvl8pPr>
      <a:lvl9pPr marL="4167187" marR="0" indent="-611187" algn="l" defTabSz="821531" rtl="0" latinLnBrk="0">
        <a:lnSpc>
          <a:spcPct val="100000"/>
        </a:lnSpc>
        <a:spcBef>
          <a:spcPts val="5900"/>
        </a:spcBef>
        <a:spcAft>
          <a:spcPts val="0"/>
        </a:spcAft>
        <a:buClr>
          <a:srgbClr val="FFFFFF"/>
        </a:buClr>
        <a:buSzPct val="145000"/>
        <a:buFontTx/>
        <a:buChar char="•"/>
        <a:tabLst/>
        <a:defRPr b="0" baseline="0" cap="none" i="0" spc="0" strike="noStrike" sz="4400" u="none">
          <a:solidFill>
            <a:srgbClr val="FFFFFF"/>
          </a:solidFill>
          <a:uFillTx/>
          <a:latin typeface="Helvetica Neue"/>
          <a:ea typeface="Helvetica Neue"/>
          <a:cs typeface="Helvetica Neue"/>
          <a:sym typeface="Helvetica Neue"/>
        </a:defRPr>
      </a:lvl9pPr>
    </p:bodyStyle>
    <p:otherStyle>
      <a:lvl1pPr marL="0" marR="0" indent="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1pPr>
      <a:lvl2pPr marL="0" marR="0" indent="2286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2pPr>
      <a:lvl3pPr marL="0" marR="0" indent="4572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3pPr>
      <a:lvl4pPr marL="0" marR="0" indent="6858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4pPr>
      <a:lvl5pPr marL="0" marR="0" indent="9144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5pPr>
      <a:lvl6pPr marL="0" marR="0" indent="11430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6pPr>
      <a:lvl7pPr marL="0" marR="0" indent="13716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7pPr>
      <a:lvl8pPr marL="0" marR="0" indent="16002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8pPr>
      <a:lvl9pPr marL="0" marR="0" indent="1828800" algn="ctr" defTabSz="821531" latinLnBrk="0">
        <a:lnSpc>
          <a:spcPct val="100000"/>
        </a:lnSpc>
        <a:spcBef>
          <a:spcPts val="0"/>
        </a:spcBef>
        <a:spcAft>
          <a:spcPts val="0"/>
        </a:spcAft>
        <a:buClrTx/>
        <a:buSzTx/>
        <a:buFontTx/>
        <a:buNone/>
        <a:tabLst/>
        <a:defRPr b="0" baseline="0" cap="none" i="0" spc="0" strike="noStrike" sz="22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2.jpeg"/><Relationship Id="rId3" Type="http://schemas.openxmlformats.org/officeDocument/2006/relationships/image" Target="../media/image63.jpeg"/><Relationship Id="rId4" Type="http://schemas.openxmlformats.org/officeDocument/2006/relationships/image" Target="../media/image64.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3.jpeg"/><Relationship Id="rId3" Type="http://schemas.openxmlformats.org/officeDocument/2006/relationships/image" Target="../media/image65.jpe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6.jpe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7.jpe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0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0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0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8.jpe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9.jpe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0.jpe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1.jpe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2.jpe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jpe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3.jpe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4.jpe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5.jpe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6.jpe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7.jpe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8.jpe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9.jpeg"/></Relationships>

</file>

<file path=ppt/slides/_rels/slide1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0.jpe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1.jpe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2.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3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3.jpeg"/></Relationships>

</file>

<file path=ppt/slides/_rels/slide1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4.jpe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5.jpeg"/></Relationships>

</file>

<file path=ppt/slides/_rels/slide13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6.jpeg"/></Relationships>

</file>

<file path=ppt/slides/_rels/slide13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7.jpeg"/><Relationship Id="rId3" Type="http://schemas.openxmlformats.org/officeDocument/2006/relationships/image" Target="../media/image88.jpe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9.jpe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0.jpeg"/></Relationships>

</file>

<file path=ppt/slides/_rels/slide13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1.jpe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2.jpe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3.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jpeg"/></Relationships>

</file>

<file path=ppt/slides/_rels/slide14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4.jpe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14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jpeg"/></Relationships>

</file>

<file path=ppt/slides/_rels/slide14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5.jpeg"/><Relationship Id="rId3" Type="http://schemas.openxmlformats.org/officeDocument/2006/relationships/image" Target="../media/image13.jpeg"/></Relationships>

</file>

<file path=ppt/slides/_rels/slide14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6.jpeg"/><Relationship Id="rId3" Type="http://schemas.openxmlformats.org/officeDocument/2006/relationships/image" Target="../media/image13.jpeg"/></Relationships>

</file>

<file path=ppt/slides/_rels/slide14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7.jpeg"/><Relationship Id="rId3" Type="http://schemas.openxmlformats.org/officeDocument/2006/relationships/image" Target="../media/image13.jpe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8.jpeg"/><Relationship Id="rId3" Type="http://schemas.openxmlformats.org/officeDocument/2006/relationships/image" Target="../media/image13.jpeg"/></Relationships>

</file>

<file path=ppt/slides/_rels/slide14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4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4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jpeg"/></Relationships>

</file>

<file path=ppt/slides/_rels/slide15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9.jpeg"/></Relationships>

</file>

<file path=ppt/slides/_rels/slide15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0.jpeg"/><Relationship Id="rId3" Type="http://schemas.openxmlformats.org/officeDocument/2006/relationships/image" Target="../media/image99.jpeg"/></Relationships>

</file>

<file path=ppt/slides/_rels/slide15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5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54.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5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5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1.jpeg"/><Relationship Id="rId3" Type="http://schemas.openxmlformats.org/officeDocument/2006/relationships/image" Target="../media/image13.jpeg"/></Relationships>

</file>

<file path=ppt/slides/_rels/slide15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2.jpeg"/></Relationships>

</file>

<file path=ppt/slides/_rels/slide15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3.jpeg"/><Relationship Id="rId3" Type="http://schemas.openxmlformats.org/officeDocument/2006/relationships/image" Target="../media/image104.jpeg"/></Relationships>

</file>

<file path=ppt/slides/_rels/slide15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5.jpeg"/><Relationship Id="rId3" Type="http://schemas.openxmlformats.org/officeDocument/2006/relationships/image" Target="../media/image13.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eg"/></Relationships>

</file>

<file path=ppt/slides/_rels/slide16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6.jpeg"/></Relationships>

</file>

<file path=ppt/slides/_rels/slide16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7.jpeg"/><Relationship Id="rId3" Type="http://schemas.openxmlformats.org/officeDocument/2006/relationships/image" Target="../media/image13.jpeg"/></Relationships>

</file>

<file path=ppt/slides/_rels/slide16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8.jpeg"/></Relationships>

</file>

<file path=ppt/slides/_rels/slide16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9.jpeg"/></Relationships>

</file>

<file path=ppt/slides/_rels/slide16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0.jpeg"/><Relationship Id="rId3" Type="http://schemas.openxmlformats.org/officeDocument/2006/relationships/image" Target="../media/image13.jpeg"/></Relationships>

</file>

<file path=ppt/slides/_rels/slide16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1.jpeg"/></Relationships>

</file>

<file path=ppt/slides/_rels/slide166.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2.jpeg"/></Relationships>

</file>

<file path=ppt/slides/_rels/slide167.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3.jpeg"/></Relationships>

</file>

<file path=ppt/slides/_rels/slide16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jpeg"/><Relationship Id="rId3" Type="http://schemas.openxmlformats.org/officeDocument/2006/relationships/image" Target="../media/image14.jpeg"/></Relationships>

</file>

<file path=ppt/slides/_rels/slide17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4.jpeg"/></Relationships>

</file>

<file path=ppt/slides/_rels/slide17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5.jpeg"/></Relationships>

</file>

<file path=ppt/slides/_rels/slide17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6.jpeg"/></Relationships>

</file>

<file path=ppt/slides/_rels/slide17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7.jpeg"/></Relationships>

</file>

<file path=ppt/slides/_rels/slide17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8.jpeg"/></Relationships>

</file>

<file path=ppt/slides/_rels/slide17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9.jpeg"/></Relationships>

</file>

<file path=ppt/slides/_rels/slide17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0.jpeg"/></Relationships>

</file>

<file path=ppt/slides/_rels/slide17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1.jpeg"/></Relationships>

</file>

<file path=ppt/slides/_rels/slide17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2.jpeg"/></Relationships>

</file>

<file path=ppt/slides/_rels/slide17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3.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jpeg"/></Relationships>

</file>

<file path=ppt/slides/_rels/slide18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4.jpeg"/></Relationships>

</file>

<file path=ppt/slides/_rels/slide18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8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4.jpeg"/></Relationships>

</file>

<file path=ppt/slides/_rels/slide18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5.jpeg"/></Relationships>

</file>

<file path=ppt/slides/_rels/slide18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6.jpeg"/></Relationships>

</file>

<file path=ppt/slides/_rels/slide18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7.jpeg"/></Relationships>

</file>

<file path=ppt/slides/_rels/slide18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8.jpeg"/></Relationships>

</file>

<file path=ppt/slides/_rels/slide18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9.jpeg"/></Relationships>

</file>

<file path=ppt/slides/_rels/slide18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0.jpeg"/></Relationships>

</file>

<file path=ppt/slides/_rels/slide18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1.jpe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jpeg"/></Relationships>

</file>

<file path=ppt/slides/_rels/slide19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2.jpeg"/></Relationships>

</file>

<file path=ppt/slides/_rels/slide19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9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3.jpeg"/></Relationships>

</file>

<file path=ppt/slides/_rels/slide19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4.jpeg"/></Relationships>

</file>

<file path=ppt/slides/_rels/slide19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5.jpeg"/></Relationships>

</file>

<file path=ppt/slides/_rels/slide19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6.jpeg"/></Relationships>

</file>

<file path=ppt/slides/_rels/slide19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7.jpeg"/></Relationships>

</file>

<file path=ppt/slides/_rels/slide19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8.jpeg"/></Relationships>

</file>

<file path=ppt/slides/_rels/slide19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9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9.jpeg"/></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jpeg"/></Relationships>

</file>

<file path=ppt/slides/_rels/slide200.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0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0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3.jpeg"/></Relationships>

</file>

<file path=ppt/slides/_rels/slide20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9.jpeg"/></Relationships>

</file>

<file path=ppt/slides/_rels/slide20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0.jpeg"/></Relationships>

</file>

<file path=ppt/slides/_rels/slide20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1.jpeg"/></Relationships>

</file>

<file path=ppt/slides/_rels/slide20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0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2.jpeg"/></Relationships>

</file>

<file path=ppt/slides/_rels/slide20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3.jpeg"/></Relationships>

</file>

<file path=ppt/slides/_rels/slide20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eg"/></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eg"/></Relationships>

</file>

<file path=ppt/slides/_rels/slide2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jpeg"/></Relationships>

</file>

<file path=ppt/slides/_rels/slide2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6.jpeg"/></Relationships>

</file>

<file path=ppt/slides/_rels/slide2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7.jpeg"/></Relationships>

</file>

<file path=ppt/slides/_rels/slide2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4.jpeg"/></Relationships>

</file>

<file path=ppt/slides/_rels/slide2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5.jpeg"/></Relationships>

</file>

<file path=ppt/slides/_rels/slide2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6.jpeg"/></Relationships>

</file>

<file path=ppt/slides/_rels/slide2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7.jpeg"/></Relationships>

</file>

<file path=ppt/slides/_rels/slide2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5.jpeg"/></Relationships>

</file>

<file path=ppt/slides/_rels/slide2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8.jpeg"/></Relationships>

</file>

<file path=ppt/slides/_rels/slide2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9.jpeg"/></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2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0.jpeg"/></Relationships>

</file>

<file path=ppt/slides/_rels/slide2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1.jpeg"/></Relationships>

</file>

<file path=ppt/slides/_rels/slide2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2.jpeg"/></Relationships>

</file>

<file path=ppt/slides/_rels/slide22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0.jpeg"/></Relationships>

</file>

<file path=ppt/slides/_rels/slide2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3.jpeg"/></Relationships>

</file>

<file path=ppt/slides/_rels/slide2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4.jpeg"/></Relationships>

</file>

<file path=ppt/slides/_rels/slide22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6.jpeg"/></Relationships>

</file>

<file path=ppt/slides/_rels/slide22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4.jpeg"/></Relationships>

</file>

<file path=ppt/slides/_rels/slide2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5.jpeg"/></Relationships>

</file>

<file path=ppt/slides/_rels/slide2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jpeg"/><Relationship Id="rId3" Type="http://schemas.openxmlformats.org/officeDocument/2006/relationships/image" Target="../media/image21.jpeg"/></Relationships>

</file>

<file path=ppt/slides/_rels/slide23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3.jpeg"/></Relationships>

</file>

<file path=ppt/slides/_rels/slide2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2.jpeg"/></Relationships>

</file>

<file path=ppt/slides/_rels/slide23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0.jpeg"/></Relationships>

</file>

<file path=ppt/slides/_rels/slide23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3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5.jpeg"/></Relationships>

</file>

<file path=ppt/slides/_rels/slide23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6.jpeg"/></Relationships>

</file>

<file path=ppt/slides/_rels/slide23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7.jpeg"/></Relationships>

</file>

<file path=ppt/slides/_rels/slide23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8.jpeg"/></Relationships>

</file>

<file path=ppt/slides/_rels/slide23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59.jpeg"/></Relationships>

</file>

<file path=ppt/slides/_rels/slide23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0.jpeg"/></Relationships>

</file>

<file path=ppt/slides/_rels/slide2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jpeg"/></Relationships>

</file>

<file path=ppt/slides/_rels/slide24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6.jpeg"/></Relationships>

</file>

<file path=ppt/slides/_rels/slide24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1.jpeg"/></Relationships>

</file>

<file path=ppt/slides/_rels/slide24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2.jpeg"/></Relationships>

</file>

<file path=ppt/slides/_rels/slide24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jpeg"/></Relationships>

</file>

<file path=ppt/slides/_rels/slide24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6.jpeg"/></Relationships>

</file>

<file path=ppt/slides/_rels/slide24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jpeg"/></Relationships>

</file>

<file path=ppt/slides/_rels/slide24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2.jpeg"/></Relationships>

</file>

<file path=ppt/slides/_rels/slide24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3.jpeg"/></Relationships>

</file>

<file path=ppt/slides/_rels/slide24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4.jpeg"/></Relationships>

</file>

<file path=ppt/slides/_rels/slide24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5.jpe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jpeg"/></Relationships>

</file>

<file path=ppt/slides/_rels/slide25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6.jpeg"/></Relationships>

</file>

<file path=ppt/slides/_rels/slide25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7.jpeg"/></Relationships>

</file>

<file path=ppt/slides/_rels/slide25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8.jpeg"/><Relationship Id="rId3" Type="http://schemas.openxmlformats.org/officeDocument/2006/relationships/image" Target="../media/image169.jpeg"/></Relationships>

</file>

<file path=ppt/slides/_rels/slide25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68.jpeg"/><Relationship Id="rId3" Type="http://schemas.openxmlformats.org/officeDocument/2006/relationships/image" Target="../media/image170.jpeg"/></Relationships>

</file>

<file path=ppt/slides/_rels/slide25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1.jpeg"/></Relationships>

</file>

<file path=ppt/slides/_rels/slide25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2.jpeg"/></Relationships>

</file>

<file path=ppt/slides/_rels/slide25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3.jpeg"/></Relationships>

</file>

<file path=ppt/slides/_rels/slide25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5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4.jpeg"/><Relationship Id="rId3" Type="http://schemas.openxmlformats.org/officeDocument/2006/relationships/image" Target="../media/image175.jpeg"/></Relationships>

</file>

<file path=ppt/slides/_rels/slide25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6.jpeg"/></Relationships>

</file>

<file path=ppt/slides/_rels/slide2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26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7.jpeg"/></Relationships>

</file>

<file path=ppt/slides/_rels/slide26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6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8.jpeg"/></Relationships>

</file>

<file path=ppt/slides/_rels/slide26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6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9.jpeg"/></Relationships>

</file>

<file path=ppt/slides/_rels/slide26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0.jpeg"/></Relationships>

</file>

<file path=ppt/slides/_rels/slide26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1.jpeg"/></Relationships>

</file>

<file path=ppt/slides/_rels/slide26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2.jpeg"/></Relationships>

</file>

<file path=ppt/slides/_rels/slide26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3.jpeg"/></Relationships>

</file>

<file path=ppt/slides/_rels/slide26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4.jpeg"/></Relationships>

</file>

<file path=ppt/slides/_rels/slide2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jpeg"/></Relationships>

</file>

<file path=ppt/slides/_rels/slide27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5.jpeg"/></Relationships>

</file>

<file path=ppt/slides/_rels/slide27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6.jpeg"/></Relationships>

</file>

<file path=ppt/slides/_rels/slide27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7.jpeg"/></Relationships>

</file>

<file path=ppt/slides/_rels/slide27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8.jpeg"/></Relationships>

</file>

<file path=ppt/slides/_rels/slide27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9.jpeg"/></Relationships>

</file>

<file path=ppt/slides/_rels/slide27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7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7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7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79.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28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0.jpeg"/></Relationships>

</file>

<file path=ppt/slides/_rels/slide28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1.jpeg"/></Relationships>

</file>

<file path=ppt/slides/_rels/slide28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8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84.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8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8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8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8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89.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jpeg"/></Relationships>

</file>

<file path=ppt/slides/_rels/slide29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2.jpeg"/></Relationships>

</file>

<file path=ppt/slides/_rels/slide29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3.jpeg"/></Relationships>

</file>

<file path=ppt/slides/_rels/slide29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9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94.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9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9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9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9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99.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300.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0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0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ku.edu/carrie/texts/carrie_books/seaver/text.html" TargetMode="External"/></Relationships>

</file>

<file path=ppt/slides/_rels/slide30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04.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0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0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0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0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09.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jpeg"/></Relationships>

</file>

<file path=ppt/slides/_rels/slide310.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1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1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1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14.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1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1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1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1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19.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320.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2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2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2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24.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4.jpeg"/></Relationships>

</file>

<file path=ppt/slides/_rels/slide32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2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2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ku.edu/carrie/texts/carrie_books/seaver/text.html" TargetMode="External"/></Relationships>

</file>

<file path=ppt/slides/_rels/slide329.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30.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5.jpeg"/><Relationship Id="rId3" Type="http://schemas.openxmlformats.org/officeDocument/2006/relationships/image" Target="../media/image196.jpeg"/></Relationships>

</file>

<file path=ppt/slides/_rels/slide33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7.jpeg"/></Relationships>

</file>

<file path=ppt/slides/_rels/slide33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8.jpeg"/></Relationships>

</file>

<file path=ppt/slides/_rels/slide33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9.jpeg"/></Relationships>

</file>

<file path=ppt/slides/_rels/slide335.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200.jpeg"/><Relationship Id="rId3" Type="http://schemas.openxmlformats.org/officeDocument/2006/relationships/image" Target="../media/image201.jpeg"/></Relationships>

</file>

<file path=ppt/slides/_rels/slide33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3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3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39.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png"/><Relationship Id="rId3" Type="http://schemas.openxmlformats.org/officeDocument/2006/relationships/image" Target="../media/image31.jpeg"/></Relationships>

</file>

<file path=ppt/slides/_rels/slide340.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4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4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4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86.jpeg"/></Relationships>

</file>

<file path=ppt/slides/_rels/slide344.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4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2.jpeg"/></Relationships>

</file>

<file path=ppt/slides/_rels/slide34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alanhart.net" TargetMode="External"/></Relationships>

</file>

<file path=ppt/slides/_rels/slide34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4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3.jpeg"/></Relationships>

</file>

<file path=ppt/slides/_rels/slide34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4.jpe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hyperlink" Target="http://www.frontpagemag.com/2011/robert-spencer/obamas-brotherhood-moment/" TargetMode="External"/></Relationships>

</file>

<file path=ppt/slides/_rels/slide350.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5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5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5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54.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5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5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5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5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59.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jpeg"/></Relationships>

</file>

<file path=ppt/slides/_rels/slide360.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6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6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6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64.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6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6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6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6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69.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jpeg"/><Relationship Id="rId3" Type="http://schemas.openxmlformats.org/officeDocument/2006/relationships/image" Target="../media/image34.jpeg"/></Relationships>

</file>

<file path=ppt/slides/_rels/slide370.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7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5.jpeg"/></Relationships>

</file>

<file path=ppt/slides/_rels/slide37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6.jpeg"/></Relationships>

</file>

<file path=ppt/slides/_rels/slide37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4.jpeg"/></Relationships>

</file>

<file path=ppt/slides/_rels/slide374.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7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7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7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7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7.jpeg"/></Relationships>

</file>

<file path=ppt/slides/_rels/slide37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8.jpe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jpeg"/></Relationships>

</file>

<file path=ppt/slides/_rels/slide38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09.jpeg"/></Relationships>

</file>

<file path=ppt/slides/_rels/slide38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0.jpeg"/></Relationships>

</file>

<file path=ppt/slides/_rels/slide38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1.jpeg"/></Relationships>

</file>

<file path=ppt/slides/_rels/slide38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2.jpeg"/></Relationships>

</file>

<file path=ppt/slides/_rels/slide38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3.jpeg"/></Relationships>

</file>

<file path=ppt/slides/_rels/slide38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4.jpeg"/></Relationships>

</file>

<file path=ppt/slides/_rels/slide38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5.jpeg"/></Relationships>

</file>

<file path=ppt/slides/_rels/slide38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6.jpeg"/></Relationships>

</file>

<file path=ppt/slides/_rels/slide38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7.jpeg"/></Relationships>

</file>

<file path=ppt/slides/_rels/slide38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8.jpe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jpeg"/></Relationships>

</file>

<file path=ppt/slides/_rels/slide39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19.jpeg"/></Relationships>

</file>

<file path=ppt/slides/_rels/slide39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0.jpeg"/></Relationships>

</file>

<file path=ppt/slides/_rels/slide39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1.jpeg"/></Relationships>

</file>

<file path=ppt/slides/_rels/slide39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2.jpeg"/></Relationships>

</file>

<file path=ppt/slides/_rels/slide39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3.jpeg"/></Relationships>

</file>

<file path=ppt/slides/_rels/slide39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4.jpeg"/></Relationships>

</file>

<file path=ppt/slides/_rels/slide39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5.jpeg"/></Relationships>

</file>

<file path=ppt/slides/_rels/slide39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9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6.jpeg"/></Relationships>

</file>

<file path=ppt/slides/_rels/slide39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7.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jpeg"/></Relationships>

</file>

<file path=ppt/slides/_rels/slide4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7.jpeg"/></Relationships>

</file>

<file path=ppt/slides/_rels/slide40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8.jpeg"/></Relationships>

</file>

<file path=ppt/slides/_rels/slide40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29.jpeg"/></Relationships>

</file>

<file path=ppt/slides/_rels/slide40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0.jpeg"/></Relationships>

</file>

<file path=ppt/slides/_rels/slide40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1.jpeg"/></Relationships>

</file>

<file path=ppt/slides/_rels/slide40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2.jpeg"/></Relationships>

</file>

<file path=ppt/slides/_rels/slide40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3.jpeg"/></Relationships>

</file>

<file path=ppt/slides/_rels/slide40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4.jpeg"/></Relationships>

</file>

<file path=ppt/slides/_rels/slide40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5.jpeg"/></Relationships>

</file>

<file path=ppt/slides/_rels/slide40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6.jpeg"/></Relationships>

</file>

<file path=ppt/slides/_rels/slide40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7.jpe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jpeg"/></Relationships>

</file>

<file path=ppt/slides/_rels/slide410.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41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4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8.jpeg"/></Relationships>

</file>

<file path=ppt/slides/_rels/slide41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4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39.jpeg"/></Relationships>

</file>

<file path=ppt/slides/_rels/slide4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0.jpeg"/></Relationships>

</file>

<file path=ppt/slides/_rels/slide4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1.jpeg"/></Relationships>

</file>

<file path=ppt/slides/_rels/slide4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2.jpeg"/></Relationships>

</file>

<file path=ppt/slides/_rels/slide4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3.jpeg"/></Relationships>

</file>

<file path=ppt/slides/_rels/slide4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4.jpe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4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5.jpeg"/></Relationships>

</file>

<file path=ppt/slides/_rels/slide4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6.jpeg"/></Relationships>

</file>

<file path=ppt/slides/_rels/slide4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7.jpeg"/></Relationships>

</file>

<file path=ppt/slides/_rels/slide42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8.jpeg"/></Relationships>

</file>

<file path=ppt/slides/_rels/slide4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49.jpeg"/></Relationships>

</file>

<file path=ppt/slides/_rels/slide4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0.jpeg"/></Relationships>

</file>

<file path=ppt/slides/_rels/slide426.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198.jpeg"/></Relationships>

</file>

<file path=ppt/slides/_rels/slide42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42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429.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9.jpeg"/></Relationships>

</file>

<file path=ppt/slides/_rels/slide43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1.jpeg"/></Relationships>

</file>

<file path=ppt/slides/_rels/slide43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2.jpeg"/></Relationships>

</file>

<file path=ppt/slides/_rels/slide43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3.jpeg"/></Relationships>

</file>

<file path=ppt/slides/_rels/slide43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4.jpeg"/></Relationships>

</file>

<file path=ppt/slides/_rels/slide43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5.jpeg"/></Relationships>

</file>

<file path=ppt/slides/_rels/slide43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6.jpeg"/></Relationships>

</file>

<file path=ppt/slides/_rels/slide43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7.jpeg"/><Relationship Id="rId3" Type="http://schemas.openxmlformats.org/officeDocument/2006/relationships/image" Target="../media/image258.jpeg"/></Relationships>

</file>

<file path=ppt/slides/_rels/slide43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59.jpeg"/></Relationships>

</file>

<file path=ppt/slides/_rels/slide43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0.jpeg"/></Relationships>

</file>

<file path=ppt/slides/_rels/slide43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1.jpeg"/></Relationships>

</file>

<file path=ppt/slides/_rels/slide4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jpeg"/><Relationship Id="rId3" Type="http://schemas.openxmlformats.org/officeDocument/2006/relationships/image" Target="../media/image41.jpeg"/></Relationships>

</file>

<file path=ppt/slides/_rels/slide44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2.jpeg"/></Relationships>

</file>

<file path=ppt/slides/_rels/slide44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3.jpeg"/></Relationships>

</file>

<file path=ppt/slides/_rels/slide44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4.jpeg"/></Relationships>

</file>

<file path=ppt/slides/_rels/slide44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5.jpeg"/></Relationships>

</file>

<file path=ppt/slides/_rels/slide44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6.jpeg"/></Relationships>

</file>

<file path=ppt/slides/_rels/slide44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7.jpeg"/></Relationships>

</file>

<file path=ppt/slides/_rels/slide44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8.jpeg"/></Relationships>

</file>

<file path=ppt/slides/_rels/slide44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69.jpeg"/></Relationships>

</file>

<file path=ppt/slides/_rels/slide44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0.jpeg"/></Relationships>

</file>

<file path=ppt/slides/_rels/slide44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1.jpe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45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2.jpeg"/></Relationships>

</file>

<file path=ppt/slides/_rels/slide45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3.jpeg"/></Relationships>

</file>

<file path=ppt/slides/_rels/slide45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2.jpeg"/></Relationships>

</file>

<file path=ppt/slides/_rels/slide45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3.jpeg"/></Relationships>

</file>

<file path=ppt/slides/_rels/slide45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4.jpeg"/></Relationships>

</file>

<file path=ppt/slides/_rels/slide45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5.jpeg"/></Relationships>

</file>

<file path=ppt/slides/_rels/slide45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6.jpeg"/></Relationships>

</file>

<file path=ppt/slides/_rels/slide45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7.jpeg"/></Relationships>

</file>

<file path=ppt/slides/_rels/slide45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459.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46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8.jpeg"/></Relationships>

</file>

<file path=ppt/slides/_rels/slide46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9.jpeg"/></Relationships>

</file>

<file path=ppt/slides/_rels/slide46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0.jpeg"/></Relationships>

</file>

<file path=ppt/slides/_rels/slide46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1.jpeg"/></Relationships>

</file>

<file path=ppt/slides/_rels/slide46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2.jpeg"/></Relationships>

</file>

<file path=ppt/slides/_rels/slide46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3.jpeg"/></Relationships>

</file>

<file path=ppt/slides/_rels/slide46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4.jpeg"/></Relationships>

</file>

<file path=ppt/slides/_rels/slide46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5.jpeg"/></Relationships>

</file>

<file path=ppt/slides/_rels/slide46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6.jpeg"/></Relationships>

</file>

<file path=ppt/slides/_rels/slide46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7.jpe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jpeg"/></Relationships>

</file>

<file path=ppt/slides/_rels/slide47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88.jpeg"/><Relationship Id="rId3" Type="http://schemas.openxmlformats.org/officeDocument/2006/relationships/image" Target="../media/image289.jpe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3.jpe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6.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2.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3.jpeg"/><Relationship Id="rId3" Type="http://schemas.openxmlformats.org/officeDocument/2006/relationships/image" Target="../media/image34.jpe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5.jpe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6.jpe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jpe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0.jpeg"/><Relationship Id="rId3" Type="http://schemas.openxmlformats.org/officeDocument/2006/relationships/image" Target="../media/image41.jpe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 Id="rId3" Type="http://schemas.openxmlformats.org/officeDocument/2006/relationships/image" Target="../media/image5.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7.jpe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jpe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jpe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2.jpe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6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jpeg"/><Relationship Id="rId3" Type="http://schemas.openxmlformats.org/officeDocument/2006/relationships/image" Target="../media/image7.jpeg"/></Relationships>

</file>

<file path=ppt/slides/_rels/slide70.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7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jpeg"/></Relationships>

</file>

<file path=ppt/slides/_rels/slide7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8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jpeg"/></Relationships>

</file>

<file path=ppt/slides/_rels/slide8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jpeg"/></Relationships>

</file>

<file path=ppt/slides/_rels/slide87.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2.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jpeg"/></Relationships>

</file>

<file path=ppt/slides/_rels/slide9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5.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6.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7.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8.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9.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jpeg"/></Relationships>

</file>

<file path=ppt/slides/_rels/slide97.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 name="Hamas in America"/>
          <p:cNvSpPr txBox="1"/>
          <p:nvPr>
            <p:ph type="title"/>
          </p:nvPr>
        </p:nvSpPr>
        <p:spPr>
          <a:xfrm>
            <a:off x="266681" y="303655"/>
            <a:ext cx="23736226" cy="13108690"/>
          </a:xfrm>
          <a:prstGeom prst="rect">
            <a:avLst/>
          </a:prstGeom>
        </p:spPr>
        <p:txBody>
          <a:bodyPr/>
          <a:lstStyle/>
          <a:p>
            <a:pPr>
              <a:defRPr>
                <a:latin typeface="Arial Narrow"/>
                <a:ea typeface="Arial Narrow"/>
                <a:cs typeface="Arial Narrow"/>
                <a:sym typeface="Arial Narrow"/>
              </a:defRPr>
            </a:pPr>
            <a:r>
              <a:t>Hamas in America</a:t>
            </a:r>
          </a:p>
          <a:p>
            <a:pPr>
              <a:defRPr>
                <a:latin typeface="Arial Narrow"/>
                <a:ea typeface="Arial Narrow"/>
                <a:cs typeface="Arial Narrow"/>
                <a:sym typeface="Arial Narrow"/>
              </a:defRPr>
            </a:pPr>
          </a:p>
          <a:p>
            <a:pPr>
              <a:defRPr>
                <a:latin typeface="Arial Narrow"/>
                <a:ea typeface="Arial Narrow"/>
                <a:cs typeface="Arial Narrow"/>
                <a:sym typeface="Arial Narrow"/>
              </a:defRPr>
            </a:pPr>
            <a:r>
              <a:t> </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4" name="In 2008 in the Holyland Terror Funding Trial The Federal Government Entered Into Evidence The Following Information From a Muslim Brotherhood Document:  The process of settlement is a ‘Civilization-Jihadist Process’ with all the word means. The Ikhwan [M"/>
          <p:cNvSpPr txBox="1"/>
          <p:nvPr>
            <p:ph type="title"/>
          </p:nvPr>
        </p:nvSpPr>
        <p:spPr>
          <a:xfrm>
            <a:off x="239148" y="357187"/>
            <a:ext cx="23905704" cy="12859681"/>
          </a:xfrm>
          <a:prstGeom prst="rect">
            <a:avLst/>
          </a:prstGeom>
        </p:spPr>
        <p:txBody>
          <a:bodyPr/>
          <a:lstStyle/>
          <a:p>
            <a:pPr defTabSz="914400">
              <a:defRPr b="1" sz="3600">
                <a:solidFill>
                  <a:srgbClr val="FFC000"/>
                </a:solidFill>
                <a:effectLst>
                  <a:outerShdw sx="100000" sy="100000" kx="0" ky="0" algn="b" rotWithShape="0" blurRad="12700" dist="25400" dir="2700000">
                    <a:srgbClr val="000000"/>
                  </a:outerShdw>
                </a:effectLst>
                <a:latin typeface="Arial"/>
                <a:ea typeface="Arial"/>
                <a:cs typeface="Arial"/>
                <a:sym typeface="Arial"/>
              </a:defRPr>
            </a:pPr>
            <a:r>
              <a:rPr b="0" sz="7500">
                <a:solidFill>
                  <a:srgbClr val="FFD479"/>
                </a:solidFill>
              </a:rPr>
              <a:t>In 2008 in the Holyland Terror Funding Trial The Federal Government Entered Into Evidence The Following Information From a Muslim Brotherhood Document:</a:t>
            </a:r>
            <a:br>
              <a:rPr sz="8300"/>
            </a:br>
            <a:br>
              <a:rPr sz="8300"/>
            </a:br>
            <a:r>
              <a:rPr b="0" sz="7500">
                <a:solidFill>
                  <a:srgbClr val="FFFFFF"/>
                </a:solidFill>
              </a:rPr>
              <a:t>The process of settlement is a ‘Civilization-Jihadist Process’ with all the word means. The Ikhwan [Muslim Brotherhood] must understand that their work in America is a kind of grand jihad in eliminating and destroying the Western civilization from within</a:t>
            </a:r>
            <a:br>
              <a:rPr>
                <a:solidFill>
                  <a:srgbClr val="FFFFFF"/>
                </a:solidFill>
              </a:rPr>
            </a:br>
            <a:br>
              <a:rPr>
                <a:solidFill>
                  <a:srgbClr val="FFFFFF"/>
                </a:solidFill>
              </a:rPr>
            </a:b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Double-click to edit"/>
          <p:cNvSpPr txBox="1"/>
          <p:nvPr>
            <p:ph type="title"/>
          </p:nvPr>
        </p:nvSpPr>
        <p:spPr>
          <a:xfrm>
            <a:off x="342862" y="357187"/>
            <a:ext cx="23698276" cy="13001626"/>
          </a:xfrm>
          <a:prstGeom prst="rect">
            <a:avLst/>
          </a:prstGeom>
        </p:spPr>
        <p:txBody>
          <a:bodyPr/>
          <a:lstStyle/>
          <a:p>
            <a:pPr/>
          </a:p>
          <a:p>
            <a:pPr/>
          </a:p>
          <a:p>
            <a:pPr/>
          </a:p>
          <a:p>
            <a:pPr/>
          </a:p>
          <a:p>
            <a:pPr/>
          </a:p>
          <a:p>
            <a:pPr/>
          </a:p>
        </p:txBody>
      </p:sp>
      <p:pic>
        <p:nvPicPr>
          <p:cNvPr id="412" name="prager#1.jpg" descr="prager#1.jpg"/>
          <p:cNvPicPr>
            <a:picLocks noChangeAspect="1"/>
          </p:cNvPicPr>
          <p:nvPr/>
        </p:nvPicPr>
        <p:blipFill>
          <a:blip r:embed="rId2">
            <a:extLst/>
          </a:blip>
          <a:stretch>
            <a:fillRect/>
          </a:stretch>
        </p:blipFill>
        <p:spPr>
          <a:xfrm>
            <a:off x="7975599" y="876299"/>
            <a:ext cx="7543801" cy="1549401"/>
          </a:xfrm>
          <a:prstGeom prst="rect">
            <a:avLst/>
          </a:prstGeom>
          <a:ln w="12700">
            <a:miter lim="400000"/>
          </a:ln>
        </p:spPr>
      </p:pic>
      <p:pic>
        <p:nvPicPr>
          <p:cNvPr id="413" name="prager#2.jpg" descr="prager#2.jpg"/>
          <p:cNvPicPr>
            <a:picLocks noChangeAspect="1"/>
          </p:cNvPicPr>
          <p:nvPr/>
        </p:nvPicPr>
        <p:blipFill>
          <a:blip r:embed="rId3">
            <a:extLst/>
          </a:blip>
          <a:stretch>
            <a:fillRect/>
          </a:stretch>
        </p:blipFill>
        <p:spPr>
          <a:xfrm>
            <a:off x="6070599" y="3008312"/>
            <a:ext cx="11353801" cy="1333501"/>
          </a:xfrm>
          <a:prstGeom prst="rect">
            <a:avLst/>
          </a:prstGeom>
          <a:ln w="12700">
            <a:miter lim="400000"/>
          </a:ln>
        </p:spPr>
      </p:pic>
      <p:pic>
        <p:nvPicPr>
          <p:cNvPr id="414" name="prager#3.jpg" descr="prager#3.jpg"/>
          <p:cNvPicPr>
            <a:picLocks noChangeAspect="1"/>
          </p:cNvPicPr>
          <p:nvPr/>
        </p:nvPicPr>
        <p:blipFill>
          <a:blip r:embed="rId4">
            <a:extLst/>
          </a:blip>
          <a:stretch>
            <a:fillRect/>
          </a:stretch>
        </p:blipFill>
        <p:spPr>
          <a:xfrm>
            <a:off x="1525587" y="4924424"/>
            <a:ext cx="21672577" cy="7903848"/>
          </a:xfrm>
          <a:prstGeom prst="rect">
            <a:avLst/>
          </a:prstGeom>
          <a:ln w="12700">
            <a:miter lim="400000"/>
          </a:ln>
        </p:spPr>
      </p:pic>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6" name="Double-click to edit"/>
          <p:cNvSpPr txBox="1"/>
          <p:nvPr>
            <p:ph type="title"/>
          </p:nvPr>
        </p:nvSpPr>
        <p:spPr>
          <a:xfrm>
            <a:off x="275145" y="357187"/>
            <a:ext cx="23833710" cy="13139292"/>
          </a:xfrm>
          <a:prstGeom prst="rect">
            <a:avLst/>
          </a:prstGeom>
        </p:spPr>
        <p:txBody>
          <a:bodyPr/>
          <a:lstStyle/>
          <a:p>
            <a:pPr/>
          </a:p>
          <a:p>
            <a:pPr/>
          </a:p>
          <a:p>
            <a:pPr/>
          </a:p>
        </p:txBody>
      </p:sp>
      <p:pic>
        <p:nvPicPr>
          <p:cNvPr id="417" name="prager#2.jpg" descr="prager#2.jpg"/>
          <p:cNvPicPr>
            <a:picLocks noChangeAspect="1"/>
          </p:cNvPicPr>
          <p:nvPr/>
        </p:nvPicPr>
        <p:blipFill>
          <a:blip r:embed="rId2">
            <a:extLst/>
          </a:blip>
          <a:stretch>
            <a:fillRect/>
          </a:stretch>
        </p:blipFill>
        <p:spPr>
          <a:xfrm>
            <a:off x="5025343" y="1881187"/>
            <a:ext cx="14333314" cy="1683444"/>
          </a:xfrm>
          <a:prstGeom prst="rect">
            <a:avLst/>
          </a:prstGeom>
          <a:ln w="12700">
            <a:miter lim="400000"/>
          </a:ln>
        </p:spPr>
      </p:pic>
      <p:pic>
        <p:nvPicPr>
          <p:cNvPr id="418" name="prager#5.jpg" descr="prager#5.jpg"/>
          <p:cNvPicPr>
            <a:picLocks noChangeAspect="1"/>
          </p:cNvPicPr>
          <p:nvPr/>
        </p:nvPicPr>
        <p:blipFill>
          <a:blip r:embed="rId3">
            <a:extLst/>
          </a:blip>
          <a:stretch>
            <a:fillRect/>
          </a:stretch>
        </p:blipFill>
        <p:spPr>
          <a:xfrm>
            <a:off x="3114394" y="4860924"/>
            <a:ext cx="18155212" cy="4906278"/>
          </a:xfrm>
          <a:prstGeom prst="rect">
            <a:avLst/>
          </a:prstGeom>
          <a:ln w="12700">
            <a:miter lim="400000"/>
          </a:ln>
        </p:spPr>
      </p:pic>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 name="What is a Zionist?…"/>
          <p:cNvSpPr txBox="1"/>
          <p:nvPr>
            <p:ph type="title"/>
          </p:nvPr>
        </p:nvSpPr>
        <p:spPr>
          <a:xfrm>
            <a:off x="72460" y="357187"/>
            <a:ext cx="23905705" cy="13001626"/>
          </a:xfrm>
          <a:prstGeom prst="rect">
            <a:avLst/>
          </a:prstGeom>
        </p:spPr>
        <p:txBody>
          <a:bodyPr/>
          <a:lstStyle/>
          <a:p>
            <a:pPr defTabSz="328612">
              <a:defRPr sz="5000">
                <a:solidFill>
                  <a:srgbClr val="FFD479"/>
                </a:solidFill>
                <a:latin typeface="Arial"/>
                <a:ea typeface="Arial"/>
                <a:cs typeface="Arial"/>
                <a:sym typeface="Arial"/>
              </a:defRPr>
            </a:pPr>
          </a:p>
          <a:p>
            <a:pPr defTabSz="328612">
              <a:defRPr sz="7000">
                <a:solidFill>
                  <a:srgbClr val="FFD479"/>
                </a:solidFill>
                <a:latin typeface="Arial"/>
                <a:ea typeface="Arial"/>
                <a:cs typeface="Arial"/>
                <a:sym typeface="Arial"/>
              </a:defRPr>
            </a:pPr>
            <a:r>
              <a:t>What is a Zionist?</a:t>
            </a:r>
          </a:p>
          <a:p>
            <a:pPr defTabSz="328612">
              <a:defRPr sz="7000"/>
            </a:pPr>
          </a:p>
          <a:p>
            <a:pPr defTabSz="328612">
              <a:defRPr sz="7000">
                <a:latin typeface="Arial"/>
                <a:ea typeface="Arial"/>
                <a:cs typeface="Arial"/>
                <a:sym typeface="Arial"/>
              </a:defRPr>
            </a:pPr>
            <a:r>
              <a:t>Zion in Hebrew is a Reference to Jerusalem </a:t>
            </a:r>
            <a:br/>
            <a:r>
              <a:t>or the City of David  </a:t>
            </a:r>
          </a:p>
          <a:p>
            <a:pPr defTabSz="328612">
              <a:defRPr sz="7000">
                <a:latin typeface="Arial"/>
                <a:ea typeface="Arial"/>
                <a:cs typeface="Arial"/>
                <a:sym typeface="Arial"/>
              </a:defRPr>
            </a:pPr>
          </a:p>
          <a:p>
            <a:pPr defTabSz="328612">
              <a:defRPr sz="7000">
                <a:latin typeface="Arial"/>
                <a:ea typeface="Arial"/>
                <a:cs typeface="Arial"/>
                <a:sym typeface="Arial"/>
              </a:defRPr>
            </a:pPr>
            <a:r>
              <a:t>Dr. Tommy Ice Defines Zionism:</a:t>
            </a:r>
          </a:p>
          <a:p>
            <a:pPr defTabSz="328612">
              <a:defRPr sz="7000">
                <a:latin typeface="Arial"/>
                <a:ea typeface="Arial"/>
                <a:cs typeface="Arial"/>
                <a:sym typeface="Arial"/>
              </a:defRPr>
            </a:pPr>
          </a:p>
          <a:p>
            <a:pPr defTabSz="328612">
              <a:defRPr sz="7000">
                <a:latin typeface="Arial"/>
                <a:ea typeface="Arial"/>
                <a:cs typeface="Arial"/>
                <a:sym typeface="Arial"/>
              </a:defRPr>
            </a:pPr>
            <a:r>
              <a:t>“Zionism encompasses anyone, for any reason </a:t>
            </a:r>
            <a:br/>
            <a:r>
              <a:t>desiring to see the nation of Israel continue as </a:t>
            </a:r>
            <a:br/>
            <a:r>
              <a:t>Jewish state and prosper.”</a:t>
            </a:r>
          </a:p>
          <a:p>
            <a:pPr defTabSz="328612">
              <a:defRPr sz="4480"/>
            </a:pPr>
          </a:p>
          <a:p>
            <a:pPr defTabSz="328612">
              <a:defRPr sz="4480"/>
            </a:pPr>
          </a:p>
          <a:p>
            <a:pPr defTabSz="328612">
              <a:defRPr sz="4480"/>
            </a:pPr>
          </a:p>
          <a:p>
            <a:pPr defTabSz="328612">
              <a:defRPr sz="4480"/>
            </a:pPr>
          </a:p>
          <a:p>
            <a:pPr defTabSz="328612">
              <a:defRPr sz="4480"/>
            </a:pPr>
          </a:p>
        </p:txBody>
      </p:sp>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 name="What is a Christian Zionist?…"/>
          <p:cNvSpPr txBox="1"/>
          <p:nvPr>
            <p:ph type="title"/>
          </p:nvPr>
        </p:nvSpPr>
        <p:spPr>
          <a:xfrm>
            <a:off x="287331" y="357187"/>
            <a:ext cx="23809338" cy="13001626"/>
          </a:xfrm>
          <a:prstGeom prst="rect">
            <a:avLst/>
          </a:prstGeom>
        </p:spPr>
        <p:txBody>
          <a:bodyPr/>
          <a:lstStyle/>
          <a:p>
            <a:pPr defTabSz="328612">
              <a:defRPr sz="5800">
                <a:solidFill>
                  <a:srgbClr val="FFD479"/>
                </a:solidFill>
                <a:latin typeface="Arial"/>
                <a:ea typeface="Arial"/>
                <a:cs typeface="Arial"/>
                <a:sym typeface="Arial"/>
              </a:defRPr>
            </a:pPr>
            <a:r>
              <a:t>What is a Christian Zionist?</a:t>
            </a:r>
          </a:p>
          <a:p>
            <a:pPr defTabSz="328612">
              <a:defRPr sz="5800">
                <a:solidFill>
                  <a:srgbClr val="FFD479"/>
                </a:solidFill>
                <a:latin typeface="Arial"/>
                <a:ea typeface="Arial"/>
                <a:cs typeface="Arial"/>
                <a:sym typeface="Arial"/>
              </a:defRPr>
            </a:pPr>
          </a:p>
          <a:p>
            <a:pPr defTabSz="328612">
              <a:defRPr sz="5800">
                <a:solidFill>
                  <a:srgbClr val="FFD479"/>
                </a:solidFill>
                <a:latin typeface="Arial"/>
                <a:ea typeface="Arial"/>
                <a:cs typeface="Arial"/>
                <a:sym typeface="Arial"/>
              </a:defRPr>
            </a:pPr>
            <a:r>
              <a:t>Dr. Tommy Ice in His Book</a:t>
            </a:r>
            <a:br/>
            <a:r>
              <a:t> The Case for Zionism Writes:</a:t>
            </a:r>
          </a:p>
          <a:p>
            <a:pPr defTabSz="328612">
              <a:defRPr sz="5800">
                <a:solidFill>
                  <a:srgbClr val="FFD479"/>
                </a:solidFill>
                <a:latin typeface="Arial"/>
                <a:ea typeface="Arial"/>
                <a:cs typeface="Arial"/>
                <a:sym typeface="Arial"/>
              </a:defRPr>
            </a:pPr>
          </a:p>
          <a:p>
            <a:pPr defTabSz="328612">
              <a:defRPr sz="5800">
                <a:latin typeface="Arial"/>
                <a:ea typeface="Arial"/>
                <a:cs typeface="Arial"/>
                <a:sym typeface="Arial"/>
              </a:defRPr>
            </a:pPr>
          </a:p>
          <a:p>
            <a:pPr defTabSz="328612">
              <a:defRPr sz="5800">
                <a:latin typeface="Arial"/>
                <a:ea typeface="Arial"/>
                <a:cs typeface="Arial"/>
                <a:sym typeface="Arial"/>
              </a:defRPr>
            </a:pPr>
            <a:r>
              <a:t>Christian Zionists generally believe Israel’s return to their Promise Land is fulfilling dozens of Bible prophecies from the Old Testament. They believe this is an indication that God is setting the stage for the events that will take place during the future seven-year period commonly called the Tribulation. For that time period to take place, Israel must be a nation again and in control of Jerusalem. Since 1967 this has been the case concerting the modern state of Israel. </a:t>
            </a:r>
          </a:p>
          <a:p>
            <a:pPr defTabSz="328612">
              <a:defRPr sz="3000">
                <a:solidFill>
                  <a:srgbClr val="FFD479"/>
                </a:solidFill>
                <a:latin typeface="Arial"/>
                <a:ea typeface="Arial"/>
                <a:cs typeface="Arial"/>
                <a:sym typeface="Arial"/>
              </a:defRPr>
            </a:pPr>
          </a:p>
          <a:p>
            <a:pPr defTabSz="328612">
              <a:defRPr sz="3000">
                <a:solidFill>
                  <a:srgbClr val="FFD479"/>
                </a:solidFill>
                <a:latin typeface="Arial"/>
                <a:ea typeface="Arial"/>
                <a:cs typeface="Arial"/>
                <a:sym typeface="Arial"/>
              </a:defRPr>
            </a:pPr>
          </a:p>
          <a:p>
            <a:pPr defTabSz="328612">
              <a:defRPr sz="3000">
                <a:solidFill>
                  <a:srgbClr val="FFD479"/>
                </a:solidFill>
                <a:latin typeface="Arial"/>
                <a:ea typeface="Arial"/>
                <a:cs typeface="Arial"/>
                <a:sym typeface="Arial"/>
              </a:defRPr>
            </a:pPr>
          </a:p>
          <a:p>
            <a:pPr defTabSz="328612">
              <a:defRPr sz="3000">
                <a:solidFill>
                  <a:srgbClr val="FFD479"/>
                </a:solidFill>
                <a:latin typeface="Arial"/>
                <a:ea typeface="Arial"/>
                <a:cs typeface="Arial"/>
                <a:sym typeface="Arial"/>
              </a:defRPr>
            </a:pPr>
          </a:p>
          <a:p>
            <a:pPr defTabSz="328612">
              <a:defRPr sz="3000">
                <a:solidFill>
                  <a:srgbClr val="FFD479"/>
                </a:solidFill>
                <a:latin typeface="Arial"/>
                <a:ea typeface="Arial"/>
                <a:cs typeface="Arial"/>
                <a:sym typeface="Arial"/>
              </a:defRPr>
            </a:pPr>
          </a:p>
          <a:p>
            <a:pPr defTabSz="328612">
              <a:defRPr sz="3000">
                <a:solidFill>
                  <a:srgbClr val="FFD479"/>
                </a:solidFill>
                <a:latin typeface="Arial"/>
                <a:ea typeface="Arial"/>
                <a:cs typeface="Arial"/>
                <a:sym typeface="Arial"/>
              </a:defRPr>
            </a:pPr>
          </a:p>
          <a:p>
            <a:pPr defTabSz="328612">
              <a:defRPr sz="3000">
                <a:solidFill>
                  <a:srgbClr val="FFD47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4" name="Double-click to edit"/>
          <p:cNvSpPr txBox="1"/>
          <p:nvPr>
            <p:ph type="title"/>
          </p:nvPr>
        </p:nvSpPr>
        <p:spPr>
          <a:xfrm>
            <a:off x="290307" y="357187"/>
            <a:ext cx="23803386" cy="13001626"/>
          </a:xfrm>
          <a:prstGeom prst="rect">
            <a:avLst/>
          </a:prstGeom>
        </p:spPr>
        <p:txBody>
          <a:bodyPr/>
          <a:lstStyle/>
          <a:p>
            <a:pPr/>
          </a:p>
          <a:p>
            <a:pPr/>
          </a:p>
          <a:p>
            <a:pPr/>
          </a:p>
        </p:txBody>
      </p:sp>
      <p:pic>
        <p:nvPicPr>
          <p:cNvPr id="425" name="sixdaywar.jpg" descr="sixdaywar.jpg"/>
          <p:cNvPicPr>
            <a:picLocks noChangeAspect="1"/>
          </p:cNvPicPr>
          <p:nvPr/>
        </p:nvPicPr>
        <p:blipFill>
          <a:blip r:embed="rId2">
            <a:extLst/>
          </a:blip>
          <a:stretch>
            <a:fillRect/>
          </a:stretch>
        </p:blipFill>
        <p:spPr>
          <a:xfrm>
            <a:off x="2056925" y="24497"/>
            <a:ext cx="21323522" cy="13667006"/>
          </a:xfrm>
          <a:prstGeom prst="rect">
            <a:avLst/>
          </a:prstGeom>
          <a:ln w="12700">
            <a:miter lim="400000"/>
          </a:ln>
        </p:spPr>
      </p:pic>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 name="Double-click to edit"/>
          <p:cNvSpPr txBox="1"/>
          <p:nvPr>
            <p:ph type="title"/>
          </p:nvPr>
        </p:nvSpPr>
        <p:spPr>
          <a:xfrm>
            <a:off x="262960" y="357187"/>
            <a:ext cx="23955190" cy="13145338"/>
          </a:xfrm>
          <a:prstGeom prst="rect">
            <a:avLst/>
          </a:prstGeom>
        </p:spPr>
        <p:txBody>
          <a:bodyPr/>
          <a:lstStyle/>
          <a:p>
            <a:pPr/>
          </a:p>
          <a:p>
            <a:pPr/>
          </a:p>
          <a:p>
            <a:pPr/>
          </a:p>
          <a:p>
            <a:pPr/>
          </a:p>
        </p:txBody>
      </p:sp>
      <p:pic>
        <p:nvPicPr>
          <p:cNvPr id="428" name="pre1967borders.jpg" descr="pre1967borders.jpg"/>
          <p:cNvPicPr>
            <a:picLocks noChangeAspect="1"/>
          </p:cNvPicPr>
          <p:nvPr/>
        </p:nvPicPr>
        <p:blipFill>
          <a:blip r:embed="rId2">
            <a:extLst/>
          </a:blip>
          <a:stretch>
            <a:fillRect/>
          </a:stretch>
        </p:blipFill>
        <p:spPr>
          <a:xfrm>
            <a:off x="7809124" y="118262"/>
            <a:ext cx="8862862" cy="13623188"/>
          </a:xfrm>
          <a:prstGeom prst="rect">
            <a:avLst/>
          </a:prstGeom>
          <a:ln w="12700">
            <a:miter lim="400000"/>
          </a:ln>
        </p:spPr>
      </p:pic>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 name="Paul Wilkinson Defines  Christian Zionism as Follows:…"/>
          <p:cNvSpPr txBox="1"/>
          <p:nvPr>
            <p:ph type="title"/>
          </p:nvPr>
        </p:nvSpPr>
        <p:spPr>
          <a:xfrm>
            <a:off x="224079" y="357187"/>
            <a:ext cx="23935842" cy="13001626"/>
          </a:xfrm>
          <a:prstGeom prst="rect">
            <a:avLst/>
          </a:prstGeom>
        </p:spPr>
        <p:txBody>
          <a:bodyPr/>
          <a:lstStyle/>
          <a:p>
            <a:pPr defTabSz="328612">
              <a:defRPr sz="2680">
                <a:solidFill>
                  <a:srgbClr val="FFD479"/>
                </a:solidFill>
                <a:latin typeface="Arial"/>
                <a:ea typeface="Arial"/>
                <a:cs typeface="Arial"/>
                <a:sym typeface="Arial"/>
              </a:defRPr>
            </a:pPr>
          </a:p>
          <a:p>
            <a:pPr defTabSz="328612">
              <a:defRPr sz="5760">
                <a:solidFill>
                  <a:srgbClr val="FFD479"/>
                </a:solidFill>
                <a:latin typeface="Arial"/>
                <a:ea typeface="Arial"/>
                <a:cs typeface="Arial"/>
                <a:sym typeface="Arial"/>
              </a:defRPr>
            </a:pPr>
            <a:r>
              <a:t>Paul Wilkinson Defines </a:t>
            </a:r>
            <a:br/>
            <a:r>
              <a:t>Christian Zionism as Follows:</a:t>
            </a:r>
          </a:p>
          <a:p>
            <a:pPr defTabSz="328612">
              <a:defRPr sz="5760">
                <a:latin typeface="Arial"/>
                <a:ea typeface="Arial"/>
                <a:cs typeface="Arial"/>
                <a:sym typeface="Arial"/>
              </a:defRPr>
            </a:pPr>
          </a:p>
          <a:p>
            <a:pPr defTabSz="328612">
              <a:defRPr sz="5760">
                <a:latin typeface="Arial"/>
                <a:ea typeface="Arial"/>
                <a:cs typeface="Arial"/>
                <a:sym typeface="Arial"/>
              </a:defRPr>
            </a:pPr>
            <a:r>
              <a:t>1. A clear, biblical distinction between </a:t>
            </a:r>
            <a:br/>
            <a:r>
              <a:t>Israel and the Church</a:t>
            </a:r>
          </a:p>
          <a:p>
            <a:pPr defTabSz="328612">
              <a:defRPr sz="5760">
                <a:latin typeface="Arial"/>
                <a:ea typeface="Arial"/>
                <a:cs typeface="Arial"/>
                <a:sym typeface="Arial"/>
              </a:defRPr>
            </a:pPr>
          </a:p>
          <a:p>
            <a:pPr defTabSz="328612">
              <a:defRPr sz="5760">
                <a:latin typeface="Arial"/>
                <a:ea typeface="Arial"/>
                <a:cs typeface="Arial"/>
                <a:sym typeface="Arial"/>
              </a:defRPr>
            </a:pPr>
            <a:r>
              <a:t>2. The any moment, pre-Tribulation </a:t>
            </a:r>
            <a:br/>
            <a:r>
              <a:t>Rapture of the Church.</a:t>
            </a:r>
          </a:p>
          <a:p>
            <a:pPr defTabSz="328612">
              <a:defRPr sz="5760">
                <a:latin typeface="Arial"/>
                <a:ea typeface="Arial"/>
                <a:cs typeface="Arial"/>
                <a:sym typeface="Arial"/>
              </a:defRPr>
            </a:pPr>
          </a:p>
          <a:p>
            <a:pPr defTabSz="328612">
              <a:defRPr sz="5760">
                <a:latin typeface="Arial"/>
                <a:ea typeface="Arial"/>
                <a:cs typeface="Arial"/>
                <a:sym typeface="Arial"/>
              </a:defRPr>
            </a:pPr>
            <a:r>
              <a:t>3. The return of the Jews to the land.</a:t>
            </a:r>
          </a:p>
          <a:p>
            <a:pPr defTabSz="328612">
              <a:defRPr sz="5760">
                <a:latin typeface="Arial"/>
                <a:ea typeface="Arial"/>
                <a:cs typeface="Arial"/>
                <a:sym typeface="Arial"/>
              </a:defRPr>
            </a:pPr>
          </a:p>
          <a:p>
            <a:pPr defTabSz="328612">
              <a:defRPr sz="5760">
                <a:latin typeface="Arial"/>
                <a:ea typeface="Arial"/>
                <a:cs typeface="Arial"/>
                <a:sym typeface="Arial"/>
              </a:defRPr>
            </a:pPr>
            <a:r>
              <a:t>4. The rebuilding of the Temple.</a:t>
            </a:r>
          </a:p>
          <a:p>
            <a:pPr defTabSz="328612">
              <a:defRPr sz="5760">
                <a:latin typeface="Arial"/>
                <a:ea typeface="Arial"/>
                <a:cs typeface="Arial"/>
                <a:sym typeface="Arial"/>
              </a:defRPr>
            </a:pPr>
          </a:p>
          <a:p>
            <a:pPr defTabSz="328612">
              <a:defRPr sz="5760">
                <a:latin typeface="Arial"/>
                <a:ea typeface="Arial"/>
                <a:cs typeface="Arial"/>
                <a:sym typeface="Arial"/>
              </a:defRPr>
            </a:pPr>
            <a:r>
              <a:t>5.The rise of the Anti-christ. </a:t>
            </a:r>
          </a:p>
        </p:txBody>
      </p:sp>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2" name="Paul Wilkinson Defines  Christian Zionism as Follows:…"/>
          <p:cNvSpPr txBox="1"/>
          <p:nvPr>
            <p:ph type="title"/>
          </p:nvPr>
        </p:nvSpPr>
        <p:spPr>
          <a:xfrm>
            <a:off x="170687" y="357187"/>
            <a:ext cx="23936400" cy="13264587"/>
          </a:xfrm>
          <a:prstGeom prst="rect">
            <a:avLst/>
          </a:prstGeom>
        </p:spPr>
        <p:txBody>
          <a:bodyPr/>
          <a:lstStyle/>
          <a:p>
            <a:pPr>
              <a:defRPr sz="6100">
                <a:solidFill>
                  <a:srgbClr val="FFD479"/>
                </a:solidFill>
                <a:latin typeface="Arial"/>
                <a:ea typeface="Arial"/>
                <a:cs typeface="Arial"/>
                <a:sym typeface="Arial"/>
              </a:defRPr>
            </a:pPr>
            <a:r>
              <a:t>Paul Wilkinson Defines </a:t>
            </a:r>
            <a:br/>
            <a:r>
              <a:t>Christian Zionism as Follows:</a:t>
            </a:r>
          </a:p>
          <a:p>
            <a:pPr>
              <a:defRPr sz="6100">
                <a:latin typeface="Arial"/>
                <a:ea typeface="Arial"/>
                <a:cs typeface="Arial"/>
                <a:sym typeface="Arial"/>
              </a:defRPr>
            </a:pPr>
          </a:p>
          <a:p>
            <a:pPr>
              <a:defRPr sz="6100">
                <a:latin typeface="Arial"/>
                <a:ea typeface="Arial"/>
                <a:cs typeface="Arial"/>
                <a:sym typeface="Arial"/>
              </a:defRPr>
            </a:pPr>
          </a:p>
          <a:p>
            <a:pPr>
              <a:defRPr sz="6100">
                <a:latin typeface="Arial"/>
                <a:ea typeface="Arial"/>
                <a:cs typeface="Arial"/>
                <a:sym typeface="Arial"/>
              </a:defRPr>
            </a:pPr>
            <a:r>
              <a:t>6. A seven-year period known as the Great Tribulation.</a:t>
            </a:r>
          </a:p>
          <a:p>
            <a:pPr>
              <a:defRPr sz="6100">
                <a:latin typeface="Arial"/>
                <a:ea typeface="Arial"/>
                <a:cs typeface="Arial"/>
                <a:sym typeface="Arial"/>
              </a:defRPr>
            </a:pPr>
          </a:p>
          <a:p>
            <a:pPr>
              <a:defRPr sz="6100">
                <a:latin typeface="Arial"/>
                <a:ea typeface="Arial"/>
                <a:cs typeface="Arial"/>
                <a:sym typeface="Arial"/>
              </a:defRPr>
            </a:pPr>
            <a:r>
              <a:t>7. The national salvation of the Jews.</a:t>
            </a:r>
          </a:p>
          <a:p>
            <a:pPr>
              <a:defRPr sz="6100">
                <a:latin typeface="Arial"/>
                <a:ea typeface="Arial"/>
                <a:cs typeface="Arial"/>
                <a:sym typeface="Arial"/>
              </a:defRPr>
            </a:pPr>
          </a:p>
          <a:p>
            <a:pPr>
              <a:defRPr sz="6100">
                <a:latin typeface="Arial"/>
                <a:ea typeface="Arial"/>
                <a:cs typeface="Arial"/>
                <a:sym typeface="Arial"/>
              </a:defRPr>
            </a:pPr>
            <a:r>
              <a:t>8. The return of Christ to Jerusalem.</a:t>
            </a:r>
          </a:p>
          <a:p>
            <a:pPr>
              <a:defRPr sz="6100">
                <a:latin typeface="Arial"/>
                <a:ea typeface="Arial"/>
                <a:cs typeface="Arial"/>
                <a:sym typeface="Arial"/>
              </a:defRPr>
            </a:pPr>
          </a:p>
          <a:p>
            <a:pPr>
              <a:defRPr sz="6100">
                <a:latin typeface="Arial"/>
                <a:ea typeface="Arial"/>
                <a:cs typeface="Arial"/>
                <a:sym typeface="Arial"/>
              </a:defRPr>
            </a:pPr>
            <a:r>
              <a:t>9.The thousand-year reign of Christ on earth.</a:t>
            </a:r>
          </a:p>
        </p:txBody>
      </p:sp>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 name="BDS: Their Hatred of Jews  &amp; Zionists"/>
          <p:cNvSpPr txBox="1"/>
          <p:nvPr>
            <p:ph type="title"/>
          </p:nvPr>
        </p:nvSpPr>
        <p:spPr>
          <a:xfrm>
            <a:off x="309097" y="357187"/>
            <a:ext cx="23765806" cy="13001626"/>
          </a:xfrm>
          <a:prstGeom prst="rect">
            <a:avLst/>
          </a:prstGeom>
        </p:spPr>
        <p:txBody>
          <a:bodyPr/>
          <a:lstStyle/>
          <a:p>
            <a:pPr>
              <a:defRPr sz="10000">
                <a:solidFill>
                  <a:srgbClr val="FFD479"/>
                </a:solidFill>
                <a:latin typeface="Arial"/>
                <a:ea typeface="Arial"/>
                <a:cs typeface="Arial"/>
                <a:sym typeface="Arial"/>
              </a:defRPr>
            </a:pPr>
            <a:r>
              <a:t>BDS: Their Hatred of Jews </a:t>
            </a:r>
            <a:br/>
            <a:r>
              <a:t>&amp; Zionists</a:t>
            </a:r>
          </a:p>
          <a:p>
            <a:pPr>
              <a:defRPr sz="8500">
                <a:solidFill>
                  <a:srgbClr val="FFD47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 name="Double-click to edit"/>
          <p:cNvSpPr txBox="1"/>
          <p:nvPr>
            <p:ph type="title"/>
          </p:nvPr>
        </p:nvSpPr>
        <p:spPr>
          <a:xfrm>
            <a:off x="252635" y="357187"/>
            <a:ext cx="23983654" cy="13001626"/>
          </a:xfrm>
          <a:prstGeom prst="rect">
            <a:avLst/>
          </a:prstGeom>
        </p:spPr>
        <p:txBody>
          <a:bodyPr/>
          <a:lstStyle/>
          <a:p>
            <a:pPr defTabSz="772239">
              <a:defRPr sz="7990">
                <a:latin typeface="Arial"/>
                <a:ea typeface="Arial"/>
                <a:cs typeface="Arial"/>
                <a:sym typeface="Arial"/>
              </a:defRPr>
            </a:pPr>
          </a:p>
          <a:p>
            <a:pPr defTabSz="772239">
              <a:defRPr sz="7990">
                <a:latin typeface="Arial"/>
                <a:ea typeface="Arial"/>
                <a:cs typeface="Arial"/>
                <a:sym typeface="Arial"/>
              </a:defRPr>
            </a:pPr>
          </a:p>
          <a:p>
            <a:pPr defTabSz="772239">
              <a:defRPr sz="7990">
                <a:latin typeface="Arial"/>
                <a:ea typeface="Arial"/>
                <a:cs typeface="Arial"/>
                <a:sym typeface="Arial"/>
              </a:defRPr>
            </a:pPr>
          </a:p>
          <a:p>
            <a:pPr defTabSz="772239">
              <a:defRPr sz="7990">
                <a:latin typeface="Arial"/>
                <a:ea typeface="Arial"/>
                <a:cs typeface="Arial"/>
                <a:sym typeface="Arial"/>
              </a:defRPr>
            </a:pPr>
          </a:p>
          <a:p>
            <a:pPr defTabSz="772239">
              <a:defRPr sz="7990">
                <a:latin typeface="Arial"/>
                <a:ea typeface="Arial"/>
                <a:cs typeface="Arial"/>
                <a:sym typeface="Arial"/>
              </a:defRPr>
            </a:pPr>
          </a:p>
          <a:p>
            <a:pPr defTabSz="772239">
              <a:defRPr sz="7990">
                <a:latin typeface="Arial"/>
                <a:ea typeface="Arial"/>
                <a:cs typeface="Arial"/>
                <a:sym typeface="Arial"/>
              </a:defRPr>
            </a:pPr>
          </a:p>
          <a:p>
            <a:pPr defTabSz="772239">
              <a:defRPr sz="7990">
                <a:latin typeface="Arial"/>
                <a:ea typeface="Arial"/>
                <a:cs typeface="Arial"/>
                <a:sym typeface="Arial"/>
              </a:defRPr>
            </a:pPr>
          </a:p>
          <a:p>
            <a:pPr defTabSz="772239">
              <a:defRPr sz="7990">
                <a:latin typeface="Arial"/>
                <a:ea typeface="Arial"/>
                <a:cs typeface="Arial"/>
                <a:sym typeface="Arial"/>
              </a:defRPr>
            </a:pPr>
          </a:p>
          <a:p>
            <a:pPr defTabSz="772239">
              <a:defRPr sz="7990">
                <a:latin typeface="Arial"/>
                <a:ea typeface="Arial"/>
                <a:cs typeface="Arial"/>
                <a:sym typeface="Arial"/>
              </a:defRPr>
            </a:pPr>
          </a:p>
          <a:p>
            <a:pPr defTabSz="772239">
              <a:defRPr sz="7990">
                <a:latin typeface="Arial"/>
                <a:ea typeface="Arial"/>
                <a:cs typeface="Arial"/>
                <a:sym typeface="Arial"/>
              </a:defRPr>
            </a:pPr>
          </a:p>
        </p:txBody>
      </p:sp>
      <p:pic>
        <p:nvPicPr>
          <p:cNvPr id="437" name="omar#5.jpg" descr="omar#5.jpg"/>
          <p:cNvPicPr>
            <a:picLocks noChangeAspect="1"/>
          </p:cNvPicPr>
          <p:nvPr/>
        </p:nvPicPr>
        <p:blipFill>
          <a:blip r:embed="rId2">
            <a:extLst/>
          </a:blip>
          <a:stretch>
            <a:fillRect/>
          </a:stretch>
        </p:blipFill>
        <p:spPr>
          <a:xfrm>
            <a:off x="2197668" y="2000250"/>
            <a:ext cx="20093588" cy="8347485"/>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6" name="and ‘sabotaging’ its miserable house by their hands and the hands of the believers…We must possess a mastery of ‘coalitions’, the art of ‘absorption’ and the principles of ‘cooperation.’”"/>
          <p:cNvSpPr txBox="1"/>
          <p:nvPr>
            <p:ph type="title"/>
          </p:nvPr>
        </p:nvSpPr>
        <p:spPr>
          <a:xfrm>
            <a:off x="252944" y="357187"/>
            <a:ext cx="23878111" cy="13001626"/>
          </a:xfrm>
          <a:prstGeom prst="rect">
            <a:avLst/>
          </a:prstGeom>
        </p:spPr>
        <p:txBody>
          <a:bodyPr/>
          <a:lstStyle/>
          <a:p>
            <a:pPr defTabSz="914400">
              <a:defRPr sz="7500">
                <a:effectLst>
                  <a:outerShdw sx="100000" sy="100000" kx="0" ky="0" algn="b" rotWithShape="0" blurRad="12700" dist="25400" dir="2700000">
                    <a:srgbClr val="000000"/>
                  </a:outerShdw>
                </a:effectLst>
                <a:latin typeface="Arial"/>
                <a:ea typeface="Arial"/>
                <a:cs typeface="Arial"/>
                <a:sym typeface="Arial"/>
              </a:defRPr>
            </a:pPr>
            <a:r>
              <a:t>and ‘sabotaging’ its miserable house by their hands and the hands of the </a:t>
            </a:r>
            <a:r>
              <a:rPr>
                <a:solidFill>
                  <a:srgbClr val="FFD479"/>
                </a:solidFill>
              </a:rPr>
              <a:t>believers…We must possess a mastery of ‘coalitions’,</a:t>
            </a:r>
            <a:r>
              <a:rPr>
                <a:solidFill>
                  <a:srgbClr val="FFC000"/>
                </a:solidFill>
              </a:rPr>
              <a:t> </a:t>
            </a:r>
            <a:r>
              <a:t>the art of ‘absorption’ and the principles of ‘cooperation.’”</a:t>
            </a:r>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 name="July 18, 2019"/>
          <p:cNvSpPr txBox="1"/>
          <p:nvPr>
            <p:ph type="title"/>
          </p:nvPr>
        </p:nvSpPr>
        <p:spPr>
          <a:xfrm>
            <a:off x="266681" y="357187"/>
            <a:ext cx="23850638" cy="13094272"/>
          </a:xfrm>
          <a:prstGeom prst="rect">
            <a:avLst/>
          </a:prstGeom>
        </p:spPr>
        <p:txBody>
          <a:bodyPr/>
          <a:lstStyle/>
          <a:p>
            <a:pPr/>
          </a:p>
          <a:p>
            <a:pPr/>
          </a:p>
          <a:p>
            <a:pPr/>
          </a:p>
          <a:p>
            <a:pPr/>
          </a:p>
          <a:p>
            <a:pPr/>
          </a:p>
          <a:p>
            <a:pPr/>
          </a:p>
          <a:p>
            <a:pPr>
              <a:defRPr sz="8500">
                <a:latin typeface="Arial"/>
                <a:ea typeface="Arial"/>
                <a:cs typeface="Arial"/>
                <a:sym typeface="Arial"/>
              </a:defRPr>
            </a:pPr>
            <a:r>
              <a:t>July 18, 2019</a:t>
            </a:r>
          </a:p>
        </p:txBody>
      </p:sp>
      <p:pic>
        <p:nvPicPr>
          <p:cNvPr id="440" name="Ilhanbds#1.jpg" descr="Ilhanbds#1.jpg"/>
          <p:cNvPicPr>
            <a:picLocks noChangeAspect="1"/>
          </p:cNvPicPr>
          <p:nvPr/>
        </p:nvPicPr>
        <p:blipFill>
          <a:blip r:embed="rId2">
            <a:extLst/>
          </a:blip>
          <a:stretch>
            <a:fillRect/>
          </a:stretch>
        </p:blipFill>
        <p:spPr>
          <a:xfrm>
            <a:off x="6032348" y="895349"/>
            <a:ext cx="12319304" cy="9264117"/>
          </a:xfrm>
          <a:prstGeom prst="rect">
            <a:avLst/>
          </a:prstGeom>
          <a:ln w="12700">
            <a:miter lim="400000"/>
          </a:ln>
        </p:spPr>
      </p:pic>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 name="July 18, 2019"/>
          <p:cNvSpPr txBox="1"/>
          <p:nvPr>
            <p:ph type="title"/>
          </p:nvPr>
        </p:nvSpPr>
        <p:spPr>
          <a:xfrm>
            <a:off x="188360" y="357187"/>
            <a:ext cx="24007280" cy="13001626"/>
          </a:xfrm>
          <a:prstGeom prst="rect">
            <a:avLst/>
          </a:prstGeom>
        </p:spPr>
        <p:txBody>
          <a:bodyPr/>
          <a:lstStyle/>
          <a:p>
            <a:pPr/>
          </a:p>
          <a:p>
            <a:pPr/>
          </a:p>
          <a:p>
            <a:pPr/>
          </a:p>
          <a:p>
            <a:pPr/>
          </a:p>
          <a:p>
            <a:pPr>
              <a:defRPr sz="8500">
                <a:latin typeface="Arial"/>
                <a:ea typeface="Arial"/>
                <a:cs typeface="Arial"/>
                <a:sym typeface="Arial"/>
              </a:defRPr>
            </a:pPr>
          </a:p>
          <a:p>
            <a:pPr>
              <a:defRPr sz="8500">
                <a:latin typeface="Arial"/>
                <a:ea typeface="Arial"/>
                <a:cs typeface="Arial"/>
                <a:sym typeface="Arial"/>
              </a:defRPr>
            </a:pPr>
          </a:p>
          <a:p>
            <a:pPr>
              <a:defRPr sz="8500">
                <a:latin typeface="Arial"/>
                <a:ea typeface="Arial"/>
                <a:cs typeface="Arial"/>
                <a:sym typeface="Arial"/>
              </a:defRPr>
            </a:pPr>
            <a:r>
              <a:t>July 18, 2019</a:t>
            </a:r>
          </a:p>
        </p:txBody>
      </p:sp>
      <p:pic>
        <p:nvPicPr>
          <p:cNvPr id="443" name="illhanbds#2.jpg" descr="illhanbds#2.jpg"/>
          <p:cNvPicPr>
            <a:picLocks noChangeAspect="1"/>
          </p:cNvPicPr>
          <p:nvPr/>
        </p:nvPicPr>
        <p:blipFill>
          <a:blip r:embed="rId2">
            <a:extLst/>
          </a:blip>
          <a:stretch>
            <a:fillRect/>
          </a:stretch>
        </p:blipFill>
        <p:spPr>
          <a:xfrm>
            <a:off x="4370982" y="3193278"/>
            <a:ext cx="15642036" cy="4757694"/>
          </a:xfrm>
          <a:prstGeom prst="rect">
            <a:avLst/>
          </a:prstGeom>
          <a:ln w="12700">
            <a:miter lim="400000"/>
          </a:ln>
        </p:spPr>
      </p:pic>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 name="Double-click to edit"/>
          <p:cNvSpPr txBox="1"/>
          <p:nvPr>
            <p:ph type="title"/>
          </p:nvPr>
        </p:nvSpPr>
        <p:spPr>
          <a:xfrm>
            <a:off x="169664" y="357187"/>
            <a:ext cx="23934831" cy="13200684"/>
          </a:xfrm>
          <a:prstGeom prst="rect">
            <a:avLst/>
          </a:prstGeom>
        </p:spPr>
        <p:txBody>
          <a:bodyPr/>
          <a:lstStyle/>
          <a:p>
            <a:pPr/>
          </a:p>
          <a:p>
            <a:pPr/>
          </a:p>
          <a:p>
            <a:pPr/>
          </a:p>
          <a:p>
            <a:pPr/>
          </a:p>
        </p:txBody>
      </p:sp>
      <p:pic>
        <p:nvPicPr>
          <p:cNvPr id="446" name="bds#5.jpg" descr="bds#5.jpg"/>
          <p:cNvPicPr>
            <a:picLocks noChangeAspect="1"/>
          </p:cNvPicPr>
          <p:nvPr/>
        </p:nvPicPr>
        <p:blipFill>
          <a:blip r:embed="rId2">
            <a:extLst/>
          </a:blip>
          <a:stretch>
            <a:fillRect/>
          </a:stretch>
        </p:blipFill>
        <p:spPr>
          <a:xfrm>
            <a:off x="4432244" y="3222364"/>
            <a:ext cx="15409670" cy="5036072"/>
          </a:xfrm>
          <a:prstGeom prst="rect">
            <a:avLst/>
          </a:prstGeom>
          <a:ln w="12700">
            <a:miter lim="400000"/>
          </a:ln>
        </p:spPr>
      </p:pic>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 name="Double-click to edit"/>
          <p:cNvSpPr txBox="1"/>
          <p:nvPr>
            <p:ph type="title"/>
          </p:nvPr>
        </p:nvSpPr>
        <p:spPr>
          <a:xfrm>
            <a:off x="135619" y="357187"/>
            <a:ext cx="23983833" cy="13001626"/>
          </a:xfrm>
          <a:prstGeom prst="rect">
            <a:avLst/>
          </a:prstGeom>
        </p:spPr>
        <p:txBody>
          <a:bodyPr/>
          <a:lstStyle/>
          <a:p>
            <a:pPr/>
          </a:p>
          <a:p>
            <a:pPr/>
          </a:p>
          <a:p>
            <a:pPr/>
          </a:p>
        </p:txBody>
      </p:sp>
      <p:pic>
        <p:nvPicPr>
          <p:cNvPr id="449" name="bds#6.jpg" descr="bds#6.jpg"/>
          <p:cNvPicPr>
            <a:picLocks noChangeAspect="1"/>
          </p:cNvPicPr>
          <p:nvPr/>
        </p:nvPicPr>
        <p:blipFill>
          <a:blip r:embed="rId2">
            <a:extLst/>
          </a:blip>
          <a:stretch>
            <a:fillRect/>
          </a:stretch>
        </p:blipFill>
        <p:spPr>
          <a:xfrm>
            <a:off x="3131348" y="2690190"/>
            <a:ext cx="17992376" cy="6100420"/>
          </a:xfrm>
          <a:prstGeom prst="rect">
            <a:avLst/>
          </a:prstGeom>
          <a:ln w="12700">
            <a:miter lim="400000"/>
          </a:ln>
        </p:spPr>
      </p:pic>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1" name="Congresswomen Elect Rashida Tlaib Wrapped in Palestinian Flag on Night of Election Win"/>
          <p:cNvSpPr txBox="1"/>
          <p:nvPr>
            <p:ph type="title"/>
          </p:nvPr>
        </p:nvSpPr>
        <p:spPr>
          <a:xfrm>
            <a:off x="311515" y="357187"/>
            <a:ext cx="23760970" cy="13001626"/>
          </a:xfrm>
          <a:prstGeom prst="rect">
            <a:avLst/>
          </a:prstGeom>
        </p:spPr>
        <p:txBody>
          <a:bodyPr/>
          <a:lstStyle/>
          <a:p>
            <a:pPr/>
          </a:p>
          <a:p>
            <a:pPr/>
          </a:p>
          <a:p>
            <a:pPr/>
          </a:p>
          <a:p>
            <a:pPr/>
          </a:p>
          <a:p>
            <a:pPr/>
          </a:p>
          <a:p>
            <a:pPr/>
          </a:p>
          <a:p>
            <a:pPr>
              <a:defRPr sz="7500"/>
            </a:pPr>
            <a:r>
              <a:t>Congresswomen Elect Rashida Tlaib Wrapped in Palestinian Flag on Night of Election Win </a:t>
            </a:r>
          </a:p>
        </p:txBody>
      </p:sp>
      <p:pic>
        <p:nvPicPr>
          <p:cNvPr id="452" name="TlaidinPLOflag.jpg" descr="TlaidinPLOflag.jpg"/>
          <p:cNvPicPr>
            <a:picLocks noChangeAspect="1"/>
          </p:cNvPicPr>
          <p:nvPr/>
        </p:nvPicPr>
        <p:blipFill>
          <a:blip r:embed="rId2">
            <a:extLst/>
          </a:blip>
          <a:stretch>
            <a:fillRect/>
          </a:stretch>
        </p:blipFill>
        <p:spPr>
          <a:xfrm>
            <a:off x="4316448" y="1455074"/>
            <a:ext cx="15417729" cy="8570652"/>
          </a:xfrm>
          <a:prstGeom prst="rect">
            <a:avLst/>
          </a:prstGeom>
          <a:ln w="12700">
            <a:miter lim="400000"/>
          </a:ln>
        </p:spPr>
      </p:pic>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4" name="Times of Israel, January 2019"/>
          <p:cNvSpPr txBox="1"/>
          <p:nvPr>
            <p:ph type="title"/>
          </p:nvPr>
        </p:nvSpPr>
        <p:spPr>
          <a:xfrm>
            <a:off x="284912" y="357187"/>
            <a:ext cx="23814176" cy="13001626"/>
          </a:xfrm>
          <a:prstGeom prst="rect">
            <a:avLst/>
          </a:prstGeom>
        </p:spPr>
        <p:txBody>
          <a:bodyPr/>
          <a:lstStyle/>
          <a:p>
            <a:pPr/>
          </a:p>
          <a:p>
            <a:pPr/>
          </a:p>
          <a:p>
            <a:pPr/>
          </a:p>
          <a:p>
            <a:pPr/>
          </a:p>
          <a:p>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r>
              <a:t>Times of Israel, January 2019</a:t>
            </a:r>
          </a:p>
        </p:txBody>
      </p:sp>
      <p:pic>
        <p:nvPicPr>
          <p:cNvPr id="455" name="Tlaib#2.jpg" descr="Tlaib#2.jpg"/>
          <p:cNvPicPr>
            <a:picLocks noChangeAspect="1"/>
          </p:cNvPicPr>
          <p:nvPr/>
        </p:nvPicPr>
        <p:blipFill>
          <a:blip r:embed="rId2">
            <a:extLst/>
          </a:blip>
          <a:stretch>
            <a:fillRect/>
          </a:stretch>
        </p:blipFill>
        <p:spPr>
          <a:xfrm>
            <a:off x="6983607" y="941281"/>
            <a:ext cx="10416785" cy="10372832"/>
          </a:xfrm>
          <a:prstGeom prst="rect">
            <a:avLst/>
          </a:prstGeom>
          <a:ln w="12700">
            <a:miter lim="400000"/>
          </a:ln>
        </p:spPr>
      </p:pic>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 name="Double-click to edit"/>
          <p:cNvSpPr txBox="1"/>
          <p:nvPr>
            <p:ph type="title"/>
          </p:nvPr>
        </p:nvSpPr>
        <p:spPr>
          <a:xfrm>
            <a:off x="212917" y="357187"/>
            <a:ext cx="23958166" cy="13001626"/>
          </a:xfrm>
          <a:prstGeom prst="rect">
            <a:avLst/>
          </a:prstGeom>
        </p:spPr>
        <p:txBody>
          <a:bodyPr/>
          <a:lstStyle/>
          <a:p>
            <a:pPr/>
          </a:p>
          <a:p>
            <a:pPr/>
          </a:p>
          <a:p>
            <a:pPr/>
          </a:p>
          <a:p>
            <a:pPr/>
          </a:p>
          <a:p>
            <a:pPr/>
          </a:p>
        </p:txBody>
      </p:sp>
      <p:pic>
        <p:nvPicPr>
          <p:cNvPr id="458" name="tlaibonjews#1.jpg" descr="tlaibonjews#1.jpg"/>
          <p:cNvPicPr>
            <a:picLocks noChangeAspect="1"/>
          </p:cNvPicPr>
          <p:nvPr/>
        </p:nvPicPr>
        <p:blipFill>
          <a:blip r:embed="rId2">
            <a:extLst/>
          </a:blip>
          <a:stretch>
            <a:fillRect/>
          </a:stretch>
        </p:blipFill>
        <p:spPr>
          <a:xfrm>
            <a:off x="3105150" y="3492499"/>
            <a:ext cx="18173700" cy="5270501"/>
          </a:xfrm>
          <a:prstGeom prst="rect">
            <a:avLst/>
          </a:prstGeom>
          <a:ln w="12700">
            <a:miter lim="400000"/>
          </a:ln>
        </p:spPr>
      </p:pic>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 name="Double-click to edit"/>
          <p:cNvSpPr txBox="1"/>
          <p:nvPr>
            <p:ph type="title"/>
          </p:nvPr>
        </p:nvSpPr>
        <p:spPr>
          <a:xfrm>
            <a:off x="275332" y="357187"/>
            <a:ext cx="23833336" cy="13001626"/>
          </a:xfrm>
          <a:prstGeom prst="rect">
            <a:avLst/>
          </a:prstGeom>
        </p:spPr>
        <p:txBody>
          <a:bodyPr/>
          <a:lstStyle/>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p:txBody>
      </p:sp>
      <p:pic>
        <p:nvPicPr>
          <p:cNvPr id="461" name="Tlabionjews#2.jpg" descr="Tlabionjews#2.jpg"/>
          <p:cNvPicPr>
            <a:picLocks noChangeAspect="1"/>
          </p:cNvPicPr>
          <p:nvPr/>
        </p:nvPicPr>
        <p:blipFill>
          <a:blip r:embed="rId2">
            <a:extLst/>
          </a:blip>
          <a:stretch>
            <a:fillRect/>
          </a:stretch>
        </p:blipFill>
        <p:spPr>
          <a:xfrm>
            <a:off x="2081314" y="2857499"/>
            <a:ext cx="20221372" cy="7105437"/>
          </a:xfrm>
          <a:prstGeom prst="rect">
            <a:avLst/>
          </a:prstGeom>
          <a:ln w="12700">
            <a:miter lim="400000"/>
          </a:ln>
        </p:spPr>
      </p:pic>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 name="Alan Dershowitz, The Case Against BDS:…"/>
          <p:cNvSpPr txBox="1"/>
          <p:nvPr>
            <p:ph type="title"/>
          </p:nvPr>
        </p:nvSpPr>
        <p:spPr>
          <a:xfrm>
            <a:off x="273750" y="357187"/>
            <a:ext cx="23836500" cy="13001626"/>
          </a:xfrm>
          <a:prstGeom prst="rect">
            <a:avLst/>
          </a:prstGeom>
        </p:spPr>
        <p:txBody>
          <a:bodyPr/>
          <a:lstStyle/>
          <a:p>
            <a:pPr defTabSz="914400">
              <a:defRPr sz="7900">
                <a:solidFill>
                  <a:srgbClr val="203864"/>
                </a:solidFill>
                <a:latin typeface="Futura"/>
                <a:ea typeface="Futura"/>
                <a:cs typeface="Futura"/>
                <a:sym typeface="Futura"/>
              </a:defRPr>
            </a:pPr>
            <a:r>
              <a:rPr>
                <a:solidFill>
                  <a:srgbClr val="FFD479"/>
                </a:solidFill>
                <a:latin typeface="Arial"/>
                <a:ea typeface="Arial"/>
                <a:cs typeface="Arial"/>
                <a:sym typeface="Arial"/>
              </a:rPr>
              <a:t>	Alan Dershowitz, The Case Against BDS:</a:t>
            </a:r>
            <a:endParaRPr>
              <a:solidFill>
                <a:srgbClr val="FFD479"/>
              </a:solidFill>
              <a:latin typeface="Arial"/>
              <a:ea typeface="Arial"/>
              <a:cs typeface="Arial"/>
              <a:sym typeface="Arial"/>
            </a:endParaRPr>
          </a:p>
          <a:p>
            <a:pPr defTabSz="914400">
              <a:lnSpc>
                <a:spcPct val="90000"/>
              </a:lnSpc>
              <a:spcBef>
                <a:spcPts val="1000"/>
              </a:spcBef>
              <a:defRPr sz="7500">
                <a:latin typeface="Arial"/>
                <a:ea typeface="Arial"/>
                <a:cs typeface="Arial"/>
                <a:sym typeface="Arial"/>
              </a:defRPr>
            </a:pPr>
            <a:endParaRPr>
              <a:solidFill>
                <a:srgbClr val="FFD479"/>
              </a:solidFill>
            </a:endParaRPr>
          </a:p>
          <a:p>
            <a:pPr defTabSz="914400">
              <a:lnSpc>
                <a:spcPct val="90000"/>
              </a:lnSpc>
              <a:spcBef>
                <a:spcPts val="1000"/>
              </a:spcBef>
              <a:defRPr sz="7500">
                <a:latin typeface="Arial"/>
                <a:ea typeface="Arial"/>
                <a:cs typeface="Arial"/>
                <a:sym typeface="Arial"/>
              </a:defRPr>
            </a:pPr>
            <a:endParaRPr>
              <a:solidFill>
                <a:srgbClr val="FFD479"/>
              </a:solidFill>
            </a:endParaRPr>
          </a:p>
          <a:p>
            <a:pPr defTabSz="914400">
              <a:lnSpc>
                <a:spcPct val="90000"/>
              </a:lnSpc>
              <a:spcBef>
                <a:spcPts val="1000"/>
              </a:spcBef>
              <a:defRPr sz="7500">
                <a:latin typeface="Arial"/>
                <a:ea typeface="Arial"/>
                <a:cs typeface="Arial"/>
                <a:sym typeface="Arial"/>
              </a:defRPr>
            </a:pPr>
            <a:r>
              <a:t>BDS was birthed at an anti-Semite hate fest in Durban… its grandparents on one side were the </a:t>
            </a:r>
            <a:r>
              <a:rPr>
                <a:solidFill>
                  <a:srgbClr val="FFD479"/>
                </a:solidFill>
              </a:rPr>
              <a:t>Nazis</a:t>
            </a:r>
            <a:r>
              <a:t> who organized the boycott of Jewish businesses, academics and artists in the 1930s. Its grandparents on the other side where the </a:t>
            </a:r>
            <a:r>
              <a:rPr>
                <a:solidFill>
                  <a:srgbClr val="FFD479"/>
                </a:solidFill>
              </a:rPr>
              <a:t>Muslim leaders</a:t>
            </a:r>
            <a:r>
              <a:rPr>
                <a:solidFill>
                  <a:srgbClr val="FFC000"/>
                </a:solidFill>
              </a:rPr>
              <a:t> </a:t>
            </a:r>
            <a:r>
              <a:t>who organized the Arab boycott of all Israeli and Jewish commerce in the years following the establishment of Israel.							</a:t>
            </a:r>
          </a:p>
        </p:txBody>
      </p:sp>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 name="Alan Dershowitz, The Case Against BDS:…"/>
          <p:cNvSpPr txBox="1"/>
          <p:nvPr>
            <p:ph type="title"/>
          </p:nvPr>
        </p:nvSpPr>
        <p:spPr>
          <a:xfrm>
            <a:off x="246961" y="357187"/>
            <a:ext cx="23890078" cy="13001626"/>
          </a:xfrm>
          <a:prstGeom prst="rect">
            <a:avLst/>
          </a:prstGeom>
        </p:spPr>
        <p:txBody>
          <a:bodyPr/>
          <a:lstStyle/>
          <a:p>
            <a:pPr defTabSz="914400">
              <a:defRPr sz="7900">
                <a:solidFill>
                  <a:srgbClr val="203864"/>
                </a:solidFill>
                <a:latin typeface="Futura"/>
                <a:ea typeface="Futura"/>
                <a:cs typeface="Futura"/>
                <a:sym typeface="Futura"/>
              </a:defRPr>
            </a:pPr>
            <a:r>
              <a:rPr>
                <a:solidFill>
                  <a:srgbClr val="FFD479"/>
                </a:solidFill>
                <a:latin typeface="Arial"/>
                <a:ea typeface="Arial"/>
                <a:cs typeface="Arial"/>
                <a:sym typeface="Arial"/>
              </a:rPr>
              <a:t>	Alan Dershowitz, The Case Against BDS:</a:t>
            </a:r>
            <a:endParaRPr>
              <a:solidFill>
                <a:srgbClr val="FFD479"/>
              </a:solidFill>
              <a:latin typeface="Arial"/>
              <a:ea typeface="Arial"/>
              <a:cs typeface="Arial"/>
              <a:sym typeface="Arial"/>
            </a:endParaRPr>
          </a:p>
          <a:p>
            <a:pPr defTabSz="914400">
              <a:defRPr sz="7900">
                <a:solidFill>
                  <a:srgbClr val="203864"/>
                </a:solidFill>
                <a:latin typeface="Futura"/>
                <a:ea typeface="Futura"/>
                <a:cs typeface="Futura"/>
                <a:sym typeface="Futura"/>
              </a:defRPr>
            </a:pPr>
            <a:endParaRPr>
              <a:solidFill>
                <a:srgbClr val="FFD479"/>
              </a:solidFill>
              <a:latin typeface="Arial"/>
              <a:ea typeface="Arial"/>
              <a:cs typeface="Arial"/>
              <a:sym typeface="Arial"/>
            </a:endParaRPr>
          </a:p>
          <a:p>
            <a:pPr defTabSz="914400">
              <a:defRPr sz="3200">
                <a:solidFill>
                  <a:srgbClr val="203864"/>
                </a:solidFill>
                <a:latin typeface="Futura"/>
                <a:ea typeface="Futura"/>
                <a:cs typeface="Futura"/>
                <a:sym typeface="Futura"/>
              </a:defRPr>
            </a:pPr>
          </a:p>
          <a:p>
            <a:pPr defTabSz="914400">
              <a:lnSpc>
                <a:spcPct val="90000"/>
              </a:lnSpc>
              <a:spcBef>
                <a:spcPts val="1000"/>
              </a:spcBef>
              <a:defRPr sz="7500">
                <a:latin typeface="Arial"/>
                <a:ea typeface="Arial"/>
                <a:cs typeface="Arial"/>
                <a:sym typeface="Arial"/>
              </a:defRPr>
            </a:pPr>
            <a:r>
              <a:t>Its parents are the </a:t>
            </a:r>
            <a:r>
              <a:rPr>
                <a:solidFill>
                  <a:srgbClr val="FFD479"/>
                </a:solidFill>
              </a:rPr>
              <a:t>contemporary bigots</a:t>
            </a:r>
            <a:r>
              <a:rPr>
                <a:solidFill>
                  <a:srgbClr val="C00000"/>
                </a:solidFill>
              </a:rPr>
              <a:t> </a:t>
            </a:r>
            <a:r>
              <a:t>who single out only Israel for boycott and seek to use this tactic to end the existence of the world only nation state for the Jewish people.”</a:t>
            </a:r>
          </a:p>
          <a:p>
            <a:pPr defTabSz="914400">
              <a:lnSpc>
                <a:spcPct val="90000"/>
              </a:lnSpc>
              <a:spcBef>
                <a:spcPts val="1000"/>
              </a:spcBef>
              <a:defRPr sz="7500">
                <a:latin typeface="Arial"/>
                <a:ea typeface="Arial"/>
                <a:cs typeface="Arial"/>
                <a:sym typeface="Arial"/>
              </a:defRPr>
            </a:pPr>
          </a:p>
          <a:p>
            <a:pPr defTabSz="914400">
              <a:lnSpc>
                <a:spcPct val="90000"/>
              </a:lnSpc>
              <a:spcBef>
                <a:spcPts val="1000"/>
              </a:spcBef>
              <a:defRPr sz="7500">
                <a:latin typeface="Arial"/>
                <a:ea typeface="Arial"/>
                <a:cs typeface="Arial"/>
                <a:sym typeface="Arial"/>
              </a:defRPr>
            </a:pPr>
          </a:p>
          <a:p>
            <a:pPr defTabSz="914400">
              <a:lnSpc>
                <a:spcPct val="90000"/>
              </a:lnSpc>
              <a:spcBef>
                <a:spcPts val="1000"/>
              </a:spcBef>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8" name="December 2015, Executive Director of Council of American-Islamic Relations (CAIR):  Black Lives Matter is our matter. Black Lives Matter is our campaign."/>
          <p:cNvSpPr txBox="1"/>
          <p:nvPr>
            <p:ph type="body" idx="1"/>
          </p:nvPr>
        </p:nvSpPr>
        <p:spPr>
          <a:xfrm>
            <a:off x="302307" y="152641"/>
            <a:ext cx="23638744" cy="13273796"/>
          </a:xfrm>
          <a:prstGeom prst="rect">
            <a:avLst/>
          </a:prstGeom>
        </p:spPr>
        <p:txBody>
          <a:bodyPr/>
          <a:lstStyle/>
          <a:p>
            <a:pPr marL="0" indent="0" algn="ctr" defTabSz="914400">
              <a:spcBef>
                <a:spcPts val="0"/>
              </a:spcBef>
              <a:buSzTx/>
              <a:buNone/>
              <a:defRPr sz="7900">
                <a:solidFill>
                  <a:srgbClr val="FFC000"/>
                </a:solidFill>
                <a:effectLst>
                  <a:outerShdw sx="100000" sy="100000" kx="0" ky="0" algn="b" rotWithShape="0" blurRad="12700" dist="25400" dir="2700000">
                    <a:srgbClr val="000000"/>
                  </a:outerShdw>
                </a:effectLst>
                <a:latin typeface="Arial"/>
                <a:ea typeface="Arial"/>
                <a:cs typeface="Arial"/>
                <a:sym typeface="Arial"/>
              </a:defRPr>
            </a:pPr>
            <a:r>
              <a:rPr>
                <a:solidFill>
                  <a:srgbClr val="FFD479"/>
                </a:solidFill>
              </a:rPr>
              <a:t>December 2015, Executive Director of Council of American-Islamic Relations (CAIR):</a:t>
            </a:r>
            <a:br/>
            <a:br/>
            <a:r>
              <a:rPr>
                <a:solidFill>
                  <a:srgbClr val="FFFFFF"/>
                </a:solidFill>
              </a:rPr>
              <a:t>Black Lives Matter is our matter. Black Lives Matter is our campaign. </a:t>
            </a:r>
            <a:endParaRPr>
              <a:solidFill>
                <a:srgbClr val="FFFFFF"/>
              </a:solidFill>
            </a:endParaRPr>
          </a:p>
          <a:p>
            <a:pPr marL="0" indent="0" algn="ctr" defTabSz="914400">
              <a:spcBef>
                <a:spcPts val="0"/>
              </a:spcBef>
              <a:buSzTx/>
              <a:buNone/>
              <a:defRPr b="1" sz="7900">
                <a:solidFill>
                  <a:srgbClr val="FFC000"/>
                </a:solidFill>
                <a:effectLst>
                  <a:outerShdw sx="100000" sy="100000" kx="0" ky="0" algn="b" rotWithShape="0" blurRad="12700" dist="25400" dir="2700000">
                    <a:srgbClr val="000000"/>
                  </a:outerShdw>
                </a:effectLst>
                <a:latin typeface="Arial"/>
                <a:ea typeface="Arial"/>
                <a:cs typeface="Arial"/>
                <a:sym typeface="Arial"/>
              </a:defRPr>
            </a:pPr>
            <a:endParaRPr>
              <a:solidFill>
                <a:srgbClr val="FFFFFF"/>
              </a:solidFill>
            </a:endParaRPr>
          </a:p>
        </p:txBody>
      </p:sp>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 name="Double-click to edit"/>
          <p:cNvSpPr txBox="1"/>
          <p:nvPr>
            <p:ph type="title"/>
          </p:nvPr>
        </p:nvSpPr>
        <p:spPr>
          <a:xfrm>
            <a:off x="130131" y="357187"/>
            <a:ext cx="24123738" cy="13133246"/>
          </a:xfrm>
          <a:prstGeom prst="rect">
            <a:avLst/>
          </a:prstGeom>
        </p:spPr>
        <p:txBody>
          <a:bodyPr/>
          <a:lstStyle/>
          <a:p>
            <a:pPr/>
          </a:p>
          <a:p>
            <a:pPr/>
          </a:p>
          <a:p>
            <a:pPr/>
          </a:p>
          <a:p>
            <a:pPr/>
          </a:p>
        </p:txBody>
      </p:sp>
      <p:pic>
        <p:nvPicPr>
          <p:cNvPr id="468" name="EUBDS#1.jpg" descr="EUBDS#1.jpg"/>
          <p:cNvPicPr>
            <a:picLocks noChangeAspect="1"/>
          </p:cNvPicPr>
          <p:nvPr/>
        </p:nvPicPr>
        <p:blipFill>
          <a:blip r:embed="rId2">
            <a:extLst/>
          </a:blip>
          <a:stretch>
            <a:fillRect/>
          </a:stretch>
        </p:blipFill>
        <p:spPr>
          <a:xfrm>
            <a:off x="3494342" y="2841984"/>
            <a:ext cx="17395316" cy="4708851"/>
          </a:xfrm>
          <a:prstGeom prst="rect">
            <a:avLst/>
          </a:prstGeom>
          <a:ln w="12700">
            <a:miter lim="400000"/>
          </a:ln>
        </p:spPr>
      </p:pic>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0" name="Double-click to edit"/>
          <p:cNvSpPr txBox="1"/>
          <p:nvPr>
            <p:ph type="title"/>
          </p:nvPr>
        </p:nvSpPr>
        <p:spPr>
          <a:xfrm>
            <a:off x="218355" y="95250"/>
            <a:ext cx="23947290" cy="12907863"/>
          </a:xfrm>
          <a:prstGeom prst="rect">
            <a:avLst/>
          </a:prstGeom>
        </p:spPr>
        <p:txBody>
          <a:bodyPr/>
          <a:lstStyle/>
          <a:p>
            <a:pPr/>
          </a:p>
          <a:p>
            <a:pPr/>
          </a:p>
          <a:p>
            <a:pPr/>
          </a:p>
          <a:p>
            <a:pPr/>
          </a:p>
        </p:txBody>
      </p:sp>
      <p:pic>
        <p:nvPicPr>
          <p:cNvPr id="471" name="EUBDS#2.jpg" descr="EUBDS#2.jpg"/>
          <p:cNvPicPr>
            <a:picLocks noChangeAspect="1"/>
          </p:cNvPicPr>
          <p:nvPr/>
        </p:nvPicPr>
        <p:blipFill>
          <a:blip r:embed="rId2">
            <a:extLst/>
          </a:blip>
          <a:stretch>
            <a:fillRect/>
          </a:stretch>
        </p:blipFill>
        <p:spPr>
          <a:xfrm>
            <a:off x="2400758" y="2288169"/>
            <a:ext cx="19582484" cy="7578074"/>
          </a:xfrm>
          <a:prstGeom prst="rect">
            <a:avLst/>
          </a:prstGeom>
          <a:ln w="12700">
            <a:miter lim="400000"/>
          </a:ln>
        </p:spPr>
      </p:pic>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 name="Double-click to edit"/>
          <p:cNvSpPr txBox="1"/>
          <p:nvPr>
            <p:ph type="title"/>
          </p:nvPr>
        </p:nvSpPr>
        <p:spPr>
          <a:xfrm>
            <a:off x="353950" y="357187"/>
            <a:ext cx="23676100" cy="13097341"/>
          </a:xfrm>
          <a:prstGeom prst="rect">
            <a:avLst/>
          </a:prstGeom>
        </p:spPr>
        <p:txBody>
          <a:bodyPr/>
          <a:lstStyle/>
          <a:p>
            <a:pPr/>
          </a:p>
          <a:p>
            <a:pPr/>
          </a:p>
          <a:p>
            <a:pPr/>
          </a:p>
          <a:p>
            <a:pPr/>
          </a:p>
        </p:txBody>
      </p:sp>
      <p:pic>
        <p:nvPicPr>
          <p:cNvPr id="474" name="EUBDS#3.jpg" descr="EUBDS#3.jpg"/>
          <p:cNvPicPr>
            <a:picLocks noChangeAspect="1"/>
          </p:cNvPicPr>
          <p:nvPr/>
        </p:nvPicPr>
        <p:blipFill>
          <a:blip r:embed="rId2">
            <a:extLst/>
          </a:blip>
          <a:stretch>
            <a:fillRect/>
          </a:stretch>
        </p:blipFill>
        <p:spPr>
          <a:xfrm>
            <a:off x="2230666" y="3353320"/>
            <a:ext cx="19922668" cy="3900452"/>
          </a:xfrm>
          <a:prstGeom prst="rect">
            <a:avLst/>
          </a:prstGeom>
          <a:ln w="12700">
            <a:miter lim="400000"/>
          </a:ln>
        </p:spPr>
      </p:pic>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 name="Double-click to edit"/>
          <p:cNvSpPr txBox="1"/>
          <p:nvPr>
            <p:ph type="title"/>
          </p:nvPr>
        </p:nvSpPr>
        <p:spPr>
          <a:xfrm>
            <a:off x="264728" y="357187"/>
            <a:ext cx="23854544" cy="13001626"/>
          </a:xfrm>
          <a:prstGeom prst="rect">
            <a:avLst/>
          </a:prstGeom>
        </p:spPr>
        <p:txBody>
          <a:bodyPr/>
          <a:lstStyle/>
          <a:p>
            <a:pPr>
              <a:defRPr sz="8500">
                <a:latin typeface="Arial"/>
                <a:ea typeface="Arial"/>
                <a:cs typeface="Arial"/>
                <a:sym typeface="Arial"/>
              </a:defRPr>
            </a:pPr>
          </a:p>
          <a:p>
            <a:pPr>
              <a:defRPr sz="8500">
                <a:latin typeface="Arial"/>
                <a:ea typeface="Arial"/>
                <a:cs typeface="Arial"/>
                <a:sym typeface="Arial"/>
              </a:defRPr>
            </a:pPr>
          </a:p>
          <a:p>
            <a:pPr>
              <a:defRPr sz="8500">
                <a:latin typeface="Arial"/>
                <a:ea typeface="Arial"/>
                <a:cs typeface="Arial"/>
                <a:sym typeface="Arial"/>
              </a:defRPr>
            </a:pPr>
          </a:p>
          <a:p>
            <a:pPr>
              <a:defRPr sz="8500">
                <a:latin typeface="Arial"/>
                <a:ea typeface="Arial"/>
                <a:cs typeface="Arial"/>
                <a:sym typeface="Arial"/>
              </a:defRPr>
            </a:pPr>
          </a:p>
          <a:p>
            <a:pPr>
              <a:defRPr sz="8500">
                <a:latin typeface="Arial"/>
                <a:ea typeface="Arial"/>
                <a:cs typeface="Arial"/>
                <a:sym typeface="Arial"/>
              </a:defRPr>
            </a:pPr>
          </a:p>
          <a:p>
            <a:pPr>
              <a:defRPr sz="8500">
                <a:latin typeface="Arial"/>
                <a:ea typeface="Arial"/>
                <a:cs typeface="Arial"/>
                <a:sym typeface="Arial"/>
              </a:defRPr>
            </a:pPr>
          </a:p>
          <a:p>
            <a:pPr>
              <a:defRPr sz="8500">
                <a:latin typeface="Arial"/>
                <a:ea typeface="Arial"/>
                <a:cs typeface="Arial"/>
                <a:sym typeface="Arial"/>
              </a:defRPr>
            </a:pPr>
          </a:p>
          <a:p>
            <a:pPr>
              <a:defRPr sz="8500">
                <a:latin typeface="Arial"/>
                <a:ea typeface="Arial"/>
                <a:cs typeface="Arial"/>
                <a:sym typeface="Arial"/>
              </a:defRPr>
            </a:pPr>
          </a:p>
        </p:txBody>
      </p:sp>
      <p:pic>
        <p:nvPicPr>
          <p:cNvPr id="477" name="Newantisemitism.jpg" descr="Newantisemitism.jpg"/>
          <p:cNvPicPr>
            <a:picLocks noChangeAspect="1"/>
          </p:cNvPicPr>
          <p:nvPr/>
        </p:nvPicPr>
        <p:blipFill>
          <a:blip r:embed="rId2">
            <a:extLst/>
          </a:blip>
          <a:stretch>
            <a:fillRect/>
          </a:stretch>
        </p:blipFill>
        <p:spPr>
          <a:xfrm>
            <a:off x="7951430" y="742488"/>
            <a:ext cx="8481140" cy="11469024"/>
          </a:xfrm>
          <a:prstGeom prst="rect">
            <a:avLst/>
          </a:prstGeom>
          <a:ln w="12700">
            <a:miter lim="400000"/>
          </a:ln>
        </p:spPr>
      </p:pic>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 name="From Ozarks 2019 Worldview Weekend Presentation  by Olivier Melnick"/>
          <p:cNvSpPr txBox="1"/>
          <p:nvPr>
            <p:ph type="title"/>
          </p:nvPr>
        </p:nvSpPr>
        <p:spPr>
          <a:xfrm>
            <a:off x="281657" y="357187"/>
            <a:ext cx="23820686" cy="13001626"/>
          </a:xfrm>
          <a:prstGeom prst="rect">
            <a:avLst/>
          </a:prstGeom>
        </p:spPr>
        <p:txBody>
          <a:bodyPr/>
          <a:lstStyle/>
          <a:p>
            <a:pPr>
              <a:defRPr>
                <a:latin typeface="Arial"/>
                <a:ea typeface="Arial"/>
                <a:cs typeface="Arial"/>
                <a:sym typeface="Arial"/>
              </a:defRPr>
            </a:pPr>
          </a:p>
          <a:p>
            <a:pPr>
              <a:defRPr>
                <a:latin typeface="Arial"/>
                <a:ea typeface="Arial"/>
                <a:cs typeface="Arial"/>
                <a:sym typeface="Arial"/>
              </a:defRPr>
            </a:pPr>
          </a:p>
          <a:p>
            <a:pPr>
              <a:defRPr>
                <a:latin typeface="Arial"/>
                <a:ea typeface="Arial"/>
                <a:cs typeface="Arial"/>
                <a:sym typeface="Arial"/>
              </a:defRPr>
            </a:pPr>
          </a:p>
          <a:p>
            <a:pPr>
              <a:defRPr>
                <a:latin typeface="Arial"/>
                <a:ea typeface="Arial"/>
                <a:cs typeface="Arial"/>
                <a:sym typeface="Arial"/>
              </a:defRPr>
            </a:pPr>
          </a:p>
          <a:p>
            <a:pPr>
              <a:defRPr>
                <a:latin typeface="Arial"/>
                <a:ea typeface="Arial"/>
                <a:cs typeface="Arial"/>
                <a:sym typeface="Arial"/>
              </a:defRPr>
            </a:pPr>
          </a:p>
          <a:p>
            <a:pPr>
              <a:defRPr>
                <a:latin typeface="Arial"/>
                <a:ea typeface="Arial"/>
                <a:cs typeface="Arial"/>
                <a:sym typeface="Arial"/>
              </a:defRPr>
            </a:pPr>
          </a:p>
          <a:p>
            <a:pPr>
              <a:defRPr sz="4200">
                <a:latin typeface="Arial"/>
                <a:ea typeface="Arial"/>
                <a:cs typeface="Arial"/>
                <a:sym typeface="Arial"/>
              </a:defRPr>
            </a:pPr>
          </a:p>
          <a:p>
            <a:pPr>
              <a:defRPr sz="4200">
                <a:latin typeface="Arial"/>
                <a:ea typeface="Arial"/>
                <a:cs typeface="Arial"/>
                <a:sym typeface="Arial"/>
              </a:defRPr>
            </a:pPr>
          </a:p>
          <a:p>
            <a:pPr>
              <a:defRPr sz="4200">
                <a:latin typeface="Arial"/>
                <a:ea typeface="Arial"/>
                <a:cs typeface="Arial"/>
                <a:sym typeface="Arial"/>
              </a:defRPr>
            </a:pPr>
            <a:r>
              <a:t>From Ozarks 2019 Worldview Weekend Presentation </a:t>
            </a:r>
            <a:br/>
            <a:r>
              <a:t>by Olivier Melnick </a:t>
            </a:r>
          </a:p>
        </p:txBody>
      </p:sp>
      <p:pic>
        <p:nvPicPr>
          <p:cNvPr id="480" name="Kristallnacht#1.jpg" descr="Kristallnacht#1.jpg"/>
          <p:cNvPicPr>
            <a:picLocks noChangeAspect="1"/>
          </p:cNvPicPr>
          <p:nvPr/>
        </p:nvPicPr>
        <p:blipFill>
          <a:blip r:embed="rId2">
            <a:extLst/>
          </a:blip>
          <a:stretch>
            <a:fillRect/>
          </a:stretch>
        </p:blipFill>
        <p:spPr>
          <a:xfrm>
            <a:off x="2087085" y="464441"/>
            <a:ext cx="20209830" cy="11092908"/>
          </a:xfrm>
          <a:prstGeom prst="rect">
            <a:avLst/>
          </a:prstGeom>
          <a:ln w="12700">
            <a:miter lim="400000"/>
          </a:ln>
        </p:spPr>
      </p:pic>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 name="From Ozarks 2019 Worldview Weekend Presentation  by Olivier Melnick"/>
          <p:cNvSpPr txBox="1"/>
          <p:nvPr>
            <p:ph type="title"/>
          </p:nvPr>
        </p:nvSpPr>
        <p:spPr>
          <a:xfrm>
            <a:off x="161850" y="357187"/>
            <a:ext cx="23895287" cy="12820149"/>
          </a:xfrm>
          <a:prstGeom prst="rect">
            <a:avLst/>
          </a:prstGeom>
        </p:spPr>
        <p:txBody>
          <a:bodyPr/>
          <a:lstStyle/>
          <a:p>
            <a:pPr defTabSz="377904">
              <a:defRPr sz="3450">
                <a:solidFill>
                  <a:srgbClr val="FFD479"/>
                </a:solidFill>
                <a:latin typeface="Arial"/>
                <a:ea typeface="Arial"/>
                <a:cs typeface="Arial"/>
                <a:sym typeface="Arial"/>
              </a:defRPr>
            </a:pPr>
          </a:p>
          <a:p>
            <a:pPr defTabSz="377904">
              <a:defRPr sz="3450">
                <a:solidFill>
                  <a:srgbClr val="FFD479"/>
                </a:solidFill>
                <a:latin typeface="Arial"/>
                <a:ea typeface="Arial"/>
                <a:cs typeface="Arial"/>
                <a:sym typeface="Arial"/>
              </a:defRPr>
            </a:pPr>
          </a:p>
          <a:p>
            <a:pPr defTabSz="377904">
              <a:defRPr sz="3450">
                <a:solidFill>
                  <a:srgbClr val="FFD479"/>
                </a:solidFill>
                <a:latin typeface="Arial"/>
                <a:ea typeface="Arial"/>
                <a:cs typeface="Arial"/>
                <a:sym typeface="Arial"/>
              </a:defRPr>
            </a:pPr>
          </a:p>
          <a:p>
            <a:pPr defTabSz="377904">
              <a:defRPr sz="3450">
                <a:solidFill>
                  <a:srgbClr val="FFD479"/>
                </a:solidFill>
                <a:latin typeface="Arial"/>
                <a:ea typeface="Arial"/>
                <a:cs typeface="Arial"/>
                <a:sym typeface="Arial"/>
              </a:defRPr>
            </a:pPr>
          </a:p>
          <a:p>
            <a:pPr defTabSz="377904">
              <a:defRPr sz="3450">
                <a:solidFill>
                  <a:srgbClr val="FFD479"/>
                </a:solidFill>
                <a:latin typeface="Arial"/>
                <a:ea typeface="Arial"/>
                <a:cs typeface="Arial"/>
                <a:sym typeface="Arial"/>
              </a:defRPr>
            </a:pPr>
          </a:p>
          <a:p>
            <a:pPr defTabSz="377904">
              <a:defRPr sz="3450">
                <a:solidFill>
                  <a:srgbClr val="FFD479"/>
                </a:solidFill>
                <a:latin typeface="Arial"/>
                <a:ea typeface="Arial"/>
                <a:cs typeface="Arial"/>
                <a:sym typeface="Arial"/>
              </a:defRPr>
            </a:pPr>
          </a:p>
          <a:p>
            <a:pPr defTabSz="377904">
              <a:defRPr sz="3450">
                <a:solidFill>
                  <a:srgbClr val="FFD479"/>
                </a:solidFill>
                <a:latin typeface="Arial"/>
                <a:ea typeface="Arial"/>
                <a:cs typeface="Arial"/>
                <a:sym typeface="Arial"/>
              </a:defRPr>
            </a:pPr>
          </a:p>
          <a:p>
            <a:pPr defTabSz="377904">
              <a:defRPr sz="3450">
                <a:solidFill>
                  <a:srgbClr val="FFD479"/>
                </a:solidFill>
                <a:latin typeface="Arial"/>
                <a:ea typeface="Arial"/>
                <a:cs typeface="Arial"/>
                <a:sym typeface="Arial"/>
              </a:defRPr>
            </a:pPr>
          </a:p>
          <a:p>
            <a:pPr defTabSz="377904">
              <a:defRPr sz="3450">
                <a:solidFill>
                  <a:srgbClr val="FFD479"/>
                </a:solidFill>
                <a:latin typeface="Arial"/>
                <a:ea typeface="Arial"/>
                <a:cs typeface="Arial"/>
                <a:sym typeface="Arial"/>
              </a:defRPr>
            </a:pPr>
          </a:p>
          <a:p>
            <a:pPr defTabSz="377904">
              <a:defRPr sz="3450">
                <a:solidFill>
                  <a:srgbClr val="FFD479"/>
                </a:solidFill>
                <a:latin typeface="Arial"/>
                <a:ea typeface="Arial"/>
                <a:cs typeface="Arial"/>
                <a:sym typeface="Arial"/>
              </a:defRPr>
            </a:pPr>
          </a:p>
          <a:p>
            <a:pPr defTabSz="377904">
              <a:defRPr sz="3450">
                <a:solidFill>
                  <a:srgbClr val="FFD479"/>
                </a:solidFill>
                <a:latin typeface="Arial"/>
                <a:ea typeface="Arial"/>
                <a:cs typeface="Arial"/>
                <a:sym typeface="Arial"/>
              </a:defRPr>
            </a:pPr>
          </a:p>
          <a:p>
            <a:pPr defTabSz="377904">
              <a:defRPr sz="3450">
                <a:solidFill>
                  <a:srgbClr val="FFD479"/>
                </a:solidFill>
                <a:latin typeface="Arial"/>
                <a:ea typeface="Arial"/>
                <a:cs typeface="Arial"/>
                <a:sym typeface="Arial"/>
              </a:defRPr>
            </a:pPr>
          </a:p>
          <a:p>
            <a:pPr defTabSz="377904">
              <a:defRPr sz="3450">
                <a:solidFill>
                  <a:srgbClr val="FFD479"/>
                </a:solidFill>
                <a:latin typeface="Arial"/>
                <a:ea typeface="Arial"/>
                <a:cs typeface="Arial"/>
                <a:sym typeface="Arial"/>
              </a:defRPr>
            </a:pPr>
          </a:p>
          <a:p>
            <a:pPr defTabSz="377904">
              <a:defRPr sz="3450">
                <a:solidFill>
                  <a:srgbClr val="FFD479"/>
                </a:solidFill>
                <a:latin typeface="Arial"/>
                <a:ea typeface="Arial"/>
                <a:cs typeface="Arial"/>
                <a:sym typeface="Arial"/>
              </a:defRPr>
            </a:pPr>
          </a:p>
          <a:p>
            <a:pPr defTabSz="377904">
              <a:defRPr sz="3450">
                <a:solidFill>
                  <a:srgbClr val="FFD479"/>
                </a:solidFill>
                <a:latin typeface="Arial"/>
                <a:ea typeface="Arial"/>
                <a:cs typeface="Arial"/>
                <a:sym typeface="Arial"/>
              </a:defRPr>
            </a:pPr>
          </a:p>
          <a:p>
            <a:pPr defTabSz="377904">
              <a:defRPr sz="3450">
                <a:solidFill>
                  <a:srgbClr val="FFD479"/>
                </a:solidFill>
                <a:latin typeface="Arial"/>
                <a:ea typeface="Arial"/>
                <a:cs typeface="Arial"/>
                <a:sym typeface="Arial"/>
              </a:defRPr>
            </a:pPr>
          </a:p>
          <a:p>
            <a:pPr defTabSz="377904">
              <a:defRPr sz="3450">
                <a:solidFill>
                  <a:srgbClr val="FFD479"/>
                </a:solidFill>
                <a:latin typeface="Arial"/>
                <a:ea typeface="Arial"/>
                <a:cs typeface="Arial"/>
                <a:sym typeface="Arial"/>
              </a:defRPr>
            </a:pPr>
          </a:p>
          <a:p>
            <a:pPr defTabSz="377904">
              <a:defRPr sz="3450">
                <a:solidFill>
                  <a:srgbClr val="FFD479"/>
                </a:solidFill>
                <a:latin typeface="Arial"/>
                <a:ea typeface="Arial"/>
                <a:cs typeface="Arial"/>
                <a:sym typeface="Arial"/>
              </a:defRPr>
            </a:pPr>
          </a:p>
          <a:p>
            <a:pPr defTabSz="377904">
              <a:defRPr sz="3772">
                <a:latin typeface="Arial"/>
                <a:ea typeface="Arial"/>
                <a:cs typeface="Arial"/>
                <a:sym typeface="Arial"/>
              </a:defRPr>
            </a:pPr>
          </a:p>
          <a:p>
            <a:pPr defTabSz="377904">
              <a:defRPr sz="3772">
                <a:latin typeface="Arial"/>
                <a:ea typeface="Arial"/>
                <a:cs typeface="Arial"/>
                <a:sym typeface="Arial"/>
              </a:defRPr>
            </a:pPr>
          </a:p>
          <a:p>
            <a:pPr defTabSz="377904">
              <a:defRPr sz="3772">
                <a:latin typeface="Arial"/>
                <a:ea typeface="Arial"/>
                <a:cs typeface="Arial"/>
                <a:sym typeface="Arial"/>
              </a:defRPr>
            </a:pPr>
          </a:p>
          <a:p>
            <a:pPr defTabSz="377904">
              <a:defRPr sz="3772">
                <a:latin typeface="Arial"/>
                <a:ea typeface="Arial"/>
                <a:cs typeface="Arial"/>
                <a:sym typeface="Arial"/>
              </a:defRPr>
            </a:pPr>
          </a:p>
          <a:p>
            <a:pPr defTabSz="377904">
              <a:defRPr sz="4462">
                <a:latin typeface="Arial"/>
                <a:ea typeface="Arial"/>
                <a:cs typeface="Arial"/>
                <a:sym typeface="Arial"/>
              </a:defRPr>
            </a:pPr>
            <a:r>
              <a:t>From Ozarks 2019 Worldview Weekend Presentation </a:t>
            </a:r>
            <a:br/>
            <a:r>
              <a:t>by Olivier Melnick </a:t>
            </a:r>
          </a:p>
        </p:txBody>
      </p:sp>
      <p:pic>
        <p:nvPicPr>
          <p:cNvPr id="483" name="bdsmyth#1.jpg" descr="bdsmyth#1.jpg"/>
          <p:cNvPicPr>
            <a:picLocks noChangeAspect="1"/>
          </p:cNvPicPr>
          <p:nvPr/>
        </p:nvPicPr>
        <p:blipFill>
          <a:blip r:embed="rId2">
            <a:extLst/>
          </a:blip>
          <a:stretch>
            <a:fillRect/>
          </a:stretch>
        </p:blipFill>
        <p:spPr>
          <a:xfrm>
            <a:off x="2190733" y="283065"/>
            <a:ext cx="19837521" cy="11212513"/>
          </a:xfrm>
          <a:prstGeom prst="rect">
            <a:avLst/>
          </a:prstGeom>
          <a:ln w="12700">
            <a:miter lim="400000"/>
          </a:ln>
        </p:spPr>
      </p:pic>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 name="Hamas in America: Part Four"/>
          <p:cNvSpPr txBox="1"/>
          <p:nvPr>
            <p:ph type="title"/>
          </p:nvPr>
        </p:nvSpPr>
        <p:spPr>
          <a:xfrm>
            <a:off x="245566" y="357187"/>
            <a:ext cx="23739947" cy="12810475"/>
          </a:xfrm>
          <a:prstGeom prst="rect">
            <a:avLst/>
          </a:prstGeom>
        </p:spPr>
        <p:txBody>
          <a:bodyPr/>
          <a:lstStyle>
            <a:lvl1pPr>
              <a:defRPr sz="8500">
                <a:solidFill>
                  <a:srgbClr val="FFD479"/>
                </a:solidFill>
                <a:latin typeface="Arial"/>
                <a:ea typeface="Arial"/>
                <a:cs typeface="Arial"/>
                <a:sym typeface="Arial"/>
              </a:defRPr>
            </a:lvl1pPr>
          </a:lstStyle>
          <a:p>
            <a:pPr/>
            <a:r>
              <a:t>Hamas in America: Part Four</a:t>
            </a:r>
          </a:p>
        </p:txBody>
      </p:sp>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 name="Hamas Charter:…"/>
          <p:cNvSpPr txBox="1"/>
          <p:nvPr>
            <p:ph type="title"/>
          </p:nvPr>
        </p:nvSpPr>
        <p:spPr>
          <a:xfrm>
            <a:off x="214033" y="357187"/>
            <a:ext cx="23795386" cy="13298445"/>
          </a:xfrm>
          <a:prstGeom prst="rect">
            <a:avLst/>
          </a:prstGeom>
        </p:spPr>
        <p:txBody>
          <a:bodyPr/>
          <a:lstStyle/>
          <a:p>
            <a:pPr>
              <a:defRPr sz="7500">
                <a:solidFill>
                  <a:srgbClr val="FFD479"/>
                </a:solidFill>
                <a:latin typeface="Arial"/>
                <a:ea typeface="Arial"/>
                <a:cs typeface="Arial"/>
                <a:sym typeface="Arial"/>
              </a:defRPr>
            </a:pPr>
            <a:r>
              <a:t>Hamas Charter:</a:t>
            </a:r>
          </a:p>
          <a:p>
            <a:pPr>
              <a:defRPr sz="7500">
                <a:latin typeface="Arial"/>
                <a:ea typeface="Arial"/>
                <a:cs typeface="Arial"/>
                <a:sym typeface="Arial"/>
              </a:defRPr>
            </a:pPr>
          </a:p>
          <a:p>
            <a:pPr>
              <a:defRPr sz="7500">
                <a:latin typeface="Arial"/>
                <a:ea typeface="Arial"/>
                <a:cs typeface="Arial"/>
                <a:sym typeface="Arial"/>
              </a:defRPr>
            </a:pPr>
            <a:r>
              <a:t>Our struggle against the Jews is very great and very serious. It needs all sincere efforts. </a:t>
            </a:r>
            <a:r>
              <a:rPr>
                <a:solidFill>
                  <a:srgbClr val="FFD479"/>
                </a:solidFill>
              </a:rPr>
              <a:t>It is a step that inevitably should be followed by other steps.</a:t>
            </a:r>
            <a:r>
              <a:t> The Movement is but one squadron that should be supported by more and more squadrons from this vast Arab and Islamic world, until the enemy is vanquished and Allah’s victory is realized.</a:t>
            </a:r>
          </a:p>
        </p:txBody>
      </p:sp>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9" name="Double-click to edit"/>
          <p:cNvSpPr txBox="1"/>
          <p:nvPr>
            <p:ph type="title"/>
          </p:nvPr>
        </p:nvSpPr>
        <p:spPr>
          <a:xfrm>
            <a:off x="375511" y="357187"/>
            <a:ext cx="23752226" cy="12894376"/>
          </a:xfrm>
          <a:prstGeom prst="rect">
            <a:avLst/>
          </a:prstGeom>
        </p:spPr>
        <p:txBody>
          <a:bodyPr/>
          <a:lstStyle/>
          <a:p>
            <a:pPr/>
          </a:p>
          <a:p>
            <a:pPr/>
          </a:p>
          <a:p>
            <a:pPr/>
          </a:p>
          <a:p>
            <a:pPr/>
          </a:p>
          <a:p>
            <a:pPr/>
          </a:p>
          <a:p>
            <a:pPr/>
          </a:p>
        </p:txBody>
      </p:sp>
      <p:pic>
        <p:nvPicPr>
          <p:cNvPr id="490" name="hamasandBDS#1.jpg" descr="hamasandBDS#1.jpg"/>
          <p:cNvPicPr>
            <a:picLocks noChangeAspect="1"/>
          </p:cNvPicPr>
          <p:nvPr/>
        </p:nvPicPr>
        <p:blipFill>
          <a:blip r:embed="rId2">
            <a:extLst/>
          </a:blip>
          <a:stretch>
            <a:fillRect/>
          </a:stretch>
        </p:blipFill>
        <p:spPr>
          <a:xfrm>
            <a:off x="4350900" y="3629024"/>
            <a:ext cx="15682200" cy="3843070"/>
          </a:xfrm>
          <a:prstGeom prst="rect">
            <a:avLst/>
          </a:prstGeom>
          <a:ln w="12700">
            <a:miter lim="400000"/>
          </a:ln>
        </p:spPr>
      </p:pic>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 name="Double-click to edit"/>
          <p:cNvSpPr txBox="1"/>
          <p:nvPr>
            <p:ph type="title"/>
          </p:nvPr>
        </p:nvSpPr>
        <p:spPr>
          <a:xfrm>
            <a:off x="196825" y="357187"/>
            <a:ext cx="23842545" cy="13001626"/>
          </a:xfrm>
          <a:prstGeom prst="rect">
            <a:avLst/>
          </a:prstGeom>
        </p:spPr>
        <p:txBody>
          <a:bodyPr/>
          <a:lstStyle/>
          <a:p>
            <a:pPr/>
          </a:p>
          <a:p>
            <a:pPr/>
          </a:p>
          <a:p>
            <a:pPr/>
          </a:p>
          <a:p>
            <a:pPr/>
          </a:p>
          <a:p>
            <a:pPr/>
          </a:p>
          <a:p>
            <a:pPr/>
          </a:p>
        </p:txBody>
      </p:sp>
      <p:pic>
        <p:nvPicPr>
          <p:cNvPr id="493" name="hamasandbds#2.jpg" descr="hamasandbds#2.jpg"/>
          <p:cNvPicPr>
            <a:picLocks noChangeAspect="1"/>
          </p:cNvPicPr>
          <p:nvPr/>
        </p:nvPicPr>
        <p:blipFill>
          <a:blip r:embed="rId2">
            <a:extLst/>
          </a:blip>
          <a:stretch>
            <a:fillRect/>
          </a:stretch>
        </p:blipFill>
        <p:spPr>
          <a:xfrm>
            <a:off x="2170743" y="3660958"/>
            <a:ext cx="19894709" cy="4805203"/>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0" name="In His Book Revolutionary Islam Carlos The Jackal Declared:  “Only a coalition of Marxists and Islamists can destroy the US.”"/>
          <p:cNvSpPr txBox="1"/>
          <p:nvPr>
            <p:ph type="title"/>
          </p:nvPr>
        </p:nvSpPr>
        <p:spPr>
          <a:xfrm>
            <a:off x="251705" y="357187"/>
            <a:ext cx="23880590" cy="12873913"/>
          </a:xfrm>
          <a:prstGeom prst="rect">
            <a:avLst/>
          </a:prstGeom>
        </p:spPr>
        <p:txBody>
          <a:bodyPr/>
          <a:lstStyle/>
          <a:p>
            <a:pPr defTabSz="914400">
              <a:defRPr sz="3600">
                <a:solidFill>
                  <a:srgbClr val="FFC000"/>
                </a:solidFill>
                <a:effectLst>
                  <a:outerShdw sx="100000" sy="100000" kx="0" ky="0" algn="b" rotWithShape="0" blurRad="12700" dist="25400" dir="2700000">
                    <a:srgbClr val="000000"/>
                  </a:outerShdw>
                </a:effectLst>
                <a:latin typeface="Arial"/>
                <a:ea typeface="Arial"/>
                <a:cs typeface="Arial"/>
                <a:sym typeface="Arial"/>
              </a:defRPr>
            </a:pPr>
            <a:r>
              <a:rPr sz="9200">
                <a:solidFill>
                  <a:srgbClr val="FFD479"/>
                </a:solidFill>
              </a:rPr>
              <a:t>In His Book Revolutionary Islam</a:t>
            </a:r>
            <a:br>
              <a:rPr sz="9200">
                <a:solidFill>
                  <a:srgbClr val="FFD479"/>
                </a:solidFill>
              </a:rPr>
            </a:br>
            <a:r>
              <a:rPr sz="9200">
                <a:solidFill>
                  <a:srgbClr val="FFD479"/>
                </a:solidFill>
              </a:rPr>
              <a:t>Carlos The Jackal Declared:</a:t>
            </a:r>
            <a:br>
              <a:rPr sz="9200"/>
            </a:br>
            <a:br>
              <a:rPr sz="9200"/>
            </a:br>
            <a:r>
              <a:rPr sz="9200">
                <a:solidFill>
                  <a:srgbClr val="FFFFFF"/>
                </a:solidFill>
              </a:rPr>
              <a:t>“Only a coalition of Marxists and Islamists can destroy the US.” </a:t>
            </a:r>
            <a:endParaRPr sz="9200">
              <a:solidFill>
                <a:srgbClr val="FFFFFF"/>
              </a:solidFill>
            </a:endParaRPr>
          </a:p>
          <a:p>
            <a:pPr defTabSz="914400">
              <a:defRPr b="1" sz="3600">
                <a:solidFill>
                  <a:srgbClr val="FFC000"/>
                </a:solidFill>
                <a:effectLst>
                  <a:outerShdw sx="100000" sy="100000" kx="0" ky="0" algn="b" rotWithShape="0" blurRad="12700" dist="25400" dir="2700000">
                    <a:srgbClr val="000000"/>
                  </a:outerShdw>
                </a:effectLst>
                <a:latin typeface="Arial"/>
                <a:ea typeface="Arial"/>
                <a:cs typeface="Arial"/>
                <a:sym typeface="Arial"/>
              </a:defRPr>
            </a:pPr>
            <a:endParaRPr sz="9200">
              <a:solidFill>
                <a:srgbClr val="FFFFFF"/>
              </a:solidFill>
            </a:endParaRPr>
          </a:p>
          <a:p>
            <a:pPr defTabSz="914400">
              <a:defRPr b="1" sz="3600">
                <a:solidFill>
                  <a:srgbClr val="FFC000"/>
                </a:solidFill>
                <a:effectLst>
                  <a:outerShdw sx="100000" sy="100000" kx="0" ky="0" algn="b" rotWithShape="0" blurRad="12700" dist="25400" dir="2700000">
                    <a:srgbClr val="000000"/>
                  </a:outerShdw>
                </a:effectLst>
                <a:latin typeface="Arial"/>
                <a:ea typeface="Arial"/>
                <a:cs typeface="Arial"/>
                <a:sym typeface="Arial"/>
              </a:defRPr>
            </a:pPr>
            <a:br>
              <a:rPr>
                <a:solidFill>
                  <a:srgbClr val="FFFFFF"/>
                </a:solidFill>
              </a:rPr>
            </a:br>
            <a:br>
              <a:rPr>
                <a:solidFill>
                  <a:srgbClr val="FFFFFF"/>
                </a:solidFill>
              </a:rPr>
            </a:br>
          </a:p>
        </p:txBody>
      </p:sp>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 name="Double-click to edit"/>
          <p:cNvSpPr txBox="1"/>
          <p:nvPr>
            <p:ph type="title"/>
          </p:nvPr>
        </p:nvSpPr>
        <p:spPr>
          <a:xfrm>
            <a:off x="249752" y="357187"/>
            <a:ext cx="23884496" cy="13117991"/>
          </a:xfrm>
          <a:prstGeom prst="rect">
            <a:avLst/>
          </a:prstGeom>
        </p:spPr>
        <p:txBody>
          <a:bodyPr/>
          <a:lstStyle/>
          <a:p>
            <a:pPr/>
          </a:p>
          <a:p>
            <a:pPr/>
          </a:p>
          <a:p>
            <a:pPr/>
          </a:p>
          <a:p>
            <a:pPr/>
          </a:p>
          <a:p>
            <a:pPr/>
          </a:p>
          <a:p>
            <a:pPr/>
          </a:p>
        </p:txBody>
      </p:sp>
      <p:pic>
        <p:nvPicPr>
          <p:cNvPr id="496" name="hamasandbds#3.jpg" descr="hamasandbds#3.jpg"/>
          <p:cNvPicPr>
            <a:picLocks noChangeAspect="1"/>
          </p:cNvPicPr>
          <p:nvPr/>
        </p:nvPicPr>
        <p:blipFill>
          <a:blip r:embed="rId2">
            <a:extLst/>
          </a:blip>
          <a:stretch>
            <a:fillRect/>
          </a:stretch>
        </p:blipFill>
        <p:spPr>
          <a:xfrm>
            <a:off x="3075725" y="1988934"/>
            <a:ext cx="18232550" cy="8789169"/>
          </a:xfrm>
          <a:prstGeom prst="rect">
            <a:avLst/>
          </a:prstGeom>
          <a:ln w="12700">
            <a:miter lim="400000"/>
          </a:ln>
        </p:spPr>
      </p:pic>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 name="Double-click to edit"/>
          <p:cNvSpPr txBox="1"/>
          <p:nvPr>
            <p:ph type="title"/>
          </p:nvPr>
        </p:nvSpPr>
        <p:spPr>
          <a:xfrm>
            <a:off x="298679" y="357187"/>
            <a:ext cx="23676323" cy="12831403"/>
          </a:xfrm>
          <a:prstGeom prst="rect">
            <a:avLst/>
          </a:prstGeom>
        </p:spPr>
        <p:txBody>
          <a:bodyPr/>
          <a:lstStyle/>
          <a:p>
            <a:pPr/>
          </a:p>
          <a:p>
            <a:pPr/>
          </a:p>
          <a:p>
            <a:pPr/>
          </a:p>
          <a:p>
            <a:pPr/>
          </a:p>
          <a:p>
            <a:pPr/>
          </a:p>
          <a:p>
            <a:pPr/>
          </a:p>
        </p:txBody>
      </p:sp>
      <p:pic>
        <p:nvPicPr>
          <p:cNvPr id="499" name="hamasandbds#4.jpg" descr="hamasandbds#4.jpg"/>
          <p:cNvPicPr>
            <a:picLocks noChangeAspect="1"/>
          </p:cNvPicPr>
          <p:nvPr/>
        </p:nvPicPr>
        <p:blipFill>
          <a:blip r:embed="rId2">
            <a:extLst/>
          </a:blip>
          <a:stretch>
            <a:fillRect/>
          </a:stretch>
        </p:blipFill>
        <p:spPr>
          <a:xfrm>
            <a:off x="4890250" y="2327274"/>
            <a:ext cx="14603500" cy="6328185"/>
          </a:xfrm>
          <a:prstGeom prst="rect">
            <a:avLst/>
          </a:prstGeom>
          <a:ln w="12700">
            <a:miter lim="400000"/>
          </a:ln>
        </p:spPr>
      </p:pic>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1" name="Double-click to edit"/>
          <p:cNvSpPr txBox="1"/>
          <p:nvPr>
            <p:ph type="title"/>
          </p:nvPr>
        </p:nvSpPr>
        <p:spPr>
          <a:xfrm>
            <a:off x="399603" y="357187"/>
            <a:ext cx="23584794" cy="13001626"/>
          </a:xfrm>
          <a:prstGeom prst="rect">
            <a:avLst/>
          </a:prstGeom>
        </p:spPr>
        <p:txBody>
          <a:bodyPr/>
          <a:lstStyle/>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p:txBody>
      </p:sp>
      <p:pic>
        <p:nvPicPr>
          <p:cNvPr id="502" name="hamasandBDS#5.jpg" descr="hamasandBDS#5.jpg"/>
          <p:cNvPicPr>
            <a:picLocks noChangeAspect="1"/>
          </p:cNvPicPr>
          <p:nvPr/>
        </p:nvPicPr>
        <p:blipFill>
          <a:blip r:embed="rId2">
            <a:extLst/>
          </a:blip>
          <a:stretch>
            <a:fillRect/>
          </a:stretch>
        </p:blipFill>
        <p:spPr>
          <a:xfrm>
            <a:off x="4472269" y="2654299"/>
            <a:ext cx="15439462" cy="7292177"/>
          </a:xfrm>
          <a:prstGeom prst="rect">
            <a:avLst/>
          </a:prstGeom>
          <a:ln w="12700">
            <a:miter lim="400000"/>
          </a:ln>
        </p:spPr>
      </p:pic>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 name="Double-click to edit"/>
          <p:cNvSpPr txBox="1"/>
          <p:nvPr>
            <p:ph type="title"/>
          </p:nvPr>
        </p:nvSpPr>
        <p:spPr>
          <a:xfrm>
            <a:off x="258030" y="357187"/>
            <a:ext cx="23867940" cy="12841356"/>
          </a:xfrm>
          <a:prstGeom prst="rect">
            <a:avLst/>
          </a:prstGeom>
        </p:spPr>
        <p:txBody>
          <a:bodyPr/>
          <a:lstStyle/>
          <a:p>
            <a:pPr/>
          </a:p>
          <a:p>
            <a:pPr/>
          </a:p>
          <a:p>
            <a:pPr/>
          </a:p>
          <a:p>
            <a:pPr/>
          </a:p>
        </p:txBody>
      </p:sp>
      <p:pic>
        <p:nvPicPr>
          <p:cNvPr id="505" name="hamasandbds#6.jpg" descr="hamasandbds#6.jpg"/>
          <p:cNvPicPr>
            <a:picLocks noChangeAspect="1"/>
          </p:cNvPicPr>
          <p:nvPr/>
        </p:nvPicPr>
        <p:blipFill>
          <a:blip r:embed="rId2">
            <a:extLst/>
          </a:blip>
          <a:stretch>
            <a:fillRect/>
          </a:stretch>
        </p:blipFill>
        <p:spPr>
          <a:xfrm>
            <a:off x="2726845" y="4067488"/>
            <a:ext cx="18930310" cy="3345824"/>
          </a:xfrm>
          <a:prstGeom prst="rect">
            <a:avLst/>
          </a:prstGeom>
          <a:ln w="12700">
            <a:miter lim="400000"/>
          </a:ln>
        </p:spPr>
      </p:pic>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 name="Double-click to edit"/>
          <p:cNvSpPr txBox="1"/>
          <p:nvPr>
            <p:ph type="title"/>
          </p:nvPr>
        </p:nvSpPr>
        <p:spPr>
          <a:xfrm>
            <a:off x="310957" y="357187"/>
            <a:ext cx="23762086" cy="12809730"/>
          </a:xfrm>
          <a:prstGeom prst="rect">
            <a:avLst/>
          </a:prstGeom>
        </p:spPr>
        <p:txBody>
          <a:bodyPr/>
          <a:lstStyle/>
          <a:p>
            <a:pPr/>
          </a:p>
          <a:p>
            <a:pPr/>
          </a:p>
          <a:p>
            <a:pPr/>
          </a:p>
          <a:p>
            <a:pPr/>
          </a:p>
        </p:txBody>
      </p:sp>
      <p:pic>
        <p:nvPicPr>
          <p:cNvPr id="508" name="hamasandbds#7.jpg" descr="hamasandbds#7.jpg"/>
          <p:cNvPicPr>
            <a:picLocks noChangeAspect="1"/>
          </p:cNvPicPr>
          <p:nvPr/>
        </p:nvPicPr>
        <p:blipFill>
          <a:blip r:embed="rId2">
            <a:extLst/>
          </a:blip>
          <a:stretch>
            <a:fillRect/>
          </a:stretch>
        </p:blipFill>
        <p:spPr>
          <a:xfrm>
            <a:off x="4647302" y="5251449"/>
            <a:ext cx="15089396" cy="5021127"/>
          </a:xfrm>
          <a:prstGeom prst="rect">
            <a:avLst/>
          </a:prstGeom>
          <a:ln w="12700">
            <a:miter lim="400000"/>
          </a:ln>
        </p:spPr>
      </p:pic>
      <p:pic>
        <p:nvPicPr>
          <p:cNvPr id="509" name="jerusalmepostlogo.jpg" descr="jerusalmepostlogo.jpg"/>
          <p:cNvPicPr>
            <a:picLocks noChangeAspect="1"/>
          </p:cNvPicPr>
          <p:nvPr/>
        </p:nvPicPr>
        <p:blipFill>
          <a:blip r:embed="rId3">
            <a:extLst/>
          </a:blip>
          <a:stretch>
            <a:fillRect/>
          </a:stretch>
        </p:blipFill>
        <p:spPr>
          <a:xfrm>
            <a:off x="4915289" y="1387474"/>
            <a:ext cx="14553422" cy="2539109"/>
          </a:xfrm>
          <a:prstGeom prst="rect">
            <a:avLst/>
          </a:prstGeom>
          <a:ln w="12700">
            <a:miter lim="400000"/>
          </a:ln>
        </p:spPr>
      </p:pic>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 name="Double-click to edit"/>
          <p:cNvSpPr txBox="1"/>
          <p:nvPr>
            <p:ph type="title"/>
          </p:nvPr>
        </p:nvSpPr>
        <p:spPr>
          <a:xfrm>
            <a:off x="313841" y="357187"/>
            <a:ext cx="23756318" cy="13001626"/>
          </a:xfrm>
          <a:prstGeom prst="rect">
            <a:avLst/>
          </a:prstGeom>
        </p:spPr>
        <p:txBody>
          <a:bodyPr/>
          <a:lstStyle/>
          <a:p>
            <a:pPr/>
          </a:p>
          <a:p>
            <a:pPr/>
          </a:p>
          <a:p>
            <a:pPr/>
          </a:p>
          <a:p>
            <a:pPr/>
          </a:p>
          <a:p>
            <a:pPr/>
          </a:p>
          <a:p>
            <a:pPr/>
          </a:p>
        </p:txBody>
      </p:sp>
      <p:pic>
        <p:nvPicPr>
          <p:cNvPr id="512" name="hamasandbds#8.jpg" descr="hamasandbds#8.jpg"/>
          <p:cNvPicPr>
            <a:picLocks noChangeAspect="1"/>
          </p:cNvPicPr>
          <p:nvPr/>
        </p:nvPicPr>
        <p:blipFill>
          <a:blip r:embed="rId2">
            <a:extLst/>
          </a:blip>
          <a:stretch>
            <a:fillRect/>
          </a:stretch>
        </p:blipFill>
        <p:spPr>
          <a:xfrm>
            <a:off x="2897971" y="3901689"/>
            <a:ext cx="18588058" cy="3677422"/>
          </a:xfrm>
          <a:prstGeom prst="rect">
            <a:avLst/>
          </a:prstGeom>
          <a:ln w="12700">
            <a:miter lim="400000"/>
          </a:ln>
        </p:spPr>
      </p:pic>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 name="Double-click to edit"/>
          <p:cNvSpPr txBox="1"/>
          <p:nvPr>
            <p:ph type="title"/>
          </p:nvPr>
        </p:nvSpPr>
        <p:spPr>
          <a:xfrm>
            <a:off x="207429" y="357187"/>
            <a:ext cx="23969142" cy="13001626"/>
          </a:xfrm>
          <a:prstGeom prst="rect">
            <a:avLst/>
          </a:prstGeom>
        </p:spPr>
        <p:txBody>
          <a:bodyPr/>
          <a:lstStyle/>
          <a:p>
            <a:pPr/>
          </a:p>
          <a:p>
            <a:pPr/>
          </a:p>
          <a:p>
            <a:pPr/>
          </a:p>
          <a:p>
            <a:pPr/>
          </a:p>
          <a:p>
            <a:pPr/>
          </a:p>
        </p:txBody>
      </p:sp>
      <p:pic>
        <p:nvPicPr>
          <p:cNvPr id="515" name="greenfieldbds#1.jpg" descr="greenfieldbds#1.jpg"/>
          <p:cNvPicPr>
            <a:picLocks noChangeAspect="1"/>
          </p:cNvPicPr>
          <p:nvPr/>
        </p:nvPicPr>
        <p:blipFill>
          <a:blip r:embed="rId2">
            <a:extLst/>
          </a:blip>
          <a:stretch>
            <a:fillRect/>
          </a:stretch>
        </p:blipFill>
        <p:spPr>
          <a:xfrm>
            <a:off x="5048539" y="3286124"/>
            <a:ext cx="14286922" cy="3911074"/>
          </a:xfrm>
          <a:prstGeom prst="rect">
            <a:avLst/>
          </a:prstGeom>
          <a:ln w="12700">
            <a:miter lim="400000"/>
          </a:ln>
        </p:spPr>
      </p:pic>
    </p:spTree>
  </p:cSld>
  <p:clrMapOvr>
    <a:masterClrMapping/>
  </p:clrMapOvr>
  <p:transition xmlns:p14="http://schemas.microsoft.com/office/powerpoint/2010/main" spd="med" advClick="1"/>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7" name="Double-click to edit"/>
          <p:cNvSpPr txBox="1"/>
          <p:nvPr>
            <p:ph type="title"/>
          </p:nvPr>
        </p:nvSpPr>
        <p:spPr>
          <a:xfrm>
            <a:off x="340723" y="119062"/>
            <a:ext cx="23702554" cy="1300162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518" name="greenfieldonbds#2.jpg" descr="greenfieldonbds#2.jpg"/>
          <p:cNvPicPr>
            <a:picLocks noChangeAspect="1"/>
          </p:cNvPicPr>
          <p:nvPr/>
        </p:nvPicPr>
        <p:blipFill>
          <a:blip r:embed="rId2">
            <a:extLst/>
          </a:blip>
          <a:stretch>
            <a:fillRect/>
          </a:stretch>
        </p:blipFill>
        <p:spPr>
          <a:xfrm>
            <a:off x="2413517" y="4621853"/>
            <a:ext cx="19556966" cy="2691959"/>
          </a:xfrm>
          <a:prstGeom prst="rect">
            <a:avLst/>
          </a:prstGeom>
          <a:ln w="12700">
            <a:miter lim="400000"/>
          </a:ln>
        </p:spPr>
      </p:pic>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 name="Double-click to edit"/>
          <p:cNvSpPr txBox="1"/>
          <p:nvPr>
            <p:ph type="title"/>
          </p:nvPr>
        </p:nvSpPr>
        <p:spPr>
          <a:xfrm>
            <a:off x="257565" y="357187"/>
            <a:ext cx="23868870" cy="13132037"/>
          </a:xfrm>
          <a:prstGeom prst="rect">
            <a:avLst/>
          </a:prstGeom>
        </p:spPr>
        <p:txBody>
          <a:bodyPr/>
          <a:lstStyle/>
          <a:p>
            <a:pPr/>
          </a:p>
          <a:p>
            <a:pPr/>
          </a:p>
          <a:p>
            <a:pPr/>
          </a:p>
          <a:p>
            <a:pPr/>
          </a:p>
          <a:p>
            <a:pPr/>
          </a:p>
          <a:p>
            <a:pPr/>
          </a:p>
        </p:txBody>
      </p:sp>
      <p:pic>
        <p:nvPicPr>
          <p:cNvPr id="521" name="cair#1.jpg" descr="cair#1.jpg"/>
          <p:cNvPicPr>
            <a:picLocks noChangeAspect="1"/>
          </p:cNvPicPr>
          <p:nvPr/>
        </p:nvPicPr>
        <p:blipFill>
          <a:blip r:embed="rId2">
            <a:extLst/>
          </a:blip>
          <a:stretch>
            <a:fillRect/>
          </a:stretch>
        </p:blipFill>
        <p:spPr>
          <a:xfrm>
            <a:off x="4578510" y="3543962"/>
            <a:ext cx="15706270" cy="4392876"/>
          </a:xfrm>
          <a:prstGeom prst="rect">
            <a:avLst/>
          </a:prstGeom>
          <a:ln w="12700">
            <a:miter lim="400000"/>
          </a:ln>
        </p:spPr>
      </p:pic>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3" name="Double-click to edit"/>
          <p:cNvSpPr txBox="1"/>
          <p:nvPr>
            <p:ph type="title"/>
          </p:nvPr>
        </p:nvSpPr>
        <p:spPr>
          <a:xfrm>
            <a:off x="144549" y="357187"/>
            <a:ext cx="24005605" cy="1300162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524" name="cair#2.jpg" descr="cair#2.jpg"/>
          <p:cNvPicPr>
            <a:picLocks noChangeAspect="1"/>
          </p:cNvPicPr>
          <p:nvPr/>
        </p:nvPicPr>
        <p:blipFill>
          <a:blip r:embed="rId2">
            <a:extLst/>
          </a:blip>
          <a:stretch>
            <a:fillRect/>
          </a:stretch>
        </p:blipFill>
        <p:spPr>
          <a:xfrm>
            <a:off x="4781351" y="4538662"/>
            <a:ext cx="14732001" cy="2971801"/>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 name="Double-click to edit"/>
          <p:cNvSpPr txBox="1"/>
          <p:nvPr>
            <p:ph type="title"/>
          </p:nvPr>
        </p:nvSpPr>
        <p:spPr>
          <a:xfrm>
            <a:off x="169105" y="357187"/>
            <a:ext cx="24045790" cy="13136315"/>
          </a:xfrm>
          <a:prstGeom prst="rect">
            <a:avLst/>
          </a:prstGeom>
        </p:spPr>
        <p:txBody>
          <a:bodyPr/>
          <a:lstStyle/>
          <a:p>
            <a:pPr/>
          </a:p>
          <a:p>
            <a:pPr/>
          </a:p>
          <a:p>
            <a:pPr/>
          </a:p>
          <a:p>
            <a:pPr/>
          </a:p>
          <a:p>
            <a:pPr/>
          </a:p>
          <a:p>
            <a:pPr/>
          </a:p>
        </p:txBody>
      </p:sp>
      <p:pic>
        <p:nvPicPr>
          <p:cNvPr id="173" name="ploflag.jpg" descr="ploflag.jpg"/>
          <p:cNvPicPr>
            <a:picLocks noChangeAspect="1"/>
          </p:cNvPicPr>
          <p:nvPr/>
        </p:nvPicPr>
        <p:blipFill>
          <a:blip r:embed="rId2">
            <a:extLst/>
          </a:blip>
          <a:stretch>
            <a:fillRect/>
          </a:stretch>
        </p:blipFill>
        <p:spPr>
          <a:xfrm>
            <a:off x="4822187" y="1757526"/>
            <a:ext cx="14739626" cy="9312484"/>
          </a:xfrm>
          <a:prstGeom prst="rect">
            <a:avLst/>
          </a:prstGeom>
          <a:ln w="12700">
            <a:miter lim="400000"/>
          </a:ln>
        </p:spPr>
      </p:pic>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6" name="Double-click to edit"/>
          <p:cNvSpPr txBox="1"/>
          <p:nvPr>
            <p:ph type="title"/>
          </p:nvPr>
        </p:nvSpPr>
        <p:spPr>
          <a:xfrm>
            <a:off x="314027" y="357187"/>
            <a:ext cx="23846638" cy="12817544"/>
          </a:xfrm>
          <a:prstGeom prst="rect">
            <a:avLst/>
          </a:prstGeom>
        </p:spPr>
        <p:txBody>
          <a:bodyPr/>
          <a:lstStyle/>
          <a:p>
            <a:pPr/>
          </a:p>
          <a:p>
            <a:pPr/>
          </a:p>
        </p:txBody>
      </p:sp>
      <p:pic>
        <p:nvPicPr>
          <p:cNvPr id="527" name="hamas&amp;FBI.jpg" descr="hamas&amp;FBI.jpg"/>
          <p:cNvPicPr>
            <a:picLocks noChangeAspect="1"/>
          </p:cNvPicPr>
          <p:nvPr/>
        </p:nvPicPr>
        <p:blipFill>
          <a:blip r:embed="rId2">
            <a:extLst/>
          </a:blip>
          <a:stretch>
            <a:fillRect/>
          </a:stretch>
        </p:blipFill>
        <p:spPr>
          <a:xfrm>
            <a:off x="6449272" y="2897392"/>
            <a:ext cx="11485456" cy="6635341"/>
          </a:xfrm>
          <a:prstGeom prst="rect">
            <a:avLst/>
          </a:prstGeom>
          <a:ln w="12700">
            <a:miter lim="400000"/>
          </a:ln>
        </p:spPr>
      </p:pic>
    </p:spTree>
  </p:cSld>
  <p:clrMapOvr>
    <a:masterClrMapping/>
  </p:clrMapOvr>
  <p:transition xmlns:p14="http://schemas.microsoft.com/office/powerpoint/2010/main" spd="med" advClick="1"/>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9" name="Times of Israel, December 21, 2018"/>
          <p:cNvSpPr txBox="1"/>
          <p:nvPr>
            <p:ph type="title"/>
          </p:nvPr>
        </p:nvSpPr>
        <p:spPr>
          <a:xfrm>
            <a:off x="255984" y="357187"/>
            <a:ext cx="23872032" cy="13001626"/>
          </a:xfrm>
          <a:prstGeom prst="rect">
            <a:avLst/>
          </a:prstGeom>
        </p:spPr>
        <p:txBody>
          <a:bodyPr/>
          <a:lstStyle/>
          <a:p>
            <a:pPr defTabSz="813315">
              <a:defRPr sz="11088"/>
            </a:pPr>
          </a:p>
          <a:p>
            <a:pPr defTabSz="813315">
              <a:defRPr sz="11088"/>
            </a:pPr>
          </a:p>
          <a:p>
            <a:pPr defTabSz="813315">
              <a:defRPr sz="11088"/>
            </a:pPr>
          </a:p>
          <a:p>
            <a:pPr defTabSz="813315">
              <a:defRPr sz="11088"/>
            </a:pPr>
          </a:p>
          <a:p>
            <a:pPr defTabSz="813315">
              <a:defRPr sz="11088"/>
            </a:pPr>
          </a:p>
          <a:p>
            <a:pPr defTabSz="813315">
              <a:defRPr sz="11088"/>
            </a:pPr>
          </a:p>
          <a:p>
            <a:pPr defTabSz="813315">
              <a:defRPr sz="11088"/>
            </a:pPr>
          </a:p>
          <a:p>
            <a:pPr defTabSz="813315">
              <a:defRPr sz="5940">
                <a:latin typeface="Arial"/>
                <a:ea typeface="Arial"/>
                <a:cs typeface="Arial"/>
                <a:sym typeface="Arial"/>
              </a:defRPr>
            </a:pPr>
            <a:r>
              <a:t>Times of Israel, December 21, 2018</a:t>
            </a:r>
          </a:p>
        </p:txBody>
      </p:sp>
      <p:pic>
        <p:nvPicPr>
          <p:cNvPr id="530" name="hamas#15.jpg" descr="hamas#15.jpg"/>
          <p:cNvPicPr>
            <a:picLocks noChangeAspect="1"/>
          </p:cNvPicPr>
          <p:nvPr/>
        </p:nvPicPr>
        <p:blipFill>
          <a:blip r:embed="rId2">
            <a:extLst/>
          </a:blip>
          <a:stretch>
            <a:fillRect/>
          </a:stretch>
        </p:blipFill>
        <p:spPr>
          <a:xfrm>
            <a:off x="4079868" y="2662479"/>
            <a:ext cx="16224264" cy="7248042"/>
          </a:xfrm>
          <a:prstGeom prst="rect">
            <a:avLst/>
          </a:prstGeom>
          <a:ln w="12700">
            <a:miter lim="400000"/>
          </a:ln>
        </p:spPr>
      </p:pic>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2" name="Omar Barghouti: Co-Founder of BDS"/>
          <p:cNvSpPr txBox="1"/>
          <p:nvPr>
            <p:ph type="title"/>
          </p:nvPr>
        </p:nvSpPr>
        <p:spPr>
          <a:xfrm>
            <a:off x="285563" y="357187"/>
            <a:ext cx="23812874" cy="13235937"/>
          </a:xfrm>
          <a:prstGeom prst="rect">
            <a:avLst/>
          </a:prstGeom>
        </p:spPr>
        <p:txBody>
          <a:bodyPr/>
          <a:lstStyle/>
          <a:p>
            <a:pPr defTabSz="328612">
              <a:defRPr sz="4480"/>
            </a:pPr>
          </a:p>
          <a:p>
            <a:pPr defTabSz="328612">
              <a:defRPr sz="4480"/>
            </a:pPr>
          </a:p>
          <a:p>
            <a:pPr defTabSz="328612">
              <a:defRPr sz="4480">
                <a:latin typeface="Helvetica Neue"/>
                <a:ea typeface="Helvetica Neue"/>
                <a:cs typeface="Helvetica Neue"/>
                <a:sym typeface="Helvetica Neue"/>
              </a:defRPr>
            </a:pPr>
          </a:p>
          <a:p>
            <a:pPr algn="l" defTabSz="365760">
              <a:lnSpc>
                <a:spcPct val="90000"/>
              </a:lnSpc>
              <a:spcBef>
                <a:spcPts val="400"/>
              </a:spcBef>
              <a:defRPr sz="1280">
                <a:solidFill>
                  <a:srgbClr val="C00000"/>
                </a:solidFill>
                <a:latin typeface="Futura"/>
                <a:ea typeface="Futura"/>
                <a:cs typeface="Futura"/>
                <a:sym typeface="Futura"/>
              </a:defRPr>
            </a:pPr>
          </a:p>
          <a:p>
            <a:pPr algn="l" defTabSz="365760">
              <a:lnSpc>
                <a:spcPct val="90000"/>
              </a:lnSpc>
              <a:spcBef>
                <a:spcPts val="400"/>
              </a:spcBef>
              <a:defRPr sz="1280">
                <a:solidFill>
                  <a:srgbClr val="C00000"/>
                </a:solidFill>
                <a:latin typeface="Futura"/>
                <a:ea typeface="Futura"/>
                <a:cs typeface="Futura"/>
                <a:sym typeface="Futura"/>
              </a:defRPr>
            </a:pPr>
          </a:p>
          <a:p>
            <a:pPr algn="l" defTabSz="365760">
              <a:lnSpc>
                <a:spcPct val="90000"/>
              </a:lnSpc>
              <a:spcBef>
                <a:spcPts val="400"/>
              </a:spcBef>
              <a:defRPr sz="1280">
                <a:solidFill>
                  <a:srgbClr val="C00000"/>
                </a:solidFill>
                <a:latin typeface="Futura"/>
                <a:ea typeface="Futura"/>
                <a:cs typeface="Futura"/>
                <a:sym typeface="Futura"/>
              </a:defRPr>
            </a:pPr>
          </a:p>
          <a:p>
            <a:pPr algn="l" defTabSz="365760">
              <a:lnSpc>
                <a:spcPct val="90000"/>
              </a:lnSpc>
              <a:spcBef>
                <a:spcPts val="400"/>
              </a:spcBef>
              <a:defRPr sz="1280">
                <a:solidFill>
                  <a:srgbClr val="C00000"/>
                </a:solidFill>
                <a:latin typeface="Futura"/>
                <a:ea typeface="Futura"/>
                <a:cs typeface="Futura"/>
                <a:sym typeface="Futura"/>
              </a:defRPr>
            </a:pPr>
          </a:p>
          <a:p>
            <a:pPr algn="l" defTabSz="365760">
              <a:lnSpc>
                <a:spcPct val="90000"/>
              </a:lnSpc>
              <a:spcBef>
                <a:spcPts val="400"/>
              </a:spcBef>
              <a:defRPr sz="1280">
                <a:solidFill>
                  <a:srgbClr val="C00000"/>
                </a:solidFill>
                <a:latin typeface="Futura"/>
                <a:ea typeface="Futura"/>
                <a:cs typeface="Futura"/>
                <a:sym typeface="Futura"/>
              </a:defRPr>
            </a:pPr>
          </a:p>
          <a:p>
            <a:pPr algn="l" defTabSz="365760">
              <a:lnSpc>
                <a:spcPct val="90000"/>
              </a:lnSpc>
              <a:spcBef>
                <a:spcPts val="400"/>
              </a:spcBef>
              <a:defRPr sz="1280">
                <a:solidFill>
                  <a:srgbClr val="C00000"/>
                </a:solidFill>
                <a:latin typeface="Futura"/>
                <a:ea typeface="Futura"/>
                <a:cs typeface="Futura"/>
                <a:sym typeface="Futura"/>
              </a:defRPr>
            </a:pPr>
          </a:p>
          <a:p>
            <a:pPr algn="l" defTabSz="365760">
              <a:lnSpc>
                <a:spcPct val="90000"/>
              </a:lnSpc>
              <a:spcBef>
                <a:spcPts val="400"/>
              </a:spcBef>
              <a:defRPr sz="1280">
                <a:solidFill>
                  <a:srgbClr val="C00000"/>
                </a:solidFill>
                <a:latin typeface="Futura"/>
                <a:ea typeface="Futura"/>
                <a:cs typeface="Futura"/>
                <a:sym typeface="Futura"/>
              </a:defRPr>
            </a:pPr>
          </a:p>
          <a:p>
            <a:pPr algn="l" defTabSz="365760">
              <a:lnSpc>
                <a:spcPct val="90000"/>
              </a:lnSpc>
              <a:spcBef>
                <a:spcPts val="400"/>
              </a:spcBef>
              <a:defRPr sz="1280">
                <a:solidFill>
                  <a:srgbClr val="C00000"/>
                </a:solidFill>
                <a:latin typeface="Futura"/>
                <a:ea typeface="Futura"/>
                <a:cs typeface="Futura"/>
                <a:sym typeface="Futura"/>
              </a:defRPr>
            </a:pPr>
          </a:p>
          <a:p>
            <a:pPr algn="l" defTabSz="365760">
              <a:lnSpc>
                <a:spcPct val="90000"/>
              </a:lnSpc>
              <a:spcBef>
                <a:spcPts val="400"/>
              </a:spcBef>
              <a:defRPr sz="1280">
                <a:solidFill>
                  <a:srgbClr val="C00000"/>
                </a:solidFill>
                <a:latin typeface="Futura"/>
                <a:ea typeface="Futura"/>
                <a:cs typeface="Futura"/>
                <a:sym typeface="Futura"/>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5000">
                <a:solidFill>
                  <a:srgbClr val="C00000"/>
                </a:solidFill>
                <a:latin typeface="Arial"/>
                <a:ea typeface="Arial"/>
                <a:cs typeface="Arial"/>
                <a:sym typeface="Arial"/>
              </a:defRPr>
            </a:pPr>
            <a:r>
              <a:rPr>
                <a:solidFill>
                  <a:srgbClr val="FFFFFF"/>
                </a:solidFill>
              </a:rPr>
              <a:t>Omar Barghouti: Co-Founder of BDS</a:t>
            </a:r>
          </a:p>
          <a:p>
            <a:pPr defTabSz="328612">
              <a:defRPr sz="4480"/>
            </a:pPr>
          </a:p>
          <a:p>
            <a:pPr defTabSz="328612">
              <a:defRPr sz="4480"/>
            </a:pPr>
          </a:p>
        </p:txBody>
      </p:sp>
      <p:pic>
        <p:nvPicPr>
          <p:cNvPr id="533" name="omar#1.jpg" descr="omar#1.jpg"/>
          <p:cNvPicPr>
            <a:picLocks noChangeAspect="1"/>
          </p:cNvPicPr>
          <p:nvPr/>
        </p:nvPicPr>
        <p:blipFill>
          <a:blip r:embed="rId2">
            <a:extLst/>
          </a:blip>
          <a:stretch>
            <a:fillRect/>
          </a:stretch>
        </p:blipFill>
        <p:spPr>
          <a:xfrm>
            <a:off x="3738562" y="1789112"/>
            <a:ext cx="16383001" cy="9042401"/>
          </a:xfrm>
          <a:prstGeom prst="rect">
            <a:avLst/>
          </a:prstGeom>
          <a:ln w="12700">
            <a:miter lim="400000"/>
          </a:ln>
        </p:spPr>
      </p:pic>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5" name="Double-click to edit"/>
          <p:cNvSpPr txBox="1"/>
          <p:nvPr>
            <p:ph type="title"/>
          </p:nvPr>
        </p:nvSpPr>
        <p:spPr>
          <a:xfrm>
            <a:off x="132922" y="357187"/>
            <a:ext cx="23998164" cy="13237612"/>
          </a:xfrm>
          <a:prstGeom prst="rect">
            <a:avLst/>
          </a:prstGeom>
        </p:spPr>
        <p:txBody>
          <a:bodyPr/>
          <a:lstStyle/>
          <a:p>
            <a:pPr defTabSz="731162">
              <a:defRPr sz="9968">
                <a:latin typeface="Arial"/>
                <a:ea typeface="Arial"/>
                <a:cs typeface="Arial"/>
                <a:sym typeface="Arial"/>
              </a:defRPr>
            </a:pPr>
          </a:p>
          <a:p>
            <a:pPr defTabSz="731162">
              <a:defRPr sz="9968">
                <a:latin typeface="Arial"/>
                <a:ea typeface="Arial"/>
                <a:cs typeface="Arial"/>
                <a:sym typeface="Arial"/>
              </a:defRPr>
            </a:pPr>
          </a:p>
          <a:p>
            <a:pPr defTabSz="731162">
              <a:defRPr sz="9968">
                <a:latin typeface="Arial"/>
                <a:ea typeface="Arial"/>
                <a:cs typeface="Arial"/>
                <a:sym typeface="Arial"/>
              </a:defRPr>
            </a:pPr>
          </a:p>
          <a:p>
            <a:pPr defTabSz="731162">
              <a:defRPr sz="9968">
                <a:latin typeface="Arial"/>
                <a:ea typeface="Arial"/>
                <a:cs typeface="Arial"/>
                <a:sym typeface="Arial"/>
              </a:defRPr>
            </a:pPr>
          </a:p>
          <a:p>
            <a:pPr defTabSz="731162">
              <a:defRPr sz="9968">
                <a:latin typeface="Arial"/>
                <a:ea typeface="Arial"/>
                <a:cs typeface="Arial"/>
                <a:sym typeface="Arial"/>
              </a:defRPr>
            </a:pPr>
          </a:p>
          <a:p>
            <a:pPr defTabSz="731162">
              <a:defRPr sz="9968">
                <a:latin typeface="Arial"/>
                <a:ea typeface="Arial"/>
                <a:cs typeface="Arial"/>
                <a:sym typeface="Arial"/>
              </a:defRPr>
            </a:pPr>
          </a:p>
          <a:p>
            <a:pPr defTabSz="731162">
              <a:defRPr sz="9968">
                <a:latin typeface="Arial"/>
                <a:ea typeface="Arial"/>
                <a:cs typeface="Arial"/>
                <a:sym typeface="Arial"/>
              </a:defRPr>
            </a:pPr>
          </a:p>
          <a:p>
            <a:pPr defTabSz="731162">
              <a:defRPr sz="9968">
                <a:latin typeface="Arial"/>
                <a:ea typeface="Arial"/>
                <a:cs typeface="Arial"/>
                <a:sym typeface="Arial"/>
              </a:defRPr>
            </a:pPr>
          </a:p>
        </p:txBody>
      </p:sp>
      <p:pic>
        <p:nvPicPr>
          <p:cNvPr id="536" name="OB#1.jpg" descr="OB#1.jpg"/>
          <p:cNvPicPr>
            <a:picLocks noChangeAspect="1"/>
          </p:cNvPicPr>
          <p:nvPr/>
        </p:nvPicPr>
        <p:blipFill>
          <a:blip r:embed="rId2">
            <a:extLst/>
          </a:blip>
          <a:stretch>
            <a:fillRect/>
          </a:stretch>
        </p:blipFill>
        <p:spPr>
          <a:xfrm>
            <a:off x="1864931" y="5476122"/>
            <a:ext cx="20534146" cy="2243056"/>
          </a:xfrm>
          <a:prstGeom prst="rect">
            <a:avLst/>
          </a:prstGeom>
          <a:ln w="12700">
            <a:miter lim="400000"/>
          </a:ln>
        </p:spPr>
      </p:pic>
      <p:pic>
        <p:nvPicPr>
          <p:cNvPr id="537" name="JVL.jpg" descr="JVL.jpg"/>
          <p:cNvPicPr>
            <a:picLocks noChangeAspect="1"/>
          </p:cNvPicPr>
          <p:nvPr/>
        </p:nvPicPr>
        <p:blipFill>
          <a:blip r:embed="rId3">
            <a:extLst/>
          </a:blip>
          <a:stretch>
            <a:fillRect/>
          </a:stretch>
        </p:blipFill>
        <p:spPr>
          <a:xfrm>
            <a:off x="8758424" y="1043781"/>
            <a:ext cx="6747159" cy="3736560"/>
          </a:xfrm>
          <a:prstGeom prst="rect">
            <a:avLst/>
          </a:prstGeom>
          <a:ln w="12700">
            <a:miter lim="400000"/>
          </a:ln>
        </p:spPr>
      </p:pic>
    </p:spTree>
  </p:cSld>
  <p:clrMapOvr>
    <a:masterClrMapping/>
  </p:clrMapOvr>
  <p:transition xmlns:p14="http://schemas.microsoft.com/office/powerpoint/2010/main" spd="med" advClick="1"/>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39" name="Double-click to edit"/>
          <p:cNvSpPr txBox="1"/>
          <p:nvPr>
            <p:ph type="title"/>
          </p:nvPr>
        </p:nvSpPr>
        <p:spPr>
          <a:xfrm>
            <a:off x="240729" y="357187"/>
            <a:ext cx="23789482" cy="13001626"/>
          </a:xfrm>
          <a:prstGeom prst="rect">
            <a:avLst/>
          </a:prstGeom>
        </p:spPr>
        <p:txBody>
          <a:bodyPr/>
          <a:lstStyle/>
          <a:p>
            <a:pPr/>
          </a:p>
          <a:p>
            <a:pPr/>
          </a:p>
          <a:p>
            <a:pPr/>
          </a:p>
          <a:p>
            <a:pPr/>
          </a:p>
          <a:p>
            <a:pPr/>
          </a:p>
        </p:txBody>
      </p:sp>
      <p:pic>
        <p:nvPicPr>
          <p:cNvPr id="540" name="OB#2.jpg" descr="OB#2.jpg"/>
          <p:cNvPicPr>
            <a:picLocks noChangeAspect="1"/>
          </p:cNvPicPr>
          <p:nvPr/>
        </p:nvPicPr>
        <p:blipFill>
          <a:blip r:embed="rId2">
            <a:extLst/>
          </a:blip>
          <a:stretch>
            <a:fillRect/>
          </a:stretch>
        </p:blipFill>
        <p:spPr>
          <a:xfrm>
            <a:off x="1894166" y="5993222"/>
            <a:ext cx="20482608" cy="1729557"/>
          </a:xfrm>
          <a:prstGeom prst="rect">
            <a:avLst/>
          </a:prstGeom>
          <a:ln w="12700">
            <a:miter lim="400000"/>
          </a:ln>
        </p:spPr>
      </p:pic>
      <p:pic>
        <p:nvPicPr>
          <p:cNvPr id="541" name="JVL.jpg" descr="JVL.jpg"/>
          <p:cNvPicPr>
            <a:picLocks noChangeAspect="1"/>
          </p:cNvPicPr>
          <p:nvPr/>
        </p:nvPicPr>
        <p:blipFill>
          <a:blip r:embed="rId3">
            <a:extLst/>
          </a:blip>
          <a:stretch>
            <a:fillRect/>
          </a:stretch>
        </p:blipFill>
        <p:spPr>
          <a:xfrm>
            <a:off x="8889427" y="1394306"/>
            <a:ext cx="6605146" cy="3657913"/>
          </a:xfrm>
          <a:prstGeom prst="rect">
            <a:avLst/>
          </a:prstGeom>
          <a:ln w="12700">
            <a:miter lim="400000"/>
          </a:ln>
        </p:spPr>
      </p:pic>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3" name="Double-click to edit"/>
          <p:cNvSpPr txBox="1"/>
          <p:nvPr>
            <p:ph type="title"/>
          </p:nvPr>
        </p:nvSpPr>
        <p:spPr>
          <a:xfrm>
            <a:off x="338583" y="357187"/>
            <a:ext cx="23799572" cy="1300162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544" name="OB#3.jpg" descr="OB#3.jpg"/>
          <p:cNvPicPr>
            <a:picLocks noChangeAspect="1"/>
          </p:cNvPicPr>
          <p:nvPr/>
        </p:nvPicPr>
        <p:blipFill>
          <a:blip r:embed="rId2">
            <a:extLst/>
          </a:blip>
          <a:stretch>
            <a:fillRect/>
          </a:stretch>
        </p:blipFill>
        <p:spPr>
          <a:xfrm>
            <a:off x="3093964" y="5862496"/>
            <a:ext cx="18196072" cy="1991008"/>
          </a:xfrm>
          <a:prstGeom prst="rect">
            <a:avLst/>
          </a:prstGeom>
          <a:ln w="12700">
            <a:miter lim="400000"/>
          </a:ln>
        </p:spPr>
      </p:pic>
      <p:pic>
        <p:nvPicPr>
          <p:cNvPr id="545" name="JVL.jpg" descr="JVL.jpg"/>
          <p:cNvPicPr>
            <a:picLocks noChangeAspect="1"/>
          </p:cNvPicPr>
          <p:nvPr/>
        </p:nvPicPr>
        <p:blipFill>
          <a:blip r:embed="rId3">
            <a:extLst/>
          </a:blip>
          <a:stretch>
            <a:fillRect/>
          </a:stretch>
        </p:blipFill>
        <p:spPr>
          <a:xfrm>
            <a:off x="8983599" y="1353809"/>
            <a:ext cx="6416801" cy="3553609"/>
          </a:xfrm>
          <a:prstGeom prst="rect">
            <a:avLst/>
          </a:prstGeom>
          <a:ln w="12700">
            <a:miter lim="400000"/>
          </a:ln>
        </p:spPr>
      </p:pic>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47" name="Double-click to edit"/>
          <p:cNvSpPr txBox="1"/>
          <p:nvPr>
            <p:ph type="title"/>
          </p:nvPr>
        </p:nvSpPr>
        <p:spPr>
          <a:xfrm>
            <a:off x="141014" y="357187"/>
            <a:ext cx="24000676" cy="13111480"/>
          </a:xfrm>
          <a:prstGeom prst="rect">
            <a:avLst/>
          </a:prstGeom>
        </p:spPr>
        <p:txBody>
          <a:bodyPr/>
          <a:lstStyle/>
          <a:p>
            <a:pPr/>
          </a:p>
          <a:p>
            <a:pPr/>
          </a:p>
          <a:p>
            <a:pPr/>
          </a:p>
          <a:p>
            <a:pPr/>
          </a:p>
          <a:p>
            <a:pPr/>
          </a:p>
          <a:p>
            <a:pPr/>
          </a:p>
        </p:txBody>
      </p:sp>
      <p:pic>
        <p:nvPicPr>
          <p:cNvPr id="548" name="OB#4.jpg" descr="OB#4.jpg"/>
          <p:cNvPicPr>
            <a:picLocks noChangeAspect="1"/>
          </p:cNvPicPr>
          <p:nvPr/>
        </p:nvPicPr>
        <p:blipFill>
          <a:blip r:embed="rId2">
            <a:extLst/>
          </a:blip>
          <a:stretch>
            <a:fillRect/>
          </a:stretch>
        </p:blipFill>
        <p:spPr>
          <a:xfrm>
            <a:off x="2033676" y="6809668"/>
            <a:ext cx="19168180" cy="1668376"/>
          </a:xfrm>
          <a:prstGeom prst="rect">
            <a:avLst/>
          </a:prstGeom>
          <a:ln w="12700">
            <a:miter lim="400000"/>
          </a:ln>
        </p:spPr>
      </p:pic>
      <p:pic>
        <p:nvPicPr>
          <p:cNvPr id="549" name="JVL.jpg" descr="JVL.jpg"/>
          <p:cNvPicPr>
            <a:picLocks noChangeAspect="1"/>
          </p:cNvPicPr>
          <p:nvPr/>
        </p:nvPicPr>
        <p:blipFill>
          <a:blip r:embed="rId3">
            <a:extLst/>
          </a:blip>
          <a:stretch>
            <a:fillRect/>
          </a:stretch>
        </p:blipFill>
        <p:spPr>
          <a:xfrm>
            <a:off x="8671536" y="1948656"/>
            <a:ext cx="6939632" cy="3843150"/>
          </a:xfrm>
          <a:prstGeom prst="rect">
            <a:avLst/>
          </a:prstGeom>
          <a:ln w="12700">
            <a:miter lim="400000"/>
          </a:ln>
        </p:spPr>
      </p:pic>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1" name="BDS: A Coalition of  Socialists, Fascists, Jew Haters, &amp; Islamists"/>
          <p:cNvSpPr txBox="1"/>
          <p:nvPr>
            <p:ph type="title"/>
          </p:nvPr>
        </p:nvSpPr>
        <p:spPr>
          <a:xfrm>
            <a:off x="332630" y="357187"/>
            <a:ext cx="23615769" cy="13001626"/>
          </a:xfrm>
          <a:prstGeom prst="rect">
            <a:avLst/>
          </a:prstGeom>
        </p:spPr>
        <p:txBody>
          <a:bodyPr/>
          <a:lstStyle/>
          <a:p>
            <a:pPr>
              <a:defRPr sz="8500">
                <a:solidFill>
                  <a:srgbClr val="FFD479"/>
                </a:solidFill>
                <a:latin typeface="Arial"/>
                <a:ea typeface="Arial"/>
                <a:cs typeface="Arial"/>
                <a:sym typeface="Arial"/>
              </a:defRPr>
            </a:pPr>
            <a:r>
              <a:t>BDS: A Coalition of </a:t>
            </a:r>
            <a:br/>
            <a:r>
              <a:t>Socialists, Fascists, Jew Haters, &amp; Islamists </a:t>
            </a:r>
          </a:p>
          <a:p>
            <a:pPr>
              <a:defRPr sz="8500">
                <a:solidFill>
                  <a:srgbClr val="FFD47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3" name="Moshe Perlman Writes:…"/>
          <p:cNvSpPr txBox="1"/>
          <p:nvPr>
            <p:ph type="title"/>
          </p:nvPr>
        </p:nvSpPr>
        <p:spPr>
          <a:xfrm>
            <a:off x="347327" y="357187"/>
            <a:ext cx="23933610" cy="13118363"/>
          </a:xfrm>
          <a:prstGeom prst="rect">
            <a:avLst/>
          </a:prstGeom>
        </p:spPr>
        <p:txBody>
          <a:bodyPr/>
          <a:lstStyle/>
          <a:p>
            <a:pPr defTabSz="451842">
              <a:defRPr sz="6875">
                <a:solidFill>
                  <a:srgbClr val="FFD479"/>
                </a:solidFill>
                <a:latin typeface="Arial"/>
                <a:ea typeface="Arial"/>
                <a:cs typeface="Arial"/>
                <a:sym typeface="Arial"/>
              </a:defRPr>
            </a:pPr>
          </a:p>
          <a:p>
            <a:pPr defTabSz="451842">
              <a:defRPr sz="6875">
                <a:solidFill>
                  <a:srgbClr val="FFD479"/>
                </a:solidFill>
                <a:latin typeface="Arial"/>
                <a:ea typeface="Arial"/>
                <a:cs typeface="Arial"/>
                <a:sym typeface="Arial"/>
              </a:defRPr>
            </a:pPr>
            <a:r>
              <a:t>Moshe Perlman Writes:</a:t>
            </a:r>
          </a:p>
          <a:p>
            <a:pPr defTabSz="451842">
              <a:defRPr sz="4125">
                <a:latin typeface="Arial"/>
                <a:ea typeface="Arial"/>
                <a:cs typeface="Arial"/>
                <a:sym typeface="Arial"/>
              </a:defRPr>
            </a:pPr>
          </a:p>
          <a:p>
            <a:pPr defTabSz="451842">
              <a:defRPr sz="6875">
                <a:latin typeface="Arial"/>
                <a:ea typeface="Arial"/>
                <a:cs typeface="Arial"/>
                <a:sym typeface="Arial"/>
              </a:defRPr>
            </a:pPr>
            <a:r>
              <a:t>Once upon a time, Arabs and Jews lived peacefully in Palestine. Their leaders walked and planned together. Then came Haj Amin el Husseini, </a:t>
            </a:r>
            <a:r>
              <a:rPr>
                <a:solidFill>
                  <a:srgbClr val="FFD479"/>
                </a:solidFill>
              </a:rPr>
              <a:t>Uncle of Yassir Arafat.</a:t>
            </a:r>
            <a:r>
              <a:t> He chose fascism and jihad. Moderate leaders had to go, and he dispensed with them by murder and intimidation. His bloody projects were temporarily interrupted by WWII, during which he fled to Germany and cooperated closely with Nazi leaders. </a:t>
            </a:r>
          </a:p>
          <a:p>
            <a:pPr defTabSz="451842">
              <a:defRPr sz="6160"/>
            </a:pPr>
          </a:p>
          <a:p>
            <a:pPr defTabSz="451842">
              <a:defRPr sz="6160"/>
            </a:pPr>
          </a:p>
        </p:txBody>
      </p:sp>
    </p:spTree>
  </p:cSld>
  <p:clrMapOvr>
    <a:masterClrMapping/>
  </p:clrMapOvr>
  <p:transition xmlns:p14="http://schemas.microsoft.com/office/powerpoint/2010/main" spd="med" advClick="1"/>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5" name="Moshe Perlman Writes:…"/>
          <p:cNvSpPr txBox="1"/>
          <p:nvPr>
            <p:ph type="title"/>
          </p:nvPr>
        </p:nvSpPr>
        <p:spPr>
          <a:xfrm>
            <a:off x="313655" y="357187"/>
            <a:ext cx="23756690" cy="12912421"/>
          </a:xfrm>
          <a:prstGeom prst="rect">
            <a:avLst/>
          </a:prstGeom>
        </p:spPr>
        <p:txBody>
          <a:bodyPr/>
          <a:lstStyle/>
          <a:p>
            <a:pPr>
              <a:defRPr sz="7500">
                <a:solidFill>
                  <a:srgbClr val="FFD479"/>
                </a:solidFill>
                <a:latin typeface="Arial"/>
                <a:ea typeface="Arial"/>
                <a:cs typeface="Arial"/>
                <a:sym typeface="Arial"/>
              </a:defRPr>
            </a:pPr>
          </a:p>
          <a:p>
            <a:pPr>
              <a:defRPr sz="7500">
                <a:solidFill>
                  <a:srgbClr val="FFD479"/>
                </a:solidFill>
                <a:latin typeface="Arial"/>
                <a:ea typeface="Arial"/>
                <a:cs typeface="Arial"/>
                <a:sym typeface="Arial"/>
              </a:defRPr>
            </a:pPr>
            <a:r>
              <a:t>Moshe Perlman Writes:</a:t>
            </a:r>
          </a:p>
          <a:p>
            <a:pPr>
              <a:defRPr sz="7500">
                <a:latin typeface="Arial"/>
                <a:ea typeface="Arial"/>
                <a:cs typeface="Arial"/>
                <a:sym typeface="Arial"/>
              </a:defRPr>
            </a:pPr>
            <a:br/>
            <a:r>
              <a:t>in plans of extermination and battle. Designated as a war criminal, he escaped Allied hands to continue his work of terror, a work continued by his relatives and associates after his death…</a:t>
            </a: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4800">
                <a:latin typeface="Arial"/>
                <a:ea typeface="Arial"/>
                <a:cs typeface="Arial"/>
                <a:sym typeface="Arial"/>
              </a:defRPr>
            </a:pPr>
            <a:r>
              <a:t>source: The Case for Zionism by Dr. Tommy Ice</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 name="Congresswomen Elect Rashida Tlaib Wrapped in Palestinian Flag on Night of Election Win"/>
          <p:cNvSpPr txBox="1"/>
          <p:nvPr>
            <p:ph type="title"/>
          </p:nvPr>
        </p:nvSpPr>
        <p:spPr>
          <a:xfrm>
            <a:off x="311515" y="357187"/>
            <a:ext cx="23760970" cy="13001626"/>
          </a:xfrm>
          <a:prstGeom prst="rect">
            <a:avLst/>
          </a:prstGeom>
        </p:spPr>
        <p:txBody>
          <a:bodyPr/>
          <a:lstStyle/>
          <a:p>
            <a:pPr/>
          </a:p>
          <a:p>
            <a:pPr/>
          </a:p>
          <a:p>
            <a:pPr/>
          </a:p>
          <a:p>
            <a:pPr/>
          </a:p>
          <a:p>
            <a:pPr/>
          </a:p>
          <a:p>
            <a:pPr/>
          </a:p>
          <a:p>
            <a:pPr>
              <a:defRPr sz="7500"/>
            </a:pPr>
            <a:r>
              <a:t>Congresswomen Elect Rashida Tlaib Wrapped in Palestinian Flag on Night of Election Win </a:t>
            </a:r>
          </a:p>
        </p:txBody>
      </p:sp>
      <p:pic>
        <p:nvPicPr>
          <p:cNvPr id="176" name="TlaidinPLOflag.jpg" descr="TlaidinPLOflag.jpg"/>
          <p:cNvPicPr>
            <a:picLocks noChangeAspect="1"/>
          </p:cNvPicPr>
          <p:nvPr/>
        </p:nvPicPr>
        <p:blipFill>
          <a:blip r:embed="rId2">
            <a:extLst/>
          </a:blip>
          <a:stretch>
            <a:fillRect/>
          </a:stretch>
        </p:blipFill>
        <p:spPr>
          <a:xfrm>
            <a:off x="4316448" y="1455074"/>
            <a:ext cx="15417729" cy="8570652"/>
          </a:xfrm>
          <a:prstGeom prst="rect">
            <a:avLst/>
          </a:prstGeom>
          <a:ln w="12700">
            <a:miter lim="400000"/>
          </a:ln>
        </p:spPr>
      </p:pic>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57" name="Double-click to edit"/>
          <p:cNvSpPr txBox="1"/>
          <p:nvPr>
            <p:ph type="title"/>
          </p:nvPr>
        </p:nvSpPr>
        <p:spPr>
          <a:xfrm>
            <a:off x="261658" y="357187"/>
            <a:ext cx="23860684" cy="13166360"/>
          </a:xfrm>
          <a:prstGeom prst="rect">
            <a:avLst/>
          </a:prstGeom>
        </p:spPr>
        <p:txBody>
          <a:bodyPr/>
          <a:lstStyle/>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p:txBody>
      </p:sp>
      <p:pic>
        <p:nvPicPr>
          <p:cNvPr id="558" name="churchmorsebookcover.jpg" descr="churchmorsebookcover.jpg"/>
          <p:cNvPicPr>
            <a:picLocks noChangeAspect="1"/>
          </p:cNvPicPr>
          <p:nvPr/>
        </p:nvPicPr>
        <p:blipFill>
          <a:blip r:embed="rId2">
            <a:extLst/>
          </a:blip>
          <a:stretch>
            <a:fillRect/>
          </a:stretch>
        </p:blipFill>
        <p:spPr>
          <a:xfrm>
            <a:off x="8732315" y="1228724"/>
            <a:ext cx="6919369" cy="10118491"/>
          </a:xfrm>
          <a:prstGeom prst="rect">
            <a:avLst/>
          </a:prstGeom>
          <a:ln w="12700">
            <a:miter lim="400000"/>
          </a:ln>
        </p:spPr>
      </p:pic>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0" name="Chuck Morse, P. 108."/>
          <p:cNvSpPr txBox="1"/>
          <p:nvPr>
            <p:ph type="title"/>
          </p:nvPr>
        </p:nvSpPr>
        <p:spPr>
          <a:xfrm>
            <a:off x="184639" y="357187"/>
            <a:ext cx="24014722" cy="13144966"/>
          </a:xfrm>
          <a:prstGeom prst="rect">
            <a:avLst/>
          </a:prstGeom>
        </p:spPr>
        <p:txBody>
          <a:bodyPr/>
          <a:lstStyle/>
          <a:p>
            <a:pPr/>
          </a:p>
          <a:p>
            <a:pPr/>
          </a:p>
          <a:p>
            <a:pPr/>
          </a:p>
          <a:p>
            <a:pPr/>
          </a:p>
          <a:p>
            <a:pPr/>
          </a:p>
          <a:p>
            <a:pPr>
              <a:defRPr sz="7500"/>
            </a:pPr>
            <a:r>
              <a:t>Chuck Morse, P. 108. </a:t>
            </a:r>
          </a:p>
        </p:txBody>
      </p:sp>
      <p:pic>
        <p:nvPicPr>
          <p:cNvPr id="561" name="chuckmorse#1.jpg" descr="chuckmorse#1.jpg"/>
          <p:cNvPicPr>
            <a:picLocks noChangeAspect="1"/>
          </p:cNvPicPr>
          <p:nvPr/>
        </p:nvPicPr>
        <p:blipFill>
          <a:blip r:embed="rId2">
            <a:extLst/>
          </a:blip>
          <a:stretch>
            <a:fillRect/>
          </a:stretch>
        </p:blipFill>
        <p:spPr>
          <a:xfrm>
            <a:off x="5443537" y="4739797"/>
            <a:ext cx="15463185" cy="4379746"/>
          </a:xfrm>
          <a:prstGeom prst="rect">
            <a:avLst/>
          </a:prstGeom>
          <a:ln w="12700">
            <a:miter lim="400000"/>
          </a:ln>
        </p:spPr>
      </p:pic>
      <p:pic>
        <p:nvPicPr>
          <p:cNvPr id="562" name="churchmorsebookcover.jpg" descr="churchmorsebookcover.jpg"/>
          <p:cNvPicPr>
            <a:picLocks noChangeAspect="1"/>
          </p:cNvPicPr>
          <p:nvPr/>
        </p:nvPicPr>
        <p:blipFill>
          <a:blip r:embed="rId3">
            <a:extLst/>
          </a:blip>
          <a:stretch>
            <a:fillRect/>
          </a:stretch>
        </p:blipFill>
        <p:spPr>
          <a:xfrm>
            <a:off x="575376" y="565163"/>
            <a:ext cx="4293487" cy="6278550"/>
          </a:xfrm>
          <a:prstGeom prst="rect">
            <a:avLst/>
          </a:prstGeom>
          <a:ln w="12700">
            <a:miter lim="400000"/>
          </a:ln>
        </p:spPr>
      </p:pic>
    </p:spTree>
  </p:cSld>
  <p:clrMapOvr>
    <a:masterClrMapping/>
  </p:clrMapOvr>
  <p:transition xmlns:p14="http://schemas.microsoft.com/office/powerpoint/2010/main" spd="med" advClick="1"/>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4" name="In 2008 in the Holyland Terror Funding Trial The Federal Government Entered Into Evidence The Following Information From a Muslim Brotherhood Document:  The process of settlement is a ‘Civilization-Jihadist Process’ with all the word means. The Ikhwan [M"/>
          <p:cNvSpPr txBox="1"/>
          <p:nvPr>
            <p:ph type="title"/>
          </p:nvPr>
        </p:nvSpPr>
        <p:spPr>
          <a:xfrm>
            <a:off x="239148" y="357187"/>
            <a:ext cx="23905704" cy="12859681"/>
          </a:xfrm>
          <a:prstGeom prst="rect">
            <a:avLst/>
          </a:prstGeom>
        </p:spPr>
        <p:txBody>
          <a:bodyPr/>
          <a:lstStyle/>
          <a:p>
            <a:pPr defTabSz="914400">
              <a:defRPr b="1" sz="3600">
                <a:solidFill>
                  <a:srgbClr val="FFC000"/>
                </a:solidFill>
                <a:effectLst>
                  <a:outerShdw sx="100000" sy="100000" kx="0" ky="0" algn="b" rotWithShape="0" blurRad="12700" dist="25400" dir="2700000">
                    <a:srgbClr val="000000"/>
                  </a:outerShdw>
                </a:effectLst>
                <a:latin typeface="Arial"/>
                <a:ea typeface="Arial"/>
                <a:cs typeface="Arial"/>
                <a:sym typeface="Arial"/>
              </a:defRPr>
            </a:pPr>
            <a:r>
              <a:rPr b="0" sz="7500">
                <a:solidFill>
                  <a:srgbClr val="FFD479"/>
                </a:solidFill>
              </a:rPr>
              <a:t>In 2008 in the Holyland Terror Funding Trial The Federal Government Entered Into Evidence The Following Information From a Muslim Brotherhood Document:</a:t>
            </a:r>
            <a:br>
              <a:rPr sz="8300"/>
            </a:br>
            <a:br>
              <a:rPr sz="8300"/>
            </a:br>
            <a:r>
              <a:rPr b="0" sz="7500">
                <a:solidFill>
                  <a:srgbClr val="FFFFFF"/>
                </a:solidFill>
              </a:rPr>
              <a:t>The process of settlement is a ‘Civilization-Jihadist Process’ with all the word means. The Ikhwan [Muslim Brotherhood] must understand that their work in America is a kind of grand jihad in eliminating and destroying the Western civilization from within</a:t>
            </a:r>
            <a:br>
              <a:rPr>
                <a:solidFill>
                  <a:srgbClr val="FFFFFF"/>
                </a:solidFill>
              </a:rPr>
            </a:br>
            <a:br>
              <a:rPr>
                <a:solidFill>
                  <a:srgbClr val="FFFFFF"/>
                </a:solidFill>
              </a:rPr>
            </a:br>
          </a:p>
        </p:txBody>
      </p:sp>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6" name="and ‘sabotaging’ its miserable house by their hands and the hands of the believers…We must possess a mastery of ‘coalitions’, the art of ‘absorption’ and the principles of ‘cooperation.’”"/>
          <p:cNvSpPr txBox="1"/>
          <p:nvPr>
            <p:ph type="title"/>
          </p:nvPr>
        </p:nvSpPr>
        <p:spPr>
          <a:xfrm>
            <a:off x="252944" y="357187"/>
            <a:ext cx="23878111" cy="13001626"/>
          </a:xfrm>
          <a:prstGeom prst="rect">
            <a:avLst/>
          </a:prstGeom>
        </p:spPr>
        <p:txBody>
          <a:bodyPr/>
          <a:lstStyle/>
          <a:p>
            <a:pPr defTabSz="914400">
              <a:defRPr sz="7500">
                <a:effectLst>
                  <a:outerShdw sx="100000" sy="100000" kx="0" ky="0" algn="b" rotWithShape="0" blurRad="12700" dist="25400" dir="2700000">
                    <a:srgbClr val="000000"/>
                  </a:outerShdw>
                </a:effectLst>
                <a:latin typeface="Arial"/>
                <a:ea typeface="Arial"/>
                <a:cs typeface="Arial"/>
                <a:sym typeface="Arial"/>
              </a:defRPr>
            </a:pPr>
            <a:r>
              <a:t>and ‘sabotaging’ its miserable house by their hands and the hands of the </a:t>
            </a:r>
            <a:r>
              <a:rPr>
                <a:solidFill>
                  <a:srgbClr val="FFD479"/>
                </a:solidFill>
              </a:rPr>
              <a:t>believers…We must possess a mastery of ‘coalitions’,</a:t>
            </a:r>
            <a:r>
              <a:rPr>
                <a:solidFill>
                  <a:srgbClr val="FFC000"/>
                </a:solidFill>
              </a:rPr>
              <a:t> </a:t>
            </a:r>
            <a:r>
              <a:t>the art of ‘absorption’ and the principles of ‘cooperation.’”</a:t>
            </a:r>
          </a:p>
        </p:txBody>
      </p:sp>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68" name="December 2015, Executive Director of Council of American-Islamic Relations (CAIR):  Black Lives Matter is our matter. Black Lives Matter is our campaign."/>
          <p:cNvSpPr txBox="1"/>
          <p:nvPr>
            <p:ph type="body" idx="1"/>
          </p:nvPr>
        </p:nvSpPr>
        <p:spPr>
          <a:xfrm>
            <a:off x="302307" y="152641"/>
            <a:ext cx="23638744" cy="13273796"/>
          </a:xfrm>
          <a:prstGeom prst="rect">
            <a:avLst/>
          </a:prstGeom>
        </p:spPr>
        <p:txBody>
          <a:bodyPr/>
          <a:lstStyle/>
          <a:p>
            <a:pPr marL="0" indent="0" algn="ctr" defTabSz="914400">
              <a:spcBef>
                <a:spcPts val="0"/>
              </a:spcBef>
              <a:buSzTx/>
              <a:buNone/>
              <a:defRPr sz="7900">
                <a:solidFill>
                  <a:srgbClr val="FFC000"/>
                </a:solidFill>
                <a:effectLst>
                  <a:outerShdw sx="100000" sy="100000" kx="0" ky="0" algn="b" rotWithShape="0" blurRad="12700" dist="25400" dir="2700000">
                    <a:srgbClr val="000000"/>
                  </a:outerShdw>
                </a:effectLst>
                <a:latin typeface="Arial"/>
                <a:ea typeface="Arial"/>
                <a:cs typeface="Arial"/>
                <a:sym typeface="Arial"/>
              </a:defRPr>
            </a:pPr>
            <a:r>
              <a:rPr>
                <a:solidFill>
                  <a:srgbClr val="FFD479"/>
                </a:solidFill>
              </a:rPr>
              <a:t>December 2015, Executive Director of Council of American-Islamic Relations (CAIR):</a:t>
            </a:r>
            <a:br/>
            <a:br/>
            <a:r>
              <a:rPr>
                <a:solidFill>
                  <a:srgbClr val="FFFFFF"/>
                </a:solidFill>
              </a:rPr>
              <a:t>Black Lives Matter is our matter. Black Lives Matter is our campaign. </a:t>
            </a:r>
            <a:endParaRPr>
              <a:solidFill>
                <a:srgbClr val="FFFFFF"/>
              </a:solidFill>
            </a:endParaRPr>
          </a:p>
          <a:p>
            <a:pPr marL="0" indent="0" algn="ctr" defTabSz="914400">
              <a:spcBef>
                <a:spcPts val="0"/>
              </a:spcBef>
              <a:buSzTx/>
              <a:buNone/>
              <a:defRPr b="1" sz="7900">
                <a:solidFill>
                  <a:srgbClr val="FFC000"/>
                </a:solidFill>
                <a:effectLst>
                  <a:outerShdw sx="100000" sy="100000" kx="0" ky="0" algn="b" rotWithShape="0" blurRad="12700" dist="25400" dir="2700000">
                    <a:srgbClr val="000000"/>
                  </a:outerShdw>
                </a:effectLst>
                <a:latin typeface="Arial"/>
                <a:ea typeface="Arial"/>
                <a:cs typeface="Arial"/>
                <a:sym typeface="Arial"/>
              </a:defRPr>
            </a:pPr>
            <a:endParaRPr>
              <a:solidFill>
                <a:srgbClr val="FFFFFF"/>
              </a:solidFill>
            </a:endParaRPr>
          </a:p>
        </p:txBody>
      </p:sp>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0" name="In His Book Revolutionary Islam Carlos The Jackal Declared:  “Only a coalition of Marxists and Islamists can destroy the US.”"/>
          <p:cNvSpPr txBox="1"/>
          <p:nvPr>
            <p:ph type="title"/>
          </p:nvPr>
        </p:nvSpPr>
        <p:spPr>
          <a:xfrm>
            <a:off x="251705" y="357187"/>
            <a:ext cx="23880590" cy="12873913"/>
          </a:xfrm>
          <a:prstGeom prst="rect">
            <a:avLst/>
          </a:prstGeom>
        </p:spPr>
        <p:txBody>
          <a:bodyPr/>
          <a:lstStyle/>
          <a:p>
            <a:pPr defTabSz="914400">
              <a:defRPr sz="3600">
                <a:solidFill>
                  <a:srgbClr val="FFC000"/>
                </a:solidFill>
                <a:effectLst>
                  <a:outerShdw sx="100000" sy="100000" kx="0" ky="0" algn="b" rotWithShape="0" blurRad="12700" dist="25400" dir="2700000">
                    <a:srgbClr val="000000"/>
                  </a:outerShdw>
                </a:effectLst>
                <a:latin typeface="Arial"/>
                <a:ea typeface="Arial"/>
                <a:cs typeface="Arial"/>
                <a:sym typeface="Arial"/>
              </a:defRPr>
            </a:pPr>
            <a:r>
              <a:rPr sz="9200">
                <a:solidFill>
                  <a:srgbClr val="FFD479"/>
                </a:solidFill>
              </a:rPr>
              <a:t>In His Book Revolutionary Islam</a:t>
            </a:r>
            <a:br>
              <a:rPr sz="9200">
                <a:solidFill>
                  <a:srgbClr val="FFD479"/>
                </a:solidFill>
              </a:rPr>
            </a:br>
            <a:r>
              <a:rPr sz="9200">
                <a:solidFill>
                  <a:srgbClr val="FFD479"/>
                </a:solidFill>
              </a:rPr>
              <a:t>Carlos The Jackal Declared:</a:t>
            </a:r>
            <a:br>
              <a:rPr sz="9200"/>
            </a:br>
            <a:br>
              <a:rPr sz="9200"/>
            </a:br>
            <a:r>
              <a:rPr sz="9200">
                <a:solidFill>
                  <a:srgbClr val="FFFFFF"/>
                </a:solidFill>
              </a:rPr>
              <a:t>“Only a coalition of Marxists and Islamists can destroy the US.” </a:t>
            </a:r>
            <a:endParaRPr sz="9200">
              <a:solidFill>
                <a:srgbClr val="FFFFFF"/>
              </a:solidFill>
            </a:endParaRPr>
          </a:p>
          <a:p>
            <a:pPr defTabSz="914400">
              <a:defRPr b="1" sz="3600">
                <a:solidFill>
                  <a:srgbClr val="FFC000"/>
                </a:solidFill>
                <a:effectLst>
                  <a:outerShdw sx="100000" sy="100000" kx="0" ky="0" algn="b" rotWithShape="0" blurRad="12700" dist="25400" dir="2700000">
                    <a:srgbClr val="000000"/>
                  </a:outerShdw>
                </a:effectLst>
                <a:latin typeface="Arial"/>
                <a:ea typeface="Arial"/>
                <a:cs typeface="Arial"/>
                <a:sym typeface="Arial"/>
              </a:defRPr>
            </a:pPr>
            <a:endParaRPr sz="9200">
              <a:solidFill>
                <a:srgbClr val="FFFFFF"/>
              </a:solidFill>
            </a:endParaRPr>
          </a:p>
          <a:p>
            <a:pPr defTabSz="914400">
              <a:defRPr b="1" sz="3600">
                <a:solidFill>
                  <a:srgbClr val="FFC000"/>
                </a:solidFill>
                <a:effectLst>
                  <a:outerShdw sx="100000" sy="100000" kx="0" ky="0" algn="b" rotWithShape="0" blurRad="12700" dist="25400" dir="2700000">
                    <a:srgbClr val="000000"/>
                  </a:outerShdw>
                </a:effectLst>
                <a:latin typeface="Arial"/>
                <a:ea typeface="Arial"/>
                <a:cs typeface="Arial"/>
                <a:sym typeface="Arial"/>
              </a:defRPr>
            </a:pPr>
            <a:br>
              <a:rPr>
                <a:solidFill>
                  <a:srgbClr val="FFFFFF"/>
                </a:solidFill>
              </a:rPr>
            </a:br>
            <a:br>
              <a:rPr>
                <a:solidFill>
                  <a:srgbClr val="FFFFFF"/>
                </a:solidFill>
              </a:rPr>
            </a:br>
          </a:p>
        </p:txBody>
      </p:sp>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2" name="Double-click to edit"/>
          <p:cNvSpPr txBox="1"/>
          <p:nvPr>
            <p:ph type="title"/>
          </p:nvPr>
        </p:nvSpPr>
        <p:spPr>
          <a:xfrm>
            <a:off x="190127" y="357187"/>
            <a:ext cx="23779852" cy="13163198"/>
          </a:xfrm>
          <a:prstGeom prst="rect">
            <a:avLst/>
          </a:prstGeom>
        </p:spPr>
        <p:txBody>
          <a:bodyPr/>
          <a:lstStyle/>
          <a:p>
            <a:pPr/>
          </a:p>
          <a:p>
            <a:pPr/>
          </a:p>
          <a:p>
            <a:pPr/>
          </a:p>
          <a:p>
            <a:pPr/>
          </a:p>
          <a:p>
            <a:pPr/>
          </a:p>
          <a:p>
            <a:pPr/>
          </a:p>
        </p:txBody>
      </p:sp>
      <p:pic>
        <p:nvPicPr>
          <p:cNvPr id="573" name="OB#7.jpg" descr="OB#7.jpg"/>
          <p:cNvPicPr>
            <a:picLocks noChangeAspect="1"/>
          </p:cNvPicPr>
          <p:nvPr/>
        </p:nvPicPr>
        <p:blipFill>
          <a:blip r:embed="rId2">
            <a:extLst/>
          </a:blip>
          <a:stretch>
            <a:fillRect/>
          </a:stretch>
        </p:blipFill>
        <p:spPr>
          <a:xfrm>
            <a:off x="2969062" y="5413560"/>
            <a:ext cx="18221982" cy="2091346"/>
          </a:xfrm>
          <a:prstGeom prst="rect">
            <a:avLst/>
          </a:prstGeom>
          <a:ln w="12700">
            <a:miter lim="400000"/>
          </a:ln>
        </p:spPr>
      </p:pic>
      <p:pic>
        <p:nvPicPr>
          <p:cNvPr id="574" name="JVL.jpg" descr="JVL.jpg"/>
          <p:cNvPicPr>
            <a:picLocks noChangeAspect="1"/>
          </p:cNvPicPr>
          <p:nvPr/>
        </p:nvPicPr>
        <p:blipFill>
          <a:blip r:embed="rId3">
            <a:extLst/>
          </a:blip>
          <a:stretch>
            <a:fillRect/>
          </a:stretch>
        </p:blipFill>
        <p:spPr>
          <a:xfrm>
            <a:off x="9057137" y="870614"/>
            <a:ext cx="6045833" cy="3348168"/>
          </a:xfrm>
          <a:prstGeom prst="rect">
            <a:avLst/>
          </a:prstGeom>
          <a:ln w="12700">
            <a:miter lim="400000"/>
          </a:ln>
        </p:spPr>
      </p:pic>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6" name="Dr. As’ad Abukhalil Professor of Political Science at University of California, Stanislaus"/>
          <p:cNvSpPr txBox="1"/>
          <p:nvPr>
            <p:ph type="title"/>
          </p:nvPr>
        </p:nvSpPr>
        <p:spPr>
          <a:xfrm>
            <a:off x="194778" y="357187"/>
            <a:ext cx="23994444" cy="13001626"/>
          </a:xfrm>
          <a:prstGeom prst="rect">
            <a:avLst/>
          </a:prstGeom>
        </p:spPr>
        <p:txBody>
          <a:bodyPr/>
          <a:lstStyle/>
          <a:p>
            <a:pPr defTabSz="747593">
              <a:defRPr sz="10192"/>
            </a:pPr>
          </a:p>
          <a:p>
            <a:pPr defTabSz="747593">
              <a:defRPr sz="10192"/>
            </a:pPr>
          </a:p>
          <a:p>
            <a:pPr defTabSz="747593">
              <a:defRPr sz="10192"/>
            </a:pPr>
          </a:p>
          <a:p>
            <a:pPr defTabSz="747593">
              <a:defRPr sz="10192"/>
            </a:pPr>
          </a:p>
          <a:p>
            <a:pPr defTabSz="747593">
              <a:defRPr sz="10192"/>
            </a:pPr>
          </a:p>
          <a:p>
            <a:pPr defTabSz="747593">
              <a:defRPr sz="10192"/>
            </a:pPr>
          </a:p>
          <a:p>
            <a:pPr defTabSz="747593">
              <a:defRPr sz="7735">
                <a:latin typeface="Arial"/>
                <a:ea typeface="Arial"/>
                <a:cs typeface="Arial"/>
                <a:sym typeface="Arial"/>
              </a:defRPr>
            </a:pPr>
            <a:r>
              <a:t>Dr. As’ad Abukhalil</a:t>
            </a:r>
            <a:br/>
            <a:r>
              <a:t>Professor of Political Science at University of California, Stanislaus</a:t>
            </a:r>
          </a:p>
        </p:txBody>
      </p:sp>
      <p:pic>
        <p:nvPicPr>
          <p:cNvPr id="577" name="Drasad#1.jpg" descr="Drasad#1.jpg"/>
          <p:cNvPicPr>
            <a:picLocks noChangeAspect="1"/>
          </p:cNvPicPr>
          <p:nvPr/>
        </p:nvPicPr>
        <p:blipFill>
          <a:blip r:embed="rId2">
            <a:extLst/>
          </a:blip>
          <a:stretch>
            <a:fillRect/>
          </a:stretch>
        </p:blipFill>
        <p:spPr>
          <a:xfrm>
            <a:off x="7331850" y="502976"/>
            <a:ext cx="9720300" cy="8683887"/>
          </a:xfrm>
          <a:prstGeom prst="rect">
            <a:avLst/>
          </a:prstGeom>
          <a:ln w="12700">
            <a:miter lim="400000"/>
          </a:ln>
        </p:spPr>
      </p:pic>
    </p:spTree>
  </p:cSld>
  <p:clrMapOvr>
    <a:masterClrMapping/>
  </p:clrMapOvr>
  <p:transition xmlns:p14="http://schemas.microsoft.com/office/powerpoint/2010/main" spd="med" advClick="1"/>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79" name="Double-click to edit"/>
          <p:cNvSpPr txBox="1"/>
          <p:nvPr>
            <p:ph type="title"/>
          </p:nvPr>
        </p:nvSpPr>
        <p:spPr>
          <a:xfrm>
            <a:off x="230311" y="357187"/>
            <a:ext cx="23820221" cy="12873447"/>
          </a:xfrm>
          <a:prstGeom prst="rect">
            <a:avLst/>
          </a:prstGeom>
        </p:spPr>
        <p:txBody>
          <a:bodyPr/>
          <a:lstStyle/>
          <a:p>
            <a:pPr/>
          </a:p>
          <a:p>
            <a:pPr/>
          </a:p>
          <a:p>
            <a:pPr/>
          </a:p>
        </p:txBody>
      </p:sp>
      <p:pic>
        <p:nvPicPr>
          <p:cNvPr id="580" name="asad#2.jpg" descr="asad#2.jpg"/>
          <p:cNvPicPr>
            <a:picLocks noChangeAspect="1"/>
          </p:cNvPicPr>
          <p:nvPr/>
        </p:nvPicPr>
        <p:blipFill>
          <a:blip r:embed="rId2">
            <a:extLst/>
          </a:blip>
          <a:stretch>
            <a:fillRect/>
          </a:stretch>
        </p:blipFill>
        <p:spPr>
          <a:xfrm>
            <a:off x="5187875" y="1871662"/>
            <a:ext cx="14008250" cy="5697233"/>
          </a:xfrm>
          <a:prstGeom prst="rect">
            <a:avLst/>
          </a:prstGeom>
          <a:ln w="12700">
            <a:miter lim="400000"/>
          </a:ln>
        </p:spPr>
      </p:pic>
      <p:pic>
        <p:nvPicPr>
          <p:cNvPr id="581" name="asad#3.jpg" descr="asad#3.jpg"/>
          <p:cNvPicPr>
            <a:picLocks noChangeAspect="1"/>
          </p:cNvPicPr>
          <p:nvPr/>
        </p:nvPicPr>
        <p:blipFill>
          <a:blip r:embed="rId3">
            <a:extLst/>
          </a:blip>
          <a:stretch>
            <a:fillRect/>
          </a:stretch>
        </p:blipFill>
        <p:spPr>
          <a:xfrm>
            <a:off x="2882900" y="8604249"/>
            <a:ext cx="19779969" cy="1697190"/>
          </a:xfrm>
          <a:prstGeom prst="rect">
            <a:avLst/>
          </a:prstGeom>
          <a:ln w="12700">
            <a:miter lim="400000"/>
          </a:ln>
        </p:spPr>
      </p:pic>
    </p:spTree>
  </p:cSld>
  <p:clrMapOvr>
    <a:masterClrMapping/>
  </p:clrMapOvr>
  <p:transition xmlns:p14="http://schemas.microsoft.com/office/powerpoint/2010/main" spd="med" advClick="1"/>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3" name="Double-click to edit"/>
          <p:cNvSpPr txBox="1"/>
          <p:nvPr>
            <p:ph type="title"/>
          </p:nvPr>
        </p:nvSpPr>
        <p:spPr>
          <a:xfrm>
            <a:off x="286959" y="357187"/>
            <a:ext cx="23810082" cy="13001626"/>
          </a:xfrm>
          <a:prstGeom prst="rect">
            <a:avLst/>
          </a:prstGeom>
        </p:spPr>
        <p:txBody>
          <a:bodyPr/>
          <a:lstStyle/>
          <a:p>
            <a:pPr/>
          </a:p>
          <a:p>
            <a:pPr/>
          </a:p>
          <a:p>
            <a:pPr/>
          </a:p>
          <a:p>
            <a:pPr/>
          </a:p>
          <a:p>
            <a:pPr/>
          </a:p>
          <a:p>
            <a:pPr/>
          </a:p>
        </p:txBody>
      </p:sp>
      <p:pic>
        <p:nvPicPr>
          <p:cNvPr id="584" name="OB#8.jpg" descr="OB#8.jpg"/>
          <p:cNvPicPr>
            <a:picLocks noChangeAspect="1"/>
          </p:cNvPicPr>
          <p:nvPr/>
        </p:nvPicPr>
        <p:blipFill>
          <a:blip r:embed="rId2">
            <a:extLst/>
          </a:blip>
          <a:stretch>
            <a:fillRect/>
          </a:stretch>
        </p:blipFill>
        <p:spPr>
          <a:xfrm>
            <a:off x="2275614" y="5640955"/>
            <a:ext cx="19832772" cy="2013177"/>
          </a:xfrm>
          <a:prstGeom prst="rect">
            <a:avLst/>
          </a:prstGeom>
          <a:ln w="12700">
            <a:miter lim="400000"/>
          </a:ln>
        </p:spPr>
      </p:pic>
      <p:pic>
        <p:nvPicPr>
          <p:cNvPr id="585" name="JVL.jpg" descr="JVL.jpg"/>
          <p:cNvPicPr>
            <a:picLocks noChangeAspect="1"/>
          </p:cNvPicPr>
          <p:nvPr/>
        </p:nvPicPr>
        <p:blipFill>
          <a:blip r:embed="rId3">
            <a:extLst/>
          </a:blip>
          <a:stretch>
            <a:fillRect/>
          </a:stretch>
        </p:blipFill>
        <p:spPr>
          <a:xfrm>
            <a:off x="9554245" y="1710531"/>
            <a:ext cx="5275510" cy="2921564"/>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PLO Map Does Not Include Existence For Israel"/>
          <p:cNvSpPr txBox="1"/>
          <p:nvPr>
            <p:ph type="title"/>
          </p:nvPr>
        </p:nvSpPr>
        <p:spPr>
          <a:xfrm>
            <a:off x="89389" y="357187"/>
            <a:ext cx="24205222" cy="13001626"/>
          </a:xfrm>
          <a:prstGeom prst="rect">
            <a:avLst/>
          </a:prstGeom>
        </p:spPr>
        <p:txBody>
          <a:bodyPr/>
          <a:lstStyle/>
          <a:p>
            <a:pPr/>
          </a:p>
          <a:p>
            <a:pPr/>
          </a:p>
          <a:p>
            <a:pPr/>
          </a:p>
          <a:p>
            <a:pPr/>
          </a:p>
          <a:p>
            <a:pPr/>
          </a:p>
          <a:p>
            <a:pPr>
              <a:defRPr sz="7500">
                <a:latin typeface="Arial"/>
                <a:ea typeface="Arial"/>
                <a:cs typeface="Arial"/>
                <a:sym typeface="Arial"/>
              </a:defRPr>
            </a:pPr>
            <a:r>
              <a:t>PLO Map Does Not Include Existence For Israel</a:t>
            </a:r>
          </a:p>
        </p:txBody>
      </p:sp>
      <p:pic>
        <p:nvPicPr>
          <p:cNvPr id="179" name="PLOmap.jpg" descr="PLOmap.jpg"/>
          <p:cNvPicPr>
            <a:picLocks noChangeAspect="1"/>
          </p:cNvPicPr>
          <p:nvPr/>
        </p:nvPicPr>
        <p:blipFill>
          <a:blip r:embed="rId2">
            <a:extLst/>
          </a:blip>
          <a:stretch>
            <a:fillRect/>
          </a:stretch>
        </p:blipFill>
        <p:spPr>
          <a:xfrm>
            <a:off x="9209582" y="1853202"/>
            <a:ext cx="5964837" cy="7774396"/>
          </a:xfrm>
          <a:prstGeom prst="rect">
            <a:avLst/>
          </a:prstGeom>
          <a:ln w="12700">
            <a:miter lim="400000"/>
          </a:ln>
        </p:spPr>
      </p:pic>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87" name="Michel Warschawski…"/>
          <p:cNvSpPr txBox="1"/>
          <p:nvPr>
            <p:ph type="title"/>
          </p:nvPr>
        </p:nvSpPr>
        <p:spPr>
          <a:xfrm>
            <a:off x="233199" y="357187"/>
            <a:ext cx="23917602" cy="13001626"/>
          </a:xfrm>
          <a:prstGeom prst="rect">
            <a:avLst/>
          </a:prstGeom>
        </p:spPr>
        <p:txBody>
          <a:bodyPr/>
          <a:lstStyle/>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a:p>
            <a:pPr defTabSz="764024">
              <a:defRPr sz="6975">
                <a:latin typeface="Arial"/>
                <a:ea typeface="Arial"/>
                <a:cs typeface="Arial"/>
                <a:sym typeface="Arial"/>
              </a:defRPr>
            </a:pPr>
            <a:r>
              <a:t>Michel Warschawski</a:t>
            </a:r>
          </a:p>
          <a:p>
            <a:pPr defTabSz="764024">
              <a:defRPr sz="6975">
                <a:latin typeface="Arial"/>
                <a:ea typeface="Arial"/>
                <a:cs typeface="Arial"/>
                <a:sym typeface="Arial"/>
              </a:defRPr>
            </a:pPr>
            <a:r>
              <a:t>Anti-Zionist Jew, He Led The Marxist Revolutionary Communist League Until Its Demise in the 1990s </a:t>
            </a:r>
          </a:p>
        </p:txBody>
      </p:sp>
      <p:pic>
        <p:nvPicPr>
          <p:cNvPr id="588" name="michaelw.jpg" descr="michaelw.jpg"/>
          <p:cNvPicPr>
            <a:picLocks noChangeAspect="1"/>
          </p:cNvPicPr>
          <p:nvPr/>
        </p:nvPicPr>
        <p:blipFill>
          <a:blip r:embed="rId2">
            <a:extLst/>
          </a:blip>
          <a:stretch>
            <a:fillRect/>
          </a:stretch>
        </p:blipFill>
        <p:spPr>
          <a:xfrm>
            <a:off x="7559409" y="501153"/>
            <a:ext cx="9265183" cy="9285912"/>
          </a:xfrm>
          <a:prstGeom prst="rect">
            <a:avLst/>
          </a:prstGeom>
          <a:ln w="12700">
            <a:miter lim="400000"/>
          </a:ln>
        </p:spPr>
      </p:pic>
    </p:spTree>
  </p:cSld>
  <p:clrMapOvr>
    <a:masterClrMapping/>
  </p:clrMapOvr>
  <p:transition xmlns:p14="http://schemas.microsoft.com/office/powerpoint/2010/main" spd="med" advClick="1"/>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0" name="Double-click to edit"/>
          <p:cNvSpPr txBox="1"/>
          <p:nvPr>
            <p:ph type="title"/>
          </p:nvPr>
        </p:nvSpPr>
        <p:spPr>
          <a:xfrm>
            <a:off x="262681" y="357187"/>
            <a:ext cx="23737907" cy="12768337"/>
          </a:xfrm>
          <a:prstGeom prst="rect">
            <a:avLst/>
          </a:prstGeom>
        </p:spPr>
        <p:txBody>
          <a:bodyPr/>
          <a:lstStyle/>
          <a:p>
            <a:pPr defTabSz="747593">
              <a:defRPr sz="10192"/>
            </a:pPr>
          </a:p>
          <a:p>
            <a:pPr defTabSz="747593">
              <a:defRPr sz="10192"/>
            </a:pPr>
          </a:p>
          <a:p>
            <a:pPr defTabSz="747593">
              <a:defRPr sz="10192"/>
            </a:pPr>
          </a:p>
          <a:p>
            <a:pPr defTabSz="747593">
              <a:defRPr sz="10192"/>
            </a:pPr>
          </a:p>
          <a:p>
            <a:pPr defTabSz="747593">
              <a:defRPr sz="10192"/>
            </a:pPr>
          </a:p>
          <a:p>
            <a:pPr defTabSz="747593">
              <a:defRPr sz="10192"/>
            </a:pPr>
          </a:p>
          <a:p>
            <a:pPr defTabSz="747593">
              <a:defRPr sz="10192"/>
            </a:pPr>
          </a:p>
        </p:txBody>
      </p:sp>
      <p:pic>
        <p:nvPicPr>
          <p:cNvPr id="591" name="OB#9.jpg" descr="OB#9.jpg"/>
          <p:cNvPicPr>
            <a:picLocks noChangeAspect="1"/>
          </p:cNvPicPr>
          <p:nvPr/>
        </p:nvPicPr>
        <p:blipFill>
          <a:blip r:embed="rId2">
            <a:extLst/>
          </a:blip>
          <a:stretch>
            <a:fillRect/>
          </a:stretch>
        </p:blipFill>
        <p:spPr>
          <a:xfrm>
            <a:off x="2993299" y="5452085"/>
            <a:ext cx="18276671" cy="3719880"/>
          </a:xfrm>
          <a:prstGeom prst="rect">
            <a:avLst/>
          </a:prstGeom>
          <a:ln w="12700">
            <a:miter lim="400000"/>
          </a:ln>
        </p:spPr>
      </p:pic>
      <p:pic>
        <p:nvPicPr>
          <p:cNvPr id="592" name="JVL.jpg" descr="JVL.jpg"/>
          <p:cNvPicPr>
            <a:picLocks noChangeAspect="1"/>
          </p:cNvPicPr>
          <p:nvPr/>
        </p:nvPicPr>
        <p:blipFill>
          <a:blip r:embed="rId3">
            <a:extLst/>
          </a:blip>
          <a:stretch>
            <a:fillRect/>
          </a:stretch>
        </p:blipFill>
        <p:spPr>
          <a:xfrm>
            <a:off x="8773114" y="972343"/>
            <a:ext cx="6717042" cy="3719881"/>
          </a:xfrm>
          <a:prstGeom prst="rect">
            <a:avLst/>
          </a:prstGeom>
          <a:ln w="12700">
            <a:miter lim="400000"/>
          </a:ln>
        </p:spPr>
      </p:pic>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4" name="John Spritlzer…"/>
          <p:cNvSpPr txBox="1"/>
          <p:nvPr>
            <p:ph type="title"/>
          </p:nvPr>
        </p:nvSpPr>
        <p:spPr>
          <a:xfrm>
            <a:off x="323515" y="357187"/>
            <a:ext cx="23736970" cy="12858936"/>
          </a:xfrm>
          <a:prstGeom prst="rect">
            <a:avLst/>
          </a:prstGeom>
        </p:spPr>
        <p:txBody>
          <a:bodyPr/>
          <a:lstStyle/>
          <a:p>
            <a:pPr defTabSz="599717">
              <a:defRPr sz="8176"/>
            </a:pPr>
          </a:p>
          <a:p>
            <a:pPr defTabSz="599717">
              <a:defRPr sz="8176"/>
            </a:pPr>
          </a:p>
          <a:p>
            <a:pPr defTabSz="599717">
              <a:defRPr sz="8176"/>
            </a:pPr>
          </a:p>
          <a:p>
            <a:pPr defTabSz="599717">
              <a:defRPr sz="8176"/>
            </a:pPr>
          </a:p>
          <a:p>
            <a:pPr defTabSz="599717">
              <a:defRPr sz="8176"/>
            </a:pPr>
          </a:p>
          <a:p>
            <a:pPr defTabSz="599717">
              <a:defRPr sz="8176"/>
            </a:pPr>
          </a:p>
          <a:p>
            <a:pPr defTabSz="599717">
              <a:defRPr sz="8176"/>
            </a:pPr>
          </a:p>
          <a:p>
            <a:pPr defTabSz="599717">
              <a:defRPr sz="8176"/>
            </a:pPr>
            <a:r>
              <a:t>John Spritlzer</a:t>
            </a:r>
          </a:p>
          <a:p>
            <a:pPr defTabSz="599717">
              <a:defRPr sz="8176"/>
            </a:pPr>
            <a:r>
              <a:t>Anti-Zionist, Socialist Jew Living in Boston </a:t>
            </a:r>
          </a:p>
          <a:p>
            <a:pPr defTabSz="599717">
              <a:defRPr sz="8176"/>
            </a:pPr>
            <a:r>
              <a:t> </a:t>
            </a:r>
          </a:p>
        </p:txBody>
      </p:sp>
      <p:pic>
        <p:nvPicPr>
          <p:cNvPr id="595" name="Johnspritler.jpg" descr="Johnspritler.jpg"/>
          <p:cNvPicPr>
            <a:picLocks noChangeAspect="1"/>
          </p:cNvPicPr>
          <p:nvPr/>
        </p:nvPicPr>
        <p:blipFill>
          <a:blip r:embed="rId2">
            <a:extLst/>
          </a:blip>
          <a:stretch>
            <a:fillRect/>
          </a:stretch>
        </p:blipFill>
        <p:spPr>
          <a:xfrm>
            <a:off x="8632824" y="625474"/>
            <a:ext cx="6642101" cy="8369301"/>
          </a:xfrm>
          <a:prstGeom prst="rect">
            <a:avLst/>
          </a:prstGeom>
          <a:ln w="12700">
            <a:miter lim="400000"/>
          </a:ln>
        </p:spPr>
      </p:pic>
    </p:spTree>
  </p:cSld>
  <p:clrMapOvr>
    <a:masterClrMapping/>
  </p:clrMapOvr>
  <p:transition xmlns:p14="http://schemas.microsoft.com/office/powerpoint/2010/main" spd="med" advClick="1"/>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97" name="The Book Describes How to Have an  “Egalitarian Revolution”"/>
          <p:cNvSpPr txBox="1"/>
          <p:nvPr>
            <p:ph type="title"/>
          </p:nvPr>
        </p:nvSpPr>
        <p:spPr>
          <a:xfrm>
            <a:off x="382674" y="357187"/>
            <a:ext cx="23618652" cy="13001626"/>
          </a:xfrm>
          <a:prstGeom prst="rect">
            <a:avLst/>
          </a:prstGeom>
        </p:spPr>
        <p:txBody>
          <a:bodyPr/>
          <a:lstStyle/>
          <a:p>
            <a:pPr/>
          </a:p>
          <a:p>
            <a:pPr/>
          </a:p>
          <a:p>
            <a:pPr/>
          </a:p>
          <a:p>
            <a:pPr/>
          </a:p>
          <a:p>
            <a:pPr/>
          </a:p>
          <a:p>
            <a:pPr>
              <a:defRPr sz="8500">
                <a:latin typeface="Arial"/>
                <a:ea typeface="Arial"/>
                <a:cs typeface="Arial"/>
                <a:sym typeface="Arial"/>
              </a:defRPr>
            </a:pPr>
            <a:r>
              <a:t>The Book Describes How to Have an </a:t>
            </a:r>
            <a:br/>
            <a:r>
              <a:t>“Egalitarian Revolution” </a:t>
            </a:r>
          </a:p>
        </p:txBody>
      </p:sp>
      <p:pic>
        <p:nvPicPr>
          <p:cNvPr id="598" name="spritzler#1.jpg" descr="spritzler#1.jpg"/>
          <p:cNvPicPr>
            <a:picLocks noChangeAspect="1"/>
          </p:cNvPicPr>
          <p:nvPr/>
        </p:nvPicPr>
        <p:blipFill>
          <a:blip r:embed="rId2">
            <a:extLst/>
          </a:blip>
          <a:stretch>
            <a:fillRect/>
          </a:stretch>
        </p:blipFill>
        <p:spPr>
          <a:xfrm>
            <a:off x="9272604" y="732029"/>
            <a:ext cx="5838792" cy="8678671"/>
          </a:xfrm>
          <a:prstGeom prst="rect">
            <a:avLst/>
          </a:prstGeom>
          <a:ln w="12700">
            <a:miter lim="400000"/>
          </a:ln>
        </p:spPr>
      </p:pic>
    </p:spTree>
  </p:cSld>
  <p:clrMapOvr>
    <a:masterClrMapping/>
  </p:clrMapOvr>
  <p:transition xmlns:p14="http://schemas.microsoft.com/office/powerpoint/2010/main" spd="med" advClick="1"/>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0" name="Double-click to edit"/>
          <p:cNvSpPr txBox="1"/>
          <p:nvPr>
            <p:ph type="title"/>
          </p:nvPr>
        </p:nvSpPr>
        <p:spPr>
          <a:xfrm>
            <a:off x="113836" y="119062"/>
            <a:ext cx="23238210" cy="13001626"/>
          </a:xfrm>
          <a:prstGeom prst="rect">
            <a:avLst/>
          </a:prstGeom>
        </p:spPr>
        <p:txBody>
          <a:bodyPr/>
          <a:lstStyle/>
          <a:p>
            <a:pPr/>
          </a:p>
          <a:p>
            <a:pPr/>
          </a:p>
          <a:p>
            <a:pPr/>
          </a:p>
          <a:p>
            <a:pPr/>
          </a:p>
          <a:p>
            <a:pPr/>
          </a:p>
        </p:txBody>
      </p:sp>
      <p:pic>
        <p:nvPicPr>
          <p:cNvPr id="601" name="ob#10.jpg" descr="ob#10.jpg"/>
          <p:cNvPicPr>
            <a:picLocks noChangeAspect="1"/>
          </p:cNvPicPr>
          <p:nvPr/>
        </p:nvPicPr>
        <p:blipFill>
          <a:blip r:embed="rId2">
            <a:extLst/>
          </a:blip>
          <a:stretch>
            <a:fillRect/>
          </a:stretch>
        </p:blipFill>
        <p:spPr>
          <a:xfrm>
            <a:off x="2705461" y="5501835"/>
            <a:ext cx="18973078" cy="1623659"/>
          </a:xfrm>
          <a:prstGeom prst="rect">
            <a:avLst/>
          </a:prstGeom>
          <a:ln w="12700">
            <a:miter lim="400000"/>
          </a:ln>
        </p:spPr>
      </p:pic>
      <p:pic>
        <p:nvPicPr>
          <p:cNvPr id="602" name="JVL.jpg" descr="JVL.jpg"/>
          <p:cNvPicPr>
            <a:picLocks noChangeAspect="1"/>
          </p:cNvPicPr>
          <p:nvPr/>
        </p:nvPicPr>
        <p:blipFill>
          <a:blip r:embed="rId3">
            <a:extLst/>
          </a:blip>
          <a:stretch>
            <a:fillRect/>
          </a:stretch>
        </p:blipFill>
        <p:spPr>
          <a:xfrm>
            <a:off x="9013711" y="1377156"/>
            <a:ext cx="6356578" cy="3520257"/>
          </a:xfrm>
          <a:prstGeom prst="rect">
            <a:avLst/>
          </a:prstGeom>
          <a:ln w="12700">
            <a:miter lim="400000"/>
          </a:ln>
        </p:spPr>
      </p:pic>
    </p:spTree>
  </p:cSld>
  <p:clrMapOvr>
    <a:masterClrMapping/>
  </p:clrMapOvr>
  <p:transition xmlns:p14="http://schemas.microsoft.com/office/powerpoint/2010/main" spd="med" advClick="1"/>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4" name="Double-click to edit"/>
          <p:cNvSpPr txBox="1"/>
          <p:nvPr>
            <p:ph type="title"/>
          </p:nvPr>
        </p:nvSpPr>
        <p:spPr>
          <a:xfrm>
            <a:off x="350769" y="357187"/>
            <a:ext cx="23682462" cy="13121619"/>
          </a:xfrm>
          <a:prstGeom prst="rect">
            <a:avLst/>
          </a:prstGeom>
        </p:spPr>
        <p:txBody>
          <a:bodyPr/>
          <a:lstStyle/>
          <a:p>
            <a:pPr/>
          </a:p>
          <a:p>
            <a:pPr/>
          </a:p>
          <a:p>
            <a:pPr/>
          </a:p>
          <a:p>
            <a:pPr/>
          </a:p>
          <a:p>
            <a:pPr/>
          </a:p>
          <a:p>
            <a:pPr/>
          </a:p>
        </p:txBody>
      </p:sp>
      <p:pic>
        <p:nvPicPr>
          <p:cNvPr id="605" name="larak#1.jpg" descr="larak#1.jpg"/>
          <p:cNvPicPr>
            <a:picLocks noChangeAspect="1"/>
          </p:cNvPicPr>
          <p:nvPr/>
        </p:nvPicPr>
        <p:blipFill>
          <a:blip r:embed="rId2">
            <a:extLst/>
          </a:blip>
          <a:stretch>
            <a:fillRect/>
          </a:stretch>
        </p:blipFill>
        <p:spPr>
          <a:xfrm>
            <a:off x="3901815" y="167103"/>
            <a:ext cx="16580370" cy="13501786"/>
          </a:xfrm>
          <a:prstGeom prst="rect">
            <a:avLst/>
          </a:prstGeom>
          <a:ln w="12700">
            <a:miter lim="400000"/>
          </a:ln>
        </p:spPr>
      </p:pic>
    </p:spTree>
  </p:cSld>
  <p:clrMapOvr>
    <a:masterClrMapping/>
  </p:clrMapOvr>
  <p:transition xmlns:p14="http://schemas.microsoft.com/office/powerpoint/2010/main" spd="med" advClick="1"/>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07" name="Ilhan Omar Tweet After El Paso Shooting"/>
          <p:cNvSpPr txBox="1"/>
          <p:nvPr>
            <p:ph type="ctrTitle"/>
          </p:nvPr>
        </p:nvSpPr>
        <p:spPr>
          <a:xfrm>
            <a:off x="189197" y="290679"/>
            <a:ext cx="24005606" cy="13134642"/>
          </a:xfrm>
          <a:prstGeom prst="rect">
            <a:avLst/>
          </a:prstGeom>
        </p:spPr>
        <p:txBody>
          <a:bodyPr/>
          <a:lstStyle>
            <a:lvl1pPr>
              <a:defRPr sz="8500">
                <a:latin typeface="Arial"/>
                <a:ea typeface="Arial"/>
                <a:cs typeface="Arial"/>
                <a:sym typeface="Arial"/>
              </a:defRPr>
            </a:lvl1pPr>
          </a:lstStyle>
          <a:p>
            <a:pPr/>
            <a:r>
              <a:t>Ilhan Omar Tweet After El Paso Shooting</a:t>
            </a:r>
          </a:p>
        </p:txBody>
      </p:sp>
      <p:pic>
        <p:nvPicPr>
          <p:cNvPr id="608" name="omar#3.jpg" descr="omar#3.jpg"/>
          <p:cNvPicPr>
            <a:picLocks noChangeAspect="1"/>
          </p:cNvPicPr>
          <p:nvPr/>
        </p:nvPicPr>
        <p:blipFill>
          <a:blip r:embed="rId2">
            <a:extLst/>
          </a:blip>
          <a:stretch>
            <a:fillRect/>
          </a:stretch>
        </p:blipFill>
        <p:spPr>
          <a:xfrm>
            <a:off x="3384558" y="3394075"/>
            <a:ext cx="17614884" cy="5007277"/>
          </a:xfrm>
          <a:prstGeom prst="rect">
            <a:avLst/>
          </a:prstGeom>
          <a:ln w="12700">
            <a:miter lim="400000"/>
          </a:ln>
        </p:spPr>
      </p:pic>
    </p:spTree>
  </p:cSld>
  <p:clrMapOvr>
    <a:masterClrMapping/>
  </p:clrMapOvr>
  <p:transition xmlns:p14="http://schemas.microsoft.com/office/powerpoint/2010/main" spd="med" advClick="1"/>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0" name="Double-click to edit"/>
          <p:cNvSpPr txBox="1"/>
          <p:nvPr>
            <p:ph type="ctrTitle"/>
          </p:nvPr>
        </p:nvSpPr>
        <p:spPr>
          <a:xfrm>
            <a:off x="113760" y="173756"/>
            <a:ext cx="24064021" cy="13249146"/>
          </a:xfrm>
          <a:prstGeom prst="rect">
            <a:avLst/>
          </a:prstGeom>
        </p:spPr>
        <p:txBody>
          <a:bodyPr/>
          <a:lstStyle/>
          <a:p>
            <a:pPr/>
          </a:p>
          <a:p>
            <a:pPr/>
          </a:p>
          <a:p>
            <a:pPr/>
          </a:p>
        </p:txBody>
      </p:sp>
      <p:pic>
        <p:nvPicPr>
          <p:cNvPr id="611" name="omar#2.jpg" descr="omar#2.jpg"/>
          <p:cNvPicPr>
            <a:picLocks noChangeAspect="1"/>
          </p:cNvPicPr>
          <p:nvPr/>
        </p:nvPicPr>
        <p:blipFill>
          <a:blip r:embed="rId2">
            <a:extLst/>
          </a:blip>
          <a:stretch>
            <a:fillRect/>
          </a:stretch>
        </p:blipFill>
        <p:spPr>
          <a:xfrm>
            <a:off x="7389424" y="1200150"/>
            <a:ext cx="9605152" cy="10188889"/>
          </a:xfrm>
          <a:prstGeom prst="rect">
            <a:avLst/>
          </a:prstGeom>
          <a:ln w="12700">
            <a:miter lim="400000"/>
          </a:ln>
        </p:spPr>
      </p:pic>
    </p:spTree>
  </p:cSld>
  <p:clrMapOvr>
    <a:masterClrMapping/>
  </p:clrMapOvr>
  <p:transition xmlns:p14="http://schemas.microsoft.com/office/powerpoint/2010/main" spd="med" advClick="1"/>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3" name="Hamas in America: Part Five"/>
          <p:cNvSpPr txBox="1"/>
          <p:nvPr>
            <p:ph type="title"/>
          </p:nvPr>
        </p:nvSpPr>
        <p:spPr>
          <a:xfrm>
            <a:off x="245566" y="357187"/>
            <a:ext cx="23739947" cy="12810475"/>
          </a:xfrm>
          <a:prstGeom prst="rect">
            <a:avLst/>
          </a:prstGeom>
        </p:spPr>
        <p:txBody>
          <a:bodyPr/>
          <a:lstStyle/>
          <a:p>
            <a:pPr>
              <a:defRPr sz="8500">
                <a:solidFill>
                  <a:srgbClr val="FFD479"/>
                </a:solidFill>
                <a:latin typeface="Arial"/>
                <a:ea typeface="Arial"/>
                <a:cs typeface="Arial"/>
                <a:sym typeface="Arial"/>
              </a:defRPr>
            </a:pPr>
            <a:r>
              <a:t>Hamas in America: Part Five</a:t>
            </a:r>
          </a:p>
          <a:p>
            <a:pPr>
              <a:defRPr sz="8500">
                <a:solidFill>
                  <a:srgbClr val="FFD47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5" name="BDS, Hamas, Christian Palestinianism, &amp;  Replacement Theology Denies  Israel’s Divine &amp; Legal Right to the Land"/>
          <p:cNvSpPr txBox="1"/>
          <p:nvPr>
            <p:ph type="title"/>
          </p:nvPr>
        </p:nvSpPr>
        <p:spPr>
          <a:xfrm>
            <a:off x="290121" y="357187"/>
            <a:ext cx="23923936" cy="13141524"/>
          </a:xfrm>
          <a:prstGeom prst="rect">
            <a:avLst/>
          </a:prstGeom>
        </p:spPr>
        <p:txBody>
          <a:bodyPr/>
          <a:lstStyle/>
          <a:p>
            <a:pPr>
              <a:lnSpc>
                <a:spcPct val="120000"/>
              </a:lnSpc>
            </a:pPr>
            <a:r>
              <a:rPr sz="7500">
                <a:latin typeface="Arial"/>
                <a:ea typeface="Arial"/>
                <a:cs typeface="Arial"/>
                <a:sym typeface="Arial"/>
              </a:rPr>
              <a:t>BDS, Hamas, Christian Palestinianism, &amp; </a:t>
            </a:r>
            <a:br>
              <a:rPr sz="7500">
                <a:latin typeface="Arial"/>
                <a:ea typeface="Arial"/>
                <a:cs typeface="Arial"/>
                <a:sym typeface="Arial"/>
              </a:rPr>
            </a:br>
            <a:r>
              <a:rPr sz="7500">
                <a:latin typeface="Arial"/>
                <a:ea typeface="Arial"/>
                <a:cs typeface="Arial"/>
                <a:sym typeface="Arial"/>
              </a:rPr>
              <a:t>Replacement Theology Denies </a:t>
            </a:r>
            <a:br>
              <a:rPr sz="7500">
                <a:latin typeface="Arial"/>
                <a:ea typeface="Arial"/>
                <a:cs typeface="Arial"/>
                <a:sym typeface="Arial"/>
              </a:rPr>
            </a:br>
            <a:r>
              <a:rPr sz="7500">
                <a:latin typeface="Arial"/>
                <a:ea typeface="Arial"/>
                <a:cs typeface="Arial"/>
                <a:sym typeface="Arial"/>
              </a:rPr>
              <a:t>Israel’s Divine &amp; Legal Right to the Land </a:t>
            </a:r>
            <a:endParaRPr sz="7500">
              <a:latin typeface="Arial"/>
              <a:ea typeface="Arial"/>
              <a:cs typeface="Arial"/>
              <a:sym typeface="Arial"/>
            </a:endParaR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Double-click to edit"/>
          <p:cNvSpPr txBox="1"/>
          <p:nvPr>
            <p:ph type="title"/>
          </p:nvPr>
        </p:nvSpPr>
        <p:spPr>
          <a:xfrm>
            <a:off x="347141" y="357187"/>
            <a:ext cx="23689718" cy="13001626"/>
          </a:xfrm>
          <a:prstGeom prst="rect">
            <a:avLst/>
          </a:prstGeom>
        </p:spPr>
        <p:txBody>
          <a:bodyPr/>
          <a:lstStyle/>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p:txBody>
      </p:sp>
      <p:pic>
        <p:nvPicPr>
          <p:cNvPr id="182" name="JVL.jpg" descr="JVL.jpg"/>
          <p:cNvPicPr>
            <a:picLocks noChangeAspect="1"/>
          </p:cNvPicPr>
          <p:nvPr/>
        </p:nvPicPr>
        <p:blipFill>
          <a:blip r:embed="rId2">
            <a:extLst/>
          </a:blip>
          <a:stretch>
            <a:fillRect/>
          </a:stretch>
        </p:blipFill>
        <p:spPr>
          <a:xfrm>
            <a:off x="8734607" y="660606"/>
            <a:ext cx="6914785" cy="3829391"/>
          </a:xfrm>
          <a:prstGeom prst="rect">
            <a:avLst/>
          </a:prstGeom>
          <a:ln w="12700">
            <a:miter lim="400000"/>
          </a:ln>
        </p:spPr>
      </p:pic>
      <p:pic>
        <p:nvPicPr>
          <p:cNvPr id="183" name="plologo.jpg" descr="plologo.jpg"/>
          <p:cNvPicPr>
            <a:picLocks noChangeAspect="1"/>
          </p:cNvPicPr>
          <p:nvPr/>
        </p:nvPicPr>
        <p:blipFill>
          <a:blip r:embed="rId3">
            <a:extLst/>
          </a:blip>
          <a:stretch>
            <a:fillRect/>
          </a:stretch>
        </p:blipFill>
        <p:spPr>
          <a:xfrm>
            <a:off x="3978161" y="4821030"/>
            <a:ext cx="16427678" cy="8544481"/>
          </a:xfrm>
          <a:prstGeom prst="rect">
            <a:avLst/>
          </a:prstGeom>
          <a:ln w="12700">
            <a:miter lim="400000"/>
          </a:ln>
        </p:spPr>
      </p:pic>
    </p:spTree>
  </p:cSld>
  <p:clrMapOvr>
    <a:masterClrMapping/>
  </p:clrMapOvr>
  <p:transition xmlns:p14="http://schemas.microsoft.com/office/powerpoint/2010/main" spd="med" advClick="1"/>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17" name="Double-click to edit"/>
          <p:cNvSpPr txBox="1"/>
          <p:nvPr>
            <p:ph type="title"/>
          </p:nvPr>
        </p:nvSpPr>
        <p:spPr>
          <a:xfrm>
            <a:off x="274866" y="357187"/>
            <a:ext cx="23668231" cy="12749176"/>
          </a:xfrm>
          <a:prstGeom prst="rect">
            <a:avLst/>
          </a:prstGeom>
        </p:spPr>
        <p:txBody>
          <a:bodyPr/>
          <a:lstStyle/>
          <a:p>
            <a:pPr/>
          </a:p>
          <a:p>
            <a:pPr/>
          </a:p>
          <a:p>
            <a:pPr/>
          </a:p>
          <a:p>
            <a:pPr/>
          </a:p>
        </p:txBody>
      </p:sp>
      <p:pic>
        <p:nvPicPr>
          <p:cNvPr id="618" name="piperonsalvation#1.jpg" descr="piperonsalvation#1.jpg"/>
          <p:cNvPicPr>
            <a:picLocks noChangeAspect="1"/>
          </p:cNvPicPr>
          <p:nvPr/>
        </p:nvPicPr>
        <p:blipFill>
          <a:blip r:embed="rId2">
            <a:extLst/>
          </a:blip>
          <a:stretch>
            <a:fillRect/>
          </a:stretch>
        </p:blipFill>
        <p:spPr>
          <a:xfrm>
            <a:off x="3936999" y="1455737"/>
            <a:ext cx="16510001" cy="9423401"/>
          </a:xfrm>
          <a:prstGeom prst="rect">
            <a:avLst/>
          </a:prstGeom>
          <a:ln w="12700">
            <a:miter lim="400000"/>
          </a:ln>
        </p:spPr>
      </p:pic>
    </p:spTree>
  </p:cSld>
  <p:clrMapOvr>
    <a:masterClrMapping/>
  </p:clrMapOvr>
  <p:transition xmlns:p14="http://schemas.microsoft.com/office/powerpoint/2010/main" spd="med" advClick="1"/>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0" name="Double-click to edit"/>
          <p:cNvSpPr txBox="1"/>
          <p:nvPr>
            <p:ph type="title"/>
          </p:nvPr>
        </p:nvSpPr>
        <p:spPr>
          <a:xfrm>
            <a:off x="381000" y="357187"/>
            <a:ext cx="23622000" cy="12880981"/>
          </a:xfrm>
          <a:prstGeom prst="rect">
            <a:avLst/>
          </a:prstGeom>
        </p:spPr>
        <p:txBody>
          <a:bodyPr/>
          <a:lstStyle/>
          <a:p>
            <a:pPr/>
          </a:p>
          <a:p>
            <a:pPr/>
          </a:p>
          <a:p>
            <a:pPr/>
          </a:p>
          <a:p>
            <a:pPr/>
          </a:p>
          <a:p>
            <a:pPr/>
          </a:p>
          <a:p>
            <a:pPr/>
          </a:p>
        </p:txBody>
      </p:sp>
      <p:pic>
        <p:nvPicPr>
          <p:cNvPr id="621" name="piperonsalvation#2.jpg" descr="piperonsalvation#2.jpg"/>
          <p:cNvPicPr>
            <a:picLocks noChangeAspect="1"/>
          </p:cNvPicPr>
          <p:nvPr/>
        </p:nvPicPr>
        <p:blipFill>
          <a:blip r:embed="rId2">
            <a:extLst/>
          </a:blip>
          <a:stretch>
            <a:fillRect/>
          </a:stretch>
        </p:blipFill>
        <p:spPr>
          <a:xfrm>
            <a:off x="3120452" y="3313112"/>
            <a:ext cx="18143096" cy="4058014"/>
          </a:xfrm>
          <a:prstGeom prst="rect">
            <a:avLst/>
          </a:prstGeom>
          <a:ln w="12700">
            <a:miter lim="400000"/>
          </a:ln>
        </p:spPr>
      </p:pic>
    </p:spTree>
  </p:cSld>
  <p:clrMapOvr>
    <a:masterClrMapping/>
  </p:clrMapOvr>
  <p:transition xmlns:p14="http://schemas.microsoft.com/office/powerpoint/2010/main" spd="med" advClick="1"/>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3" name="Double-click to edit"/>
          <p:cNvSpPr txBox="1"/>
          <p:nvPr>
            <p:ph type="title"/>
          </p:nvPr>
        </p:nvSpPr>
        <p:spPr>
          <a:xfrm>
            <a:off x="222498" y="357187"/>
            <a:ext cx="23839290" cy="13128688"/>
          </a:xfrm>
          <a:prstGeom prst="rect">
            <a:avLst/>
          </a:prstGeom>
        </p:spPr>
        <p:txBody>
          <a:bodyPr/>
          <a:lstStyle/>
          <a:p>
            <a:pPr defTabSz="690086">
              <a:defRPr sz="9407"/>
            </a:pPr>
          </a:p>
          <a:p>
            <a:pPr defTabSz="690086">
              <a:defRPr sz="9407"/>
            </a:pPr>
          </a:p>
          <a:p>
            <a:pPr defTabSz="690086">
              <a:defRPr sz="9407"/>
            </a:pPr>
          </a:p>
          <a:p>
            <a:pPr defTabSz="690086">
              <a:defRPr sz="9407"/>
            </a:pPr>
          </a:p>
          <a:p>
            <a:pPr defTabSz="690086">
              <a:defRPr sz="9407"/>
            </a:pPr>
          </a:p>
          <a:p>
            <a:pPr defTabSz="690086">
              <a:defRPr sz="9407"/>
            </a:pPr>
          </a:p>
          <a:p>
            <a:pPr defTabSz="690086">
              <a:defRPr sz="9407"/>
            </a:pPr>
          </a:p>
          <a:p>
            <a:pPr defTabSz="690086">
              <a:defRPr sz="9407"/>
            </a:pPr>
          </a:p>
        </p:txBody>
      </p:sp>
      <p:pic>
        <p:nvPicPr>
          <p:cNvPr id="624" name="johnpiperonisrael#1.jpg" descr="johnpiperonisrael#1.jpg"/>
          <p:cNvPicPr>
            <a:picLocks noChangeAspect="1"/>
          </p:cNvPicPr>
          <p:nvPr/>
        </p:nvPicPr>
        <p:blipFill>
          <a:blip r:embed="rId2">
            <a:extLst/>
          </a:blip>
          <a:stretch>
            <a:fillRect/>
          </a:stretch>
        </p:blipFill>
        <p:spPr>
          <a:xfrm>
            <a:off x="3747442" y="3387172"/>
            <a:ext cx="16789401" cy="5080001"/>
          </a:xfrm>
          <a:prstGeom prst="rect">
            <a:avLst/>
          </a:prstGeom>
          <a:ln w="12700">
            <a:miter lim="400000"/>
          </a:ln>
        </p:spPr>
      </p:pic>
    </p:spTree>
  </p:cSld>
  <p:clrMapOvr>
    <a:masterClrMapping/>
  </p:clrMapOvr>
  <p:transition xmlns:p14="http://schemas.microsoft.com/office/powerpoint/2010/main" spd="med" advClick="1"/>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6" name="Double-click to edit"/>
          <p:cNvSpPr txBox="1"/>
          <p:nvPr>
            <p:ph type="title"/>
          </p:nvPr>
        </p:nvSpPr>
        <p:spPr>
          <a:xfrm>
            <a:off x="295330" y="357187"/>
            <a:ext cx="23793340" cy="13001626"/>
          </a:xfrm>
          <a:prstGeom prst="rect">
            <a:avLst/>
          </a:prstGeom>
        </p:spPr>
        <p:txBody>
          <a:bodyPr/>
          <a:lstStyle/>
          <a:p>
            <a:pPr/>
          </a:p>
          <a:p>
            <a:pPr/>
          </a:p>
          <a:p>
            <a:pPr/>
          </a:p>
          <a:p>
            <a:pPr/>
          </a:p>
          <a:p>
            <a:pPr/>
          </a:p>
        </p:txBody>
      </p:sp>
      <p:pic>
        <p:nvPicPr>
          <p:cNvPr id="627" name="johnpiperonisrael#2.jpg" descr="johnpiperonisrael#2.jpg"/>
          <p:cNvPicPr>
            <a:picLocks noChangeAspect="1"/>
          </p:cNvPicPr>
          <p:nvPr/>
        </p:nvPicPr>
        <p:blipFill>
          <a:blip r:embed="rId2">
            <a:extLst/>
          </a:blip>
          <a:stretch>
            <a:fillRect/>
          </a:stretch>
        </p:blipFill>
        <p:spPr>
          <a:xfrm>
            <a:off x="4175208" y="3997324"/>
            <a:ext cx="16033584" cy="4376622"/>
          </a:xfrm>
          <a:prstGeom prst="rect">
            <a:avLst/>
          </a:prstGeom>
          <a:ln w="12700">
            <a:miter lim="400000"/>
          </a:ln>
        </p:spPr>
      </p:pic>
    </p:spTree>
  </p:cSld>
  <p:clrMapOvr>
    <a:masterClrMapping/>
  </p:clrMapOvr>
  <p:transition xmlns:p14="http://schemas.microsoft.com/office/powerpoint/2010/main" spd="med" advClick="1"/>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29" name="Double-click to edit"/>
          <p:cNvSpPr txBox="1"/>
          <p:nvPr>
            <p:ph type="title"/>
          </p:nvPr>
        </p:nvSpPr>
        <p:spPr>
          <a:xfrm>
            <a:off x="318120" y="357187"/>
            <a:ext cx="23747760" cy="13143664"/>
          </a:xfrm>
          <a:prstGeom prst="rect">
            <a:avLst/>
          </a:prstGeom>
        </p:spPr>
        <p:txBody>
          <a:bodyPr/>
          <a:lstStyle/>
          <a:p>
            <a:pPr/>
          </a:p>
          <a:p>
            <a:pPr/>
          </a:p>
          <a:p>
            <a:pPr/>
          </a:p>
        </p:txBody>
      </p:sp>
      <p:pic>
        <p:nvPicPr>
          <p:cNvPr id="630" name="Genesis12.jpg" descr="Genesis12.jpg"/>
          <p:cNvPicPr>
            <a:picLocks noChangeAspect="1"/>
          </p:cNvPicPr>
          <p:nvPr/>
        </p:nvPicPr>
        <p:blipFill>
          <a:blip r:embed="rId2">
            <a:extLst/>
          </a:blip>
          <a:stretch>
            <a:fillRect/>
          </a:stretch>
        </p:blipFill>
        <p:spPr>
          <a:xfrm>
            <a:off x="3628172" y="4081462"/>
            <a:ext cx="17127656" cy="4431192"/>
          </a:xfrm>
          <a:prstGeom prst="rect">
            <a:avLst/>
          </a:prstGeom>
          <a:ln w="12700">
            <a:miter lim="400000"/>
          </a:ln>
        </p:spPr>
      </p:pic>
    </p:spTree>
  </p:cSld>
  <p:clrMapOvr>
    <a:masterClrMapping/>
  </p:clrMapOvr>
  <p:transition xmlns:p14="http://schemas.microsoft.com/office/powerpoint/2010/main" spd="med" advClick="1"/>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2" name="Double-click to edit"/>
          <p:cNvSpPr txBox="1"/>
          <p:nvPr>
            <p:ph type="title"/>
          </p:nvPr>
        </p:nvSpPr>
        <p:spPr>
          <a:xfrm>
            <a:off x="240915" y="357187"/>
            <a:ext cx="23902170" cy="13246727"/>
          </a:xfrm>
          <a:prstGeom prst="rect">
            <a:avLst/>
          </a:prstGeom>
        </p:spPr>
        <p:txBody>
          <a:bodyPr/>
          <a:lstStyle/>
          <a:p>
            <a:pPr/>
          </a:p>
          <a:p>
            <a:pPr/>
          </a:p>
          <a:p>
            <a:pPr/>
          </a:p>
          <a:p>
            <a:pPr/>
          </a:p>
          <a:p>
            <a:pPr/>
          </a:p>
        </p:txBody>
      </p:sp>
      <p:pic>
        <p:nvPicPr>
          <p:cNvPr id="633" name="johnpiperonisrael#3.jpg" descr="johnpiperonisrael#3.jpg"/>
          <p:cNvPicPr>
            <a:picLocks noChangeAspect="1"/>
          </p:cNvPicPr>
          <p:nvPr/>
        </p:nvPicPr>
        <p:blipFill>
          <a:blip r:embed="rId2">
            <a:extLst/>
          </a:blip>
          <a:stretch>
            <a:fillRect/>
          </a:stretch>
        </p:blipFill>
        <p:spPr>
          <a:xfrm>
            <a:off x="3508369" y="4494212"/>
            <a:ext cx="17367262" cy="3083483"/>
          </a:xfrm>
          <a:prstGeom prst="rect">
            <a:avLst/>
          </a:prstGeom>
          <a:ln w="12700">
            <a:miter lim="400000"/>
          </a:ln>
        </p:spPr>
      </p:pic>
    </p:spTree>
  </p:cSld>
  <p:clrMapOvr>
    <a:masterClrMapping/>
  </p:clrMapOvr>
  <p:transition xmlns:p14="http://schemas.microsoft.com/office/powerpoint/2010/main" spd="med" advClick="1"/>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5" name="Double-click to edit"/>
          <p:cNvSpPr txBox="1"/>
          <p:nvPr>
            <p:ph type="title"/>
          </p:nvPr>
        </p:nvSpPr>
        <p:spPr>
          <a:xfrm>
            <a:off x="333747" y="357187"/>
            <a:ext cx="23716506" cy="12885260"/>
          </a:xfrm>
          <a:prstGeom prst="rect">
            <a:avLst/>
          </a:prstGeom>
        </p:spPr>
        <p:txBody>
          <a:bodyPr/>
          <a:lstStyle/>
          <a:p>
            <a:pPr/>
          </a:p>
          <a:p>
            <a:pPr/>
          </a:p>
          <a:p>
            <a:pPr/>
          </a:p>
          <a:p>
            <a:pPr/>
          </a:p>
          <a:p>
            <a:pPr/>
          </a:p>
        </p:txBody>
      </p:sp>
      <p:pic>
        <p:nvPicPr>
          <p:cNvPr id="636" name="johnpiperonisrael#4.jpg" descr="johnpiperonisrael#4.jpg"/>
          <p:cNvPicPr>
            <a:picLocks noChangeAspect="1"/>
          </p:cNvPicPr>
          <p:nvPr/>
        </p:nvPicPr>
        <p:blipFill>
          <a:blip r:embed="rId2">
            <a:extLst/>
          </a:blip>
          <a:stretch>
            <a:fillRect/>
          </a:stretch>
        </p:blipFill>
        <p:spPr>
          <a:xfrm>
            <a:off x="3151072" y="4302124"/>
            <a:ext cx="18081856" cy="3402500"/>
          </a:xfrm>
          <a:prstGeom prst="rect">
            <a:avLst/>
          </a:prstGeom>
          <a:ln w="12700">
            <a:miter lim="400000"/>
          </a:ln>
        </p:spPr>
      </p:pic>
    </p:spTree>
  </p:cSld>
  <p:clrMapOvr>
    <a:masterClrMapping/>
  </p:clrMapOvr>
  <p:transition xmlns:p14="http://schemas.microsoft.com/office/powerpoint/2010/main" spd="med" advClick="1"/>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38" name="Double-click to edit"/>
          <p:cNvSpPr txBox="1"/>
          <p:nvPr>
            <p:ph type="title"/>
          </p:nvPr>
        </p:nvSpPr>
        <p:spPr>
          <a:xfrm>
            <a:off x="237101" y="357187"/>
            <a:ext cx="23909798" cy="13001626"/>
          </a:xfrm>
          <a:prstGeom prst="rect">
            <a:avLst/>
          </a:prstGeom>
        </p:spPr>
        <p:txBody>
          <a:bodyPr/>
          <a:lstStyle/>
          <a:p>
            <a:pPr/>
          </a:p>
          <a:p>
            <a:pPr/>
          </a:p>
          <a:p>
            <a:pPr/>
          </a:p>
          <a:p>
            <a:pPr/>
          </a:p>
        </p:txBody>
      </p:sp>
      <p:pic>
        <p:nvPicPr>
          <p:cNvPr id="639" name="johnpiperonisrael#5.jpg" descr="johnpiperonisrael#5.jpg"/>
          <p:cNvPicPr>
            <a:picLocks noChangeAspect="1"/>
          </p:cNvPicPr>
          <p:nvPr/>
        </p:nvPicPr>
        <p:blipFill>
          <a:blip r:embed="rId2">
            <a:extLst/>
          </a:blip>
          <a:stretch>
            <a:fillRect/>
          </a:stretch>
        </p:blipFill>
        <p:spPr>
          <a:xfrm>
            <a:off x="4101756" y="3675062"/>
            <a:ext cx="16180488" cy="4860627"/>
          </a:xfrm>
          <a:prstGeom prst="rect">
            <a:avLst/>
          </a:prstGeom>
          <a:ln w="12700">
            <a:miter lim="400000"/>
          </a:ln>
        </p:spPr>
      </p:pic>
    </p:spTree>
  </p:cSld>
  <p:clrMapOvr>
    <a:masterClrMapping/>
  </p:clrMapOvr>
  <p:transition xmlns:p14="http://schemas.microsoft.com/office/powerpoint/2010/main" spd="med" advClick="1"/>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1" name="Double-click to edit"/>
          <p:cNvSpPr txBox="1"/>
          <p:nvPr>
            <p:ph type="title"/>
          </p:nvPr>
        </p:nvSpPr>
        <p:spPr>
          <a:xfrm>
            <a:off x="333747" y="357187"/>
            <a:ext cx="23716506" cy="13001626"/>
          </a:xfrm>
          <a:prstGeom prst="rect">
            <a:avLst/>
          </a:prstGeom>
        </p:spPr>
        <p:txBody>
          <a:bodyPr/>
          <a:lstStyle/>
          <a:p>
            <a:pPr/>
          </a:p>
          <a:p>
            <a:pPr/>
          </a:p>
          <a:p>
            <a:pPr/>
          </a:p>
          <a:p>
            <a:pPr/>
          </a:p>
        </p:txBody>
      </p:sp>
      <p:pic>
        <p:nvPicPr>
          <p:cNvPr id="642" name="Johnpiperonisrael#6.jpg" descr="Johnpiperonisrael#6.jpg"/>
          <p:cNvPicPr>
            <a:picLocks noChangeAspect="1"/>
          </p:cNvPicPr>
          <p:nvPr/>
        </p:nvPicPr>
        <p:blipFill>
          <a:blip r:embed="rId2">
            <a:extLst/>
          </a:blip>
          <a:stretch>
            <a:fillRect/>
          </a:stretch>
        </p:blipFill>
        <p:spPr>
          <a:xfrm>
            <a:off x="4088041" y="5413374"/>
            <a:ext cx="16207918" cy="1721806"/>
          </a:xfrm>
          <a:prstGeom prst="rect">
            <a:avLst/>
          </a:prstGeom>
          <a:ln w="12700">
            <a:miter lim="400000"/>
          </a:ln>
        </p:spPr>
      </p:pic>
    </p:spTree>
  </p:cSld>
  <p:clrMapOvr>
    <a:masterClrMapping/>
  </p:clrMapOvr>
  <p:transition xmlns:p14="http://schemas.microsoft.com/office/powerpoint/2010/main" spd="med" advClick="1"/>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4" name="Double-click to edit"/>
          <p:cNvSpPr txBox="1"/>
          <p:nvPr>
            <p:ph type="title"/>
          </p:nvPr>
        </p:nvSpPr>
        <p:spPr>
          <a:xfrm>
            <a:off x="239334" y="357187"/>
            <a:ext cx="23905332" cy="13001626"/>
          </a:xfrm>
          <a:prstGeom prst="rect">
            <a:avLst/>
          </a:prstGeom>
        </p:spPr>
        <p:txBody>
          <a:bodyPr/>
          <a:lstStyle/>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p:txBody>
      </p:sp>
      <p:pic>
        <p:nvPicPr>
          <p:cNvPr id="645" name="johnpiperonisrael#7.jpg" descr="johnpiperonisrael#7.jpg"/>
          <p:cNvPicPr>
            <a:picLocks noChangeAspect="1"/>
          </p:cNvPicPr>
          <p:nvPr/>
        </p:nvPicPr>
        <p:blipFill>
          <a:blip r:embed="rId2">
            <a:extLst/>
          </a:blip>
          <a:stretch>
            <a:fillRect/>
          </a:stretch>
        </p:blipFill>
        <p:spPr>
          <a:xfrm>
            <a:off x="3480607" y="3627437"/>
            <a:ext cx="17422786" cy="5931656"/>
          </a:xfrm>
          <a:prstGeom prst="rect">
            <a:avLst/>
          </a:prstGeom>
          <a:ln w="12700">
            <a:miter lim="400000"/>
          </a:ln>
        </p:spPr>
      </p:pic>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5" name="Pamelageller.com…"/>
          <p:cNvSpPr txBox="1"/>
          <p:nvPr>
            <p:ph type="title"/>
          </p:nvPr>
        </p:nvSpPr>
        <p:spPr>
          <a:xfrm>
            <a:off x="215056" y="357187"/>
            <a:ext cx="23806269" cy="13001626"/>
          </a:xfrm>
          <a:prstGeom prst="rect">
            <a:avLst/>
          </a:prstGeom>
        </p:spPr>
        <p:txBody>
          <a:bodyPr/>
          <a:lstStyle/>
          <a:p>
            <a:pPr/>
          </a:p>
          <a:p>
            <a:pPr/>
          </a:p>
          <a:p>
            <a:pPr/>
          </a:p>
          <a:p>
            <a:pPr/>
          </a:p>
          <a:p>
            <a:pPr/>
          </a:p>
          <a:p>
            <a:pPr>
              <a:defRPr sz="7500">
                <a:latin typeface="Arial"/>
                <a:ea typeface="Arial"/>
                <a:cs typeface="Arial"/>
                <a:sym typeface="Arial"/>
              </a:defRPr>
            </a:pPr>
            <a:r>
              <a:t>Pamelageller.com</a:t>
            </a:r>
          </a:p>
          <a:p>
            <a:pPr>
              <a:defRPr sz="7500">
                <a:latin typeface="Arial"/>
                <a:ea typeface="Arial"/>
                <a:cs typeface="Arial"/>
                <a:sym typeface="Arial"/>
              </a:defRPr>
            </a:pPr>
            <a:r>
              <a:t>January 13, 2019</a:t>
            </a:r>
          </a:p>
        </p:txBody>
      </p:sp>
      <p:pic>
        <p:nvPicPr>
          <p:cNvPr id="186" name="Tlaib#1.jpg" descr="Tlaib#1.jpg"/>
          <p:cNvPicPr>
            <a:picLocks noChangeAspect="1"/>
          </p:cNvPicPr>
          <p:nvPr/>
        </p:nvPicPr>
        <p:blipFill>
          <a:blip r:embed="rId2">
            <a:extLst/>
          </a:blip>
          <a:stretch>
            <a:fillRect/>
          </a:stretch>
        </p:blipFill>
        <p:spPr>
          <a:xfrm>
            <a:off x="4390733" y="433627"/>
            <a:ext cx="15602534" cy="9305686"/>
          </a:xfrm>
          <a:prstGeom prst="rect">
            <a:avLst/>
          </a:prstGeom>
          <a:ln w="12700">
            <a:miter lim="400000"/>
          </a:ln>
        </p:spPr>
      </p:pic>
    </p:spTree>
  </p:cSld>
  <p:clrMapOvr>
    <a:masterClrMapping/>
  </p:clrMapOvr>
  <p:transition xmlns:p14="http://schemas.microsoft.com/office/powerpoint/2010/main" spd="med" advClick="1"/>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47" name="Double-click to edit"/>
          <p:cNvSpPr txBox="1"/>
          <p:nvPr>
            <p:ph type="title"/>
          </p:nvPr>
        </p:nvSpPr>
        <p:spPr>
          <a:xfrm>
            <a:off x="202685" y="357187"/>
            <a:ext cx="23978630" cy="13123386"/>
          </a:xfrm>
          <a:prstGeom prst="rect">
            <a:avLst/>
          </a:prstGeom>
        </p:spPr>
        <p:txBody>
          <a:bodyPr/>
          <a:lstStyle/>
          <a:p>
            <a:pPr/>
          </a:p>
          <a:p>
            <a:pPr/>
          </a:p>
          <a:p>
            <a:pPr/>
          </a:p>
          <a:p>
            <a:pPr/>
          </a:p>
        </p:txBody>
      </p:sp>
      <p:pic>
        <p:nvPicPr>
          <p:cNvPr id="648" name="johnpiperonisrael#8.jpg" descr="johnpiperonisrael#8.jpg"/>
          <p:cNvPicPr>
            <a:picLocks noChangeAspect="1"/>
          </p:cNvPicPr>
          <p:nvPr/>
        </p:nvPicPr>
        <p:blipFill>
          <a:blip r:embed="rId2">
            <a:extLst/>
          </a:blip>
          <a:stretch>
            <a:fillRect/>
          </a:stretch>
        </p:blipFill>
        <p:spPr>
          <a:xfrm>
            <a:off x="3022896" y="3765549"/>
            <a:ext cx="18338208" cy="5082237"/>
          </a:xfrm>
          <a:prstGeom prst="rect">
            <a:avLst/>
          </a:prstGeom>
          <a:ln w="12700">
            <a:miter lim="400000"/>
          </a:ln>
        </p:spPr>
      </p:pic>
    </p:spTree>
  </p:cSld>
  <p:clrMapOvr>
    <a:masterClrMapping/>
  </p:clrMapOvr>
  <p:transition xmlns:p14="http://schemas.microsoft.com/office/powerpoint/2010/main" spd="med" advClick="1"/>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0" name="Matthew 21:43 in Context Refutes Replacement Theology &amp; Kingdom Now Theology"/>
          <p:cNvSpPr txBox="1"/>
          <p:nvPr>
            <p:ph type="title"/>
          </p:nvPr>
        </p:nvSpPr>
        <p:spPr>
          <a:xfrm>
            <a:off x="150967" y="357187"/>
            <a:ext cx="23898263" cy="13106364"/>
          </a:xfrm>
          <a:prstGeom prst="rect">
            <a:avLst/>
          </a:prstGeom>
        </p:spPr>
        <p:txBody>
          <a:bodyPr/>
          <a:lstStyle/>
          <a:p>
            <a:pPr>
              <a:defRPr sz="7500">
                <a:solidFill>
                  <a:srgbClr val="FFD479"/>
                </a:solidFill>
                <a:latin typeface="Arial"/>
                <a:ea typeface="Arial"/>
                <a:cs typeface="Arial"/>
                <a:sym typeface="Arial"/>
              </a:defRPr>
            </a:pPr>
            <a:r>
              <a:t>Matthew 21:43 in Context Refutes Replacement Theology &amp; Kingdom Now Theology </a:t>
            </a:r>
          </a:p>
          <a:p>
            <a:pPr>
              <a:defRPr sz="7500">
                <a:solidFill>
                  <a:srgbClr val="FFD47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1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2" name="John Piper’s Twisting of Mathew 21:43"/>
          <p:cNvSpPr txBox="1"/>
          <p:nvPr>
            <p:ph type="title"/>
          </p:nvPr>
        </p:nvSpPr>
        <p:spPr>
          <a:xfrm>
            <a:off x="202685" y="357187"/>
            <a:ext cx="23978630" cy="13123386"/>
          </a:xfrm>
          <a:prstGeom prst="rect">
            <a:avLst/>
          </a:prstGeom>
        </p:spPr>
        <p:txBody>
          <a:bodyPr/>
          <a:lstStyle/>
          <a:p>
            <a:pPr/>
          </a:p>
          <a:p>
            <a:pPr/>
          </a:p>
          <a:p>
            <a:pPr/>
          </a:p>
          <a:p>
            <a:pPr/>
          </a:p>
          <a:p>
            <a:pPr/>
          </a:p>
          <a:p>
            <a:pPr/>
          </a:p>
          <a:p>
            <a:pPr>
              <a:defRPr sz="7500">
                <a:latin typeface="Arial"/>
                <a:ea typeface="Arial"/>
                <a:cs typeface="Arial"/>
                <a:sym typeface="Arial"/>
              </a:defRPr>
            </a:pPr>
            <a:r>
              <a:t>John Piper’s Twisting of Mathew 21:43</a:t>
            </a:r>
          </a:p>
        </p:txBody>
      </p:sp>
      <p:pic>
        <p:nvPicPr>
          <p:cNvPr id="653" name="johnpiperonisrael#8.jpg" descr="johnpiperonisrael#8.jpg"/>
          <p:cNvPicPr>
            <a:picLocks noChangeAspect="1"/>
          </p:cNvPicPr>
          <p:nvPr/>
        </p:nvPicPr>
        <p:blipFill>
          <a:blip r:embed="rId2">
            <a:extLst/>
          </a:blip>
          <a:stretch>
            <a:fillRect/>
          </a:stretch>
        </p:blipFill>
        <p:spPr>
          <a:xfrm>
            <a:off x="3022896" y="3765549"/>
            <a:ext cx="18338208" cy="5082237"/>
          </a:xfrm>
          <a:prstGeom prst="rect">
            <a:avLst/>
          </a:prstGeom>
          <a:ln w="12700">
            <a:miter lim="400000"/>
          </a:ln>
        </p:spPr>
      </p:pic>
    </p:spTree>
  </p:cSld>
  <p:clrMapOvr>
    <a:masterClrMapping/>
  </p:clrMapOvr>
  <p:transition xmlns:p14="http://schemas.microsoft.com/office/powerpoint/2010/main" spd="med" advClick="1"/>
</p:sld>
</file>

<file path=ppt/slides/slide1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5" name="Double-click to edit"/>
          <p:cNvSpPr txBox="1"/>
          <p:nvPr>
            <p:ph type="title"/>
          </p:nvPr>
        </p:nvSpPr>
        <p:spPr>
          <a:xfrm>
            <a:off x="266681" y="357187"/>
            <a:ext cx="23654464" cy="13141338"/>
          </a:xfrm>
          <a:prstGeom prst="rect">
            <a:avLst/>
          </a:prstGeom>
        </p:spPr>
        <p:txBody>
          <a:bodyPr/>
          <a:lstStyle/>
          <a:p>
            <a:pPr/>
          </a:p>
          <a:p>
            <a:pPr/>
          </a:p>
          <a:p>
            <a:pPr/>
          </a:p>
        </p:txBody>
      </p:sp>
      <p:pic>
        <p:nvPicPr>
          <p:cNvPr id="656" name="matthew2143.jpg" descr="matthew2143.jpg"/>
          <p:cNvPicPr>
            <a:picLocks noChangeAspect="1"/>
          </p:cNvPicPr>
          <p:nvPr/>
        </p:nvPicPr>
        <p:blipFill>
          <a:blip r:embed="rId2">
            <a:extLst/>
          </a:blip>
          <a:stretch>
            <a:fillRect/>
          </a:stretch>
        </p:blipFill>
        <p:spPr>
          <a:xfrm>
            <a:off x="3408501" y="3098754"/>
            <a:ext cx="17370824" cy="5283292"/>
          </a:xfrm>
          <a:prstGeom prst="rect">
            <a:avLst/>
          </a:prstGeom>
          <a:ln w="12700">
            <a:miter lim="400000"/>
          </a:ln>
        </p:spPr>
      </p:pic>
    </p:spTree>
  </p:cSld>
  <p:clrMapOvr>
    <a:masterClrMapping/>
  </p:clrMapOvr>
  <p:transition xmlns:p14="http://schemas.microsoft.com/office/powerpoint/2010/main" spd="med" advClick="1"/>
</p:sld>
</file>

<file path=ppt/slides/slide1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58" name="Dr. Andy Woods"/>
          <p:cNvSpPr txBox="1"/>
          <p:nvPr>
            <p:ph type="title"/>
          </p:nvPr>
        </p:nvSpPr>
        <p:spPr>
          <a:xfrm>
            <a:off x="180547" y="357187"/>
            <a:ext cx="24022906" cy="13001626"/>
          </a:xfrm>
          <a:prstGeom prst="rect">
            <a:avLst/>
          </a:prstGeom>
        </p:spPr>
        <p:txBody>
          <a:bodyPr/>
          <a:lstStyle/>
          <a:p>
            <a:pPr/>
          </a:p>
          <a:p>
            <a:pPr/>
          </a:p>
          <a:p>
            <a:pPr/>
          </a:p>
          <a:p>
            <a:pPr/>
          </a:p>
          <a:p>
            <a:pPr/>
          </a:p>
          <a:p>
            <a:pPr/>
          </a:p>
          <a:p>
            <a:pPr>
              <a:defRPr sz="7500">
                <a:latin typeface="Arial"/>
                <a:ea typeface="Arial"/>
                <a:cs typeface="Arial"/>
                <a:sym typeface="Arial"/>
              </a:defRPr>
            </a:pPr>
            <a:r>
              <a:t>Dr. Andy Woods </a:t>
            </a:r>
          </a:p>
        </p:txBody>
      </p:sp>
      <p:pic>
        <p:nvPicPr>
          <p:cNvPr id="659" name="andywoodskingdom#1.jpg" descr="andywoodskingdom#1.jpg"/>
          <p:cNvPicPr>
            <a:picLocks noChangeAspect="1"/>
          </p:cNvPicPr>
          <p:nvPr/>
        </p:nvPicPr>
        <p:blipFill>
          <a:blip r:embed="rId2">
            <a:extLst/>
          </a:blip>
          <a:stretch>
            <a:fillRect/>
          </a:stretch>
        </p:blipFill>
        <p:spPr>
          <a:xfrm>
            <a:off x="2526580" y="3384194"/>
            <a:ext cx="19330840" cy="4712412"/>
          </a:xfrm>
          <a:prstGeom prst="rect">
            <a:avLst/>
          </a:prstGeom>
          <a:ln w="12700">
            <a:miter lim="400000"/>
          </a:ln>
        </p:spPr>
      </p:pic>
    </p:spTree>
  </p:cSld>
  <p:clrMapOvr>
    <a:masterClrMapping/>
  </p:clrMapOvr>
  <p:transition xmlns:p14="http://schemas.microsoft.com/office/powerpoint/2010/main" spd="med" advClick="1"/>
</p:sld>
</file>

<file path=ppt/slides/slide1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1" name="Double-click to edit"/>
          <p:cNvSpPr txBox="1"/>
          <p:nvPr>
            <p:ph type="title"/>
          </p:nvPr>
        </p:nvSpPr>
        <p:spPr>
          <a:xfrm>
            <a:off x="191430" y="357187"/>
            <a:ext cx="23877985" cy="12793545"/>
          </a:xfrm>
          <a:prstGeom prst="rect">
            <a:avLst/>
          </a:prstGeom>
        </p:spPr>
        <p:txBody>
          <a:bodyPr/>
          <a:lstStyle/>
          <a:p>
            <a:pPr defTabSz="599717">
              <a:defRPr sz="8176"/>
            </a:pPr>
          </a:p>
          <a:p>
            <a:pPr defTabSz="599717">
              <a:defRPr sz="8176"/>
            </a:pPr>
          </a:p>
          <a:p>
            <a:pPr defTabSz="599717">
              <a:defRPr sz="8176"/>
            </a:pPr>
          </a:p>
          <a:p>
            <a:pPr defTabSz="599717">
              <a:defRPr sz="8176"/>
            </a:pPr>
          </a:p>
          <a:p>
            <a:pPr defTabSz="599717">
              <a:defRPr sz="8176"/>
            </a:pPr>
          </a:p>
          <a:p>
            <a:pPr defTabSz="599717">
              <a:defRPr sz="8176"/>
            </a:pPr>
          </a:p>
          <a:p>
            <a:pPr defTabSz="599717">
              <a:defRPr sz="8176"/>
            </a:pPr>
          </a:p>
          <a:p>
            <a:pPr defTabSz="599717">
              <a:defRPr sz="8176"/>
            </a:pPr>
          </a:p>
          <a:p>
            <a:pPr defTabSz="599717">
              <a:defRPr sz="8176"/>
            </a:pPr>
          </a:p>
        </p:txBody>
      </p:sp>
      <p:pic>
        <p:nvPicPr>
          <p:cNvPr id="662" name="andywoodskingdom#2.jpg" descr="andywoodskingdom#2.jpg"/>
          <p:cNvPicPr>
            <a:picLocks noChangeAspect="1"/>
          </p:cNvPicPr>
          <p:nvPr/>
        </p:nvPicPr>
        <p:blipFill>
          <a:blip r:embed="rId2">
            <a:extLst/>
          </a:blip>
          <a:stretch>
            <a:fillRect/>
          </a:stretch>
        </p:blipFill>
        <p:spPr>
          <a:xfrm>
            <a:off x="1683865" y="928518"/>
            <a:ext cx="20893115" cy="10244958"/>
          </a:xfrm>
          <a:prstGeom prst="rect">
            <a:avLst/>
          </a:prstGeom>
          <a:ln w="12700">
            <a:miter lim="400000"/>
          </a:ln>
        </p:spPr>
      </p:pic>
    </p:spTree>
  </p:cSld>
  <p:clrMapOvr>
    <a:masterClrMapping/>
  </p:clrMapOvr>
  <p:transition xmlns:p14="http://schemas.microsoft.com/office/powerpoint/2010/main" spd="med" advClick="1"/>
</p:sld>
</file>

<file path=ppt/slides/slide1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4" name="Double-click to edit"/>
          <p:cNvSpPr txBox="1"/>
          <p:nvPr>
            <p:ph type="title"/>
          </p:nvPr>
        </p:nvSpPr>
        <p:spPr>
          <a:xfrm>
            <a:off x="309283" y="357187"/>
            <a:ext cx="23765434" cy="13001626"/>
          </a:xfrm>
          <a:prstGeom prst="rect">
            <a:avLst/>
          </a:prstGeom>
        </p:spPr>
        <p:txBody>
          <a:bodyPr/>
          <a:lstStyle/>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p:txBody>
      </p:sp>
      <p:pic>
        <p:nvPicPr>
          <p:cNvPr id="665" name="andywoodskingdom#3.jpg" descr="andywoodskingdom#3.jpg"/>
          <p:cNvPicPr>
            <a:picLocks noChangeAspect="1"/>
          </p:cNvPicPr>
          <p:nvPr/>
        </p:nvPicPr>
        <p:blipFill>
          <a:blip r:embed="rId2">
            <a:extLst/>
          </a:blip>
          <a:stretch>
            <a:fillRect/>
          </a:stretch>
        </p:blipFill>
        <p:spPr>
          <a:xfrm>
            <a:off x="3164651" y="1213050"/>
            <a:ext cx="18054698" cy="11289900"/>
          </a:xfrm>
          <a:prstGeom prst="rect">
            <a:avLst/>
          </a:prstGeom>
          <a:ln w="12700">
            <a:miter lim="400000"/>
          </a:ln>
        </p:spPr>
      </p:pic>
    </p:spTree>
  </p:cSld>
  <p:clrMapOvr>
    <a:masterClrMapping/>
  </p:clrMapOvr>
  <p:transition xmlns:p14="http://schemas.microsoft.com/office/powerpoint/2010/main" spd="med" advClick="1"/>
</p:sld>
</file>

<file path=ppt/slides/slide1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67" name="Double-click to edit"/>
          <p:cNvSpPr txBox="1"/>
          <p:nvPr>
            <p:ph type="title"/>
          </p:nvPr>
        </p:nvSpPr>
        <p:spPr>
          <a:xfrm>
            <a:off x="196825" y="357187"/>
            <a:ext cx="23990350" cy="13001626"/>
          </a:xfrm>
          <a:prstGeom prst="rect">
            <a:avLst/>
          </a:prstGeom>
        </p:spPr>
        <p:txBody>
          <a:bodyPr/>
          <a:lstStyle/>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p:txBody>
      </p:sp>
      <p:pic>
        <p:nvPicPr>
          <p:cNvPr id="668" name="andywoodskingdom#4.jpg" descr="andywoodskingdom#4.jpg"/>
          <p:cNvPicPr>
            <a:picLocks noChangeAspect="1"/>
          </p:cNvPicPr>
          <p:nvPr/>
        </p:nvPicPr>
        <p:blipFill>
          <a:blip r:embed="rId2">
            <a:extLst/>
          </a:blip>
          <a:stretch>
            <a:fillRect/>
          </a:stretch>
        </p:blipFill>
        <p:spPr>
          <a:xfrm>
            <a:off x="2956837" y="5111749"/>
            <a:ext cx="18470326" cy="2202466"/>
          </a:xfrm>
          <a:prstGeom prst="rect">
            <a:avLst/>
          </a:prstGeom>
          <a:ln w="12700">
            <a:miter lim="400000"/>
          </a:ln>
        </p:spPr>
      </p:pic>
    </p:spTree>
  </p:cSld>
  <p:clrMapOvr>
    <a:masterClrMapping/>
  </p:clrMapOvr>
  <p:transition xmlns:p14="http://schemas.microsoft.com/office/powerpoint/2010/main" spd="med" advClick="1"/>
</p:sld>
</file>

<file path=ppt/slides/slide1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0" name="Double-click to edit"/>
          <p:cNvSpPr txBox="1"/>
          <p:nvPr>
            <p:ph type="title"/>
          </p:nvPr>
        </p:nvSpPr>
        <p:spPr>
          <a:xfrm>
            <a:off x="204452" y="357187"/>
            <a:ext cx="23975096" cy="13001626"/>
          </a:xfrm>
          <a:prstGeom prst="rect">
            <a:avLst/>
          </a:prstGeom>
        </p:spPr>
        <p:txBody>
          <a:bodyPr/>
          <a:lstStyle/>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p:txBody>
      </p:sp>
      <p:pic>
        <p:nvPicPr>
          <p:cNvPr id="671" name="andywoodskingdom#5.jpg" descr="andywoodskingdom#5.jpg"/>
          <p:cNvPicPr>
            <a:picLocks noChangeAspect="1"/>
          </p:cNvPicPr>
          <p:nvPr/>
        </p:nvPicPr>
        <p:blipFill>
          <a:blip r:embed="rId2">
            <a:extLst/>
          </a:blip>
          <a:stretch>
            <a:fillRect/>
          </a:stretch>
        </p:blipFill>
        <p:spPr>
          <a:xfrm>
            <a:off x="2643092" y="1673422"/>
            <a:ext cx="19097816" cy="8133956"/>
          </a:xfrm>
          <a:prstGeom prst="rect">
            <a:avLst/>
          </a:prstGeom>
          <a:ln w="12700">
            <a:miter lim="400000"/>
          </a:ln>
        </p:spPr>
      </p:pic>
    </p:spTree>
  </p:cSld>
  <p:clrMapOvr>
    <a:masterClrMapping/>
  </p:clrMapOvr>
  <p:transition xmlns:p14="http://schemas.microsoft.com/office/powerpoint/2010/main" spd="med" advClick="1"/>
</p:sld>
</file>

<file path=ppt/slides/slide1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Double-click to edit"/>
          <p:cNvSpPr txBox="1"/>
          <p:nvPr>
            <p:ph type="title"/>
          </p:nvPr>
        </p:nvSpPr>
        <p:spPr>
          <a:xfrm>
            <a:off x="280168" y="357187"/>
            <a:ext cx="23823664" cy="13155105"/>
          </a:xfrm>
          <a:prstGeom prst="rect">
            <a:avLst/>
          </a:prstGeom>
        </p:spPr>
        <p:txBody>
          <a:bodyPr/>
          <a:lstStyle/>
          <a:p>
            <a:pPr/>
          </a:p>
          <a:p>
            <a:pPr/>
          </a:p>
          <a:p>
            <a:pPr/>
          </a:p>
          <a:p>
            <a:pPr/>
          </a:p>
        </p:txBody>
      </p:sp>
      <p:pic>
        <p:nvPicPr>
          <p:cNvPr id="674" name="matthew2339.jpg" descr="matthew2339.jpg"/>
          <p:cNvPicPr>
            <a:picLocks noChangeAspect="1"/>
          </p:cNvPicPr>
          <p:nvPr/>
        </p:nvPicPr>
        <p:blipFill>
          <a:blip r:embed="rId2">
            <a:extLst/>
          </a:blip>
          <a:stretch>
            <a:fillRect/>
          </a:stretch>
        </p:blipFill>
        <p:spPr>
          <a:xfrm>
            <a:off x="4432255" y="3538537"/>
            <a:ext cx="15519490" cy="4968959"/>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8" name="Times of Israel, January 2019"/>
          <p:cNvSpPr txBox="1"/>
          <p:nvPr>
            <p:ph type="title"/>
          </p:nvPr>
        </p:nvSpPr>
        <p:spPr>
          <a:xfrm>
            <a:off x="284912" y="357187"/>
            <a:ext cx="23814176" cy="13001626"/>
          </a:xfrm>
          <a:prstGeom prst="rect">
            <a:avLst/>
          </a:prstGeom>
        </p:spPr>
        <p:txBody>
          <a:bodyPr/>
          <a:lstStyle/>
          <a:p>
            <a:pPr/>
          </a:p>
          <a:p>
            <a:pPr/>
          </a:p>
          <a:p>
            <a:pPr/>
          </a:p>
          <a:p>
            <a:pPr/>
          </a:p>
          <a:p>
            <a:pPr/>
          </a:p>
          <a:p>
            <a:pPr>
              <a:defRPr sz="7500">
                <a:latin typeface="Arial"/>
                <a:ea typeface="Arial"/>
                <a:cs typeface="Arial"/>
                <a:sym typeface="Arial"/>
              </a:defRPr>
            </a:pPr>
            <a:r>
              <a:t>Times of Israel, January 2019</a:t>
            </a:r>
          </a:p>
        </p:txBody>
      </p:sp>
      <p:pic>
        <p:nvPicPr>
          <p:cNvPr id="189" name="Tlaib#2.jpg" descr="Tlaib#2.jpg"/>
          <p:cNvPicPr>
            <a:picLocks noChangeAspect="1"/>
          </p:cNvPicPr>
          <p:nvPr/>
        </p:nvPicPr>
        <p:blipFill>
          <a:blip r:embed="rId2">
            <a:extLst/>
          </a:blip>
          <a:stretch>
            <a:fillRect/>
          </a:stretch>
        </p:blipFill>
        <p:spPr>
          <a:xfrm>
            <a:off x="6983607" y="179281"/>
            <a:ext cx="10416785" cy="10372832"/>
          </a:xfrm>
          <a:prstGeom prst="rect">
            <a:avLst/>
          </a:prstGeom>
          <a:ln w="12700">
            <a:miter lim="400000"/>
          </a:ln>
        </p:spPr>
      </p:pic>
    </p:spTree>
  </p:cSld>
  <p:clrMapOvr>
    <a:masterClrMapping/>
  </p:clrMapOvr>
  <p:transition xmlns:p14="http://schemas.microsoft.com/office/powerpoint/2010/main" spd="med" advClick="1"/>
</p:sld>
</file>

<file path=ppt/slides/slide1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6" name="Double-click to edit"/>
          <p:cNvSpPr txBox="1"/>
          <p:nvPr>
            <p:ph type="title"/>
          </p:nvPr>
        </p:nvSpPr>
        <p:spPr>
          <a:xfrm>
            <a:off x="199615" y="357187"/>
            <a:ext cx="23984770" cy="13001626"/>
          </a:xfrm>
          <a:prstGeom prst="rect">
            <a:avLst/>
          </a:prstGeom>
        </p:spPr>
        <p:txBody>
          <a:bodyPr/>
          <a:lstStyle/>
          <a:p>
            <a:pPr/>
          </a:p>
          <a:p>
            <a:pPr/>
          </a:p>
          <a:p>
            <a:pPr/>
          </a:p>
        </p:txBody>
      </p:sp>
      <p:pic>
        <p:nvPicPr>
          <p:cNvPr id="677" name="johnpiperonisrael#9.jpg" descr="johnpiperonisrael#9.jpg"/>
          <p:cNvPicPr>
            <a:picLocks noChangeAspect="1"/>
          </p:cNvPicPr>
          <p:nvPr/>
        </p:nvPicPr>
        <p:blipFill>
          <a:blip r:embed="rId2">
            <a:extLst/>
          </a:blip>
          <a:stretch>
            <a:fillRect/>
          </a:stretch>
        </p:blipFill>
        <p:spPr>
          <a:xfrm>
            <a:off x="3890554" y="3873499"/>
            <a:ext cx="16602892" cy="4593244"/>
          </a:xfrm>
          <a:prstGeom prst="rect">
            <a:avLst/>
          </a:prstGeom>
          <a:ln w="12700">
            <a:miter lim="400000"/>
          </a:ln>
        </p:spPr>
      </p:pic>
    </p:spTree>
  </p:cSld>
  <p:clrMapOvr>
    <a:masterClrMapping/>
  </p:clrMapOvr>
  <p:transition xmlns:p14="http://schemas.microsoft.com/office/powerpoint/2010/main" spd="med" advClick="1"/>
</p:sld>
</file>

<file path=ppt/slides/slide1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9" name="Has The Kingdom of God Been Transferred From  Physical Jerusalem to Spiritually Within Believers?"/>
          <p:cNvSpPr txBox="1"/>
          <p:nvPr>
            <p:ph type="title"/>
          </p:nvPr>
        </p:nvSpPr>
        <p:spPr>
          <a:xfrm>
            <a:off x="242124" y="357187"/>
            <a:ext cx="23899752" cy="13001626"/>
          </a:xfrm>
          <a:prstGeom prst="rect">
            <a:avLst/>
          </a:prstGeom>
        </p:spPr>
        <p:txBody>
          <a:bodyPr/>
          <a:lstStyle/>
          <a:p>
            <a:pPr>
              <a:defRPr>
                <a:solidFill>
                  <a:srgbClr val="FFD479"/>
                </a:solidFill>
              </a:defRPr>
            </a:pPr>
            <a:r>
              <a:rPr sz="7500">
                <a:latin typeface="Arial"/>
                <a:ea typeface="Arial"/>
                <a:cs typeface="Arial"/>
                <a:sym typeface="Arial"/>
              </a:rPr>
              <a:t>Has The Kingdom of God Been Transferred From</a:t>
            </a:r>
            <a:br>
              <a:rPr sz="7500">
                <a:latin typeface="Arial"/>
                <a:ea typeface="Arial"/>
                <a:cs typeface="Arial"/>
                <a:sym typeface="Arial"/>
              </a:rPr>
            </a:br>
            <a:r>
              <a:rPr sz="7500">
                <a:latin typeface="Arial"/>
                <a:ea typeface="Arial"/>
                <a:cs typeface="Arial"/>
                <a:sym typeface="Arial"/>
              </a:rPr>
              <a:t> Physical Jerusalem to Spiritually Within Believers?</a:t>
            </a:r>
            <a:r>
              <a:t> </a:t>
            </a:r>
          </a:p>
        </p:txBody>
      </p:sp>
    </p:spTree>
  </p:cSld>
  <p:clrMapOvr>
    <a:masterClrMapping/>
  </p:clrMapOvr>
  <p:transition xmlns:p14="http://schemas.microsoft.com/office/powerpoint/2010/main" spd="med" advClick="1"/>
</p:sld>
</file>

<file path=ppt/slides/slide1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1" name="Double-click to edit"/>
          <p:cNvSpPr txBox="1"/>
          <p:nvPr>
            <p:ph type="title"/>
          </p:nvPr>
        </p:nvSpPr>
        <p:spPr>
          <a:xfrm>
            <a:off x="248263" y="267565"/>
            <a:ext cx="23887474" cy="13180870"/>
          </a:xfrm>
          <a:prstGeom prst="rect">
            <a:avLst/>
          </a:prstGeom>
        </p:spPr>
        <p:txBody>
          <a:bodyPr/>
          <a:lstStyle/>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p:txBody>
      </p:sp>
      <p:pic>
        <p:nvPicPr>
          <p:cNvPr id="682" name="piperonkingdomnow#1.jpg" descr="piperonkingdomnow#1.jpg"/>
          <p:cNvPicPr>
            <a:picLocks noChangeAspect="1"/>
          </p:cNvPicPr>
          <p:nvPr/>
        </p:nvPicPr>
        <p:blipFill>
          <a:blip r:embed="rId2">
            <a:extLst/>
          </a:blip>
          <a:stretch>
            <a:fillRect/>
          </a:stretch>
        </p:blipFill>
        <p:spPr>
          <a:xfrm>
            <a:off x="2466839" y="3349625"/>
            <a:ext cx="19450322" cy="4209961"/>
          </a:xfrm>
          <a:prstGeom prst="rect">
            <a:avLst/>
          </a:prstGeom>
          <a:ln w="12700">
            <a:miter lim="400000"/>
          </a:ln>
        </p:spPr>
      </p:pic>
    </p:spTree>
  </p:cSld>
  <p:clrMapOvr>
    <a:masterClrMapping/>
  </p:clrMapOvr>
  <p:transition xmlns:p14="http://schemas.microsoft.com/office/powerpoint/2010/main" spd="med" advClick="1"/>
</p:sld>
</file>

<file path=ppt/slides/slide1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4" name="John Piper"/>
          <p:cNvSpPr txBox="1"/>
          <p:nvPr>
            <p:ph type="title"/>
          </p:nvPr>
        </p:nvSpPr>
        <p:spPr>
          <a:xfrm>
            <a:off x="240729" y="357187"/>
            <a:ext cx="23902542" cy="13001626"/>
          </a:xfrm>
          <a:prstGeom prst="rect">
            <a:avLst/>
          </a:prstGeom>
        </p:spPr>
        <p:txBody>
          <a:bodyPr/>
          <a:lstStyle/>
          <a:p>
            <a:pPr/>
          </a:p>
          <a:p>
            <a:pPr/>
          </a:p>
          <a:p>
            <a:pPr/>
          </a:p>
          <a:p>
            <a:pPr/>
          </a:p>
          <a:p>
            <a:pPr/>
          </a:p>
          <a:p>
            <a:pPr/>
          </a:p>
          <a:p>
            <a:pPr>
              <a:defRPr sz="7500">
                <a:latin typeface="Arial"/>
                <a:ea typeface="Arial"/>
                <a:cs typeface="Arial"/>
                <a:sym typeface="Arial"/>
              </a:defRPr>
            </a:pPr>
            <a:r>
              <a:t>John Piper</a:t>
            </a:r>
          </a:p>
        </p:txBody>
      </p:sp>
      <p:pic>
        <p:nvPicPr>
          <p:cNvPr id="685" name="piperonkingdomnow#2.jpg" descr="piperonkingdomnow#2.jpg"/>
          <p:cNvPicPr>
            <a:picLocks noChangeAspect="1"/>
          </p:cNvPicPr>
          <p:nvPr/>
        </p:nvPicPr>
        <p:blipFill>
          <a:blip r:embed="rId2">
            <a:extLst/>
          </a:blip>
          <a:stretch>
            <a:fillRect/>
          </a:stretch>
        </p:blipFill>
        <p:spPr>
          <a:xfrm>
            <a:off x="2699395" y="2972138"/>
            <a:ext cx="18985210" cy="4917399"/>
          </a:xfrm>
          <a:prstGeom prst="rect">
            <a:avLst/>
          </a:prstGeom>
          <a:ln w="12700">
            <a:miter lim="400000"/>
          </a:ln>
        </p:spPr>
      </p:pic>
    </p:spTree>
  </p:cSld>
  <p:clrMapOvr>
    <a:masterClrMapping/>
  </p:clrMapOvr>
  <p:transition xmlns:p14="http://schemas.microsoft.com/office/powerpoint/2010/main" spd="med" advClick="1"/>
</p:sld>
</file>

<file path=ppt/slides/slide1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87" name="John Piper"/>
          <p:cNvSpPr txBox="1"/>
          <p:nvPr>
            <p:ph type="title"/>
          </p:nvPr>
        </p:nvSpPr>
        <p:spPr>
          <a:xfrm>
            <a:off x="267332" y="357187"/>
            <a:ext cx="23849336" cy="13001626"/>
          </a:xfrm>
          <a:prstGeom prst="rect">
            <a:avLst/>
          </a:prstGeom>
        </p:spPr>
        <p:txBody>
          <a:bodyPr/>
          <a:lstStyle/>
          <a:p>
            <a:pPr defTabSz="484703">
              <a:defRPr sz="6607"/>
            </a:pPr>
          </a:p>
          <a:p>
            <a:pPr defTabSz="484703">
              <a:defRPr sz="6607"/>
            </a:pPr>
          </a:p>
          <a:p>
            <a:pPr defTabSz="484703">
              <a:defRPr sz="6607"/>
            </a:pPr>
          </a:p>
          <a:p>
            <a:pPr defTabSz="484703">
              <a:defRPr sz="6607"/>
            </a:pPr>
          </a:p>
          <a:p>
            <a:pPr defTabSz="484703">
              <a:defRPr sz="6607"/>
            </a:pPr>
          </a:p>
          <a:p>
            <a:pPr defTabSz="484703">
              <a:defRPr sz="6607"/>
            </a:pPr>
          </a:p>
          <a:p>
            <a:pPr defTabSz="484703">
              <a:defRPr sz="6607"/>
            </a:pPr>
          </a:p>
          <a:p>
            <a:pPr defTabSz="484703">
              <a:defRPr sz="6607"/>
            </a:pPr>
          </a:p>
          <a:p>
            <a:pPr defTabSz="484703">
              <a:defRPr sz="6607"/>
            </a:pPr>
          </a:p>
          <a:p>
            <a:pPr defTabSz="484703">
              <a:defRPr sz="6607"/>
            </a:pPr>
          </a:p>
          <a:p>
            <a:pPr defTabSz="484703">
              <a:defRPr sz="6607"/>
            </a:pPr>
          </a:p>
          <a:p>
            <a:pPr defTabSz="484703">
              <a:defRPr sz="5899">
                <a:latin typeface="Arial"/>
                <a:ea typeface="Arial"/>
                <a:cs typeface="Arial"/>
                <a:sym typeface="Arial"/>
              </a:defRPr>
            </a:pPr>
            <a:r>
              <a:t>John Piper</a:t>
            </a:r>
          </a:p>
        </p:txBody>
      </p:sp>
      <p:pic>
        <p:nvPicPr>
          <p:cNvPr id="688" name="piperonkingdomnow#3.jpg" descr="piperonkingdomnow#3.jpg"/>
          <p:cNvPicPr>
            <a:picLocks noChangeAspect="1"/>
          </p:cNvPicPr>
          <p:nvPr/>
        </p:nvPicPr>
        <p:blipFill>
          <a:blip r:embed="rId2">
            <a:extLst/>
          </a:blip>
          <a:stretch>
            <a:fillRect/>
          </a:stretch>
        </p:blipFill>
        <p:spPr>
          <a:xfrm>
            <a:off x="3922307" y="2192758"/>
            <a:ext cx="16539386" cy="6272813"/>
          </a:xfrm>
          <a:prstGeom prst="rect">
            <a:avLst/>
          </a:prstGeom>
          <a:ln w="12700">
            <a:miter lim="400000"/>
          </a:ln>
        </p:spPr>
      </p:pic>
    </p:spTree>
  </p:cSld>
  <p:clrMapOvr>
    <a:masterClrMapping/>
  </p:clrMapOvr>
  <p:transition xmlns:p14="http://schemas.microsoft.com/office/powerpoint/2010/main" spd="med" advClick="1"/>
</p:sld>
</file>

<file path=ppt/slides/slide1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0" name="John Piper"/>
          <p:cNvSpPr txBox="1"/>
          <p:nvPr>
            <p:ph type="title"/>
          </p:nvPr>
        </p:nvSpPr>
        <p:spPr>
          <a:xfrm>
            <a:off x="269425" y="357187"/>
            <a:ext cx="23845150" cy="13001626"/>
          </a:xfrm>
          <a:prstGeom prst="rect">
            <a:avLst/>
          </a:prstGeom>
        </p:spPr>
        <p:txBody>
          <a:bodyPr/>
          <a:lstStyle/>
          <a:p>
            <a:pPr defTabSz="747593">
              <a:defRPr sz="10192"/>
            </a:pPr>
          </a:p>
          <a:p>
            <a:pPr defTabSz="747593">
              <a:defRPr sz="10192"/>
            </a:pPr>
          </a:p>
          <a:p>
            <a:pPr defTabSz="747593">
              <a:defRPr sz="10192"/>
            </a:pPr>
          </a:p>
          <a:p>
            <a:pPr defTabSz="747593">
              <a:defRPr sz="10192"/>
            </a:pPr>
          </a:p>
          <a:p>
            <a:pPr defTabSz="747593">
              <a:defRPr sz="10192"/>
            </a:pPr>
          </a:p>
          <a:p>
            <a:pPr defTabSz="747593">
              <a:defRPr sz="10192"/>
            </a:pPr>
          </a:p>
          <a:p>
            <a:pPr defTabSz="747593">
              <a:defRPr sz="6825">
                <a:latin typeface="Arial"/>
                <a:ea typeface="Arial"/>
                <a:cs typeface="Arial"/>
                <a:sym typeface="Arial"/>
              </a:defRPr>
            </a:pPr>
          </a:p>
          <a:p>
            <a:pPr defTabSz="747593">
              <a:defRPr sz="6825">
                <a:latin typeface="Arial"/>
                <a:ea typeface="Arial"/>
                <a:cs typeface="Arial"/>
                <a:sym typeface="Arial"/>
              </a:defRPr>
            </a:pPr>
            <a:r>
              <a:t>John Piper</a:t>
            </a:r>
          </a:p>
        </p:txBody>
      </p:sp>
      <p:pic>
        <p:nvPicPr>
          <p:cNvPr id="691" name="piperonkingdomnow#4.jpg" descr="piperonkingdomnow#4.jpg"/>
          <p:cNvPicPr>
            <a:picLocks noChangeAspect="1"/>
          </p:cNvPicPr>
          <p:nvPr/>
        </p:nvPicPr>
        <p:blipFill>
          <a:blip r:embed="rId2">
            <a:extLst/>
          </a:blip>
          <a:stretch>
            <a:fillRect/>
          </a:stretch>
        </p:blipFill>
        <p:spPr>
          <a:xfrm>
            <a:off x="3510281" y="2419523"/>
            <a:ext cx="17363438" cy="6641754"/>
          </a:xfrm>
          <a:prstGeom prst="rect">
            <a:avLst/>
          </a:prstGeom>
          <a:ln w="12700">
            <a:miter lim="400000"/>
          </a:ln>
        </p:spPr>
      </p:pic>
    </p:spTree>
  </p:cSld>
  <p:clrMapOvr>
    <a:masterClrMapping/>
  </p:clrMapOvr>
  <p:transition xmlns:p14="http://schemas.microsoft.com/office/powerpoint/2010/main" spd="med" advClick="1"/>
</p:sld>
</file>

<file path=ppt/slides/slide1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3" name="Double-click to edit"/>
          <p:cNvSpPr txBox="1"/>
          <p:nvPr>
            <p:ph type="title"/>
          </p:nvPr>
        </p:nvSpPr>
        <p:spPr>
          <a:xfrm>
            <a:off x="208452" y="357187"/>
            <a:ext cx="23737622" cy="13001626"/>
          </a:xfrm>
          <a:prstGeom prst="rect">
            <a:avLst/>
          </a:prstGeom>
        </p:spPr>
        <p:txBody>
          <a:bodyPr/>
          <a:lstStyle/>
          <a:p>
            <a:pPr/>
          </a:p>
          <a:p>
            <a:pPr/>
          </a:p>
          <a:p>
            <a:pPr/>
          </a:p>
          <a:p>
            <a:pPr/>
          </a:p>
        </p:txBody>
      </p:sp>
      <p:pic>
        <p:nvPicPr>
          <p:cNvPr id="694" name="matthew4.jpg" descr="matthew4.jpg"/>
          <p:cNvPicPr>
            <a:picLocks noChangeAspect="1"/>
          </p:cNvPicPr>
          <p:nvPr/>
        </p:nvPicPr>
        <p:blipFill>
          <a:blip r:embed="rId2">
            <a:extLst/>
          </a:blip>
          <a:stretch>
            <a:fillRect/>
          </a:stretch>
        </p:blipFill>
        <p:spPr>
          <a:xfrm>
            <a:off x="3167150" y="3883549"/>
            <a:ext cx="17820225" cy="3713702"/>
          </a:xfrm>
          <a:prstGeom prst="rect">
            <a:avLst/>
          </a:prstGeom>
          <a:ln w="12700">
            <a:miter lim="400000"/>
          </a:ln>
        </p:spPr>
      </p:pic>
    </p:spTree>
  </p:cSld>
  <p:clrMapOvr>
    <a:masterClrMapping/>
  </p:clrMapOvr>
  <p:transition xmlns:p14="http://schemas.microsoft.com/office/powerpoint/2010/main" spd="med" advClick="1"/>
</p:sld>
</file>

<file path=ppt/slides/slide1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6" name="Double-click to edit"/>
          <p:cNvSpPr txBox="1"/>
          <p:nvPr>
            <p:ph type="title"/>
          </p:nvPr>
        </p:nvSpPr>
        <p:spPr>
          <a:xfrm>
            <a:off x="356257" y="357187"/>
            <a:ext cx="23671486" cy="13114456"/>
          </a:xfrm>
          <a:prstGeom prst="rect">
            <a:avLst/>
          </a:prstGeom>
        </p:spPr>
        <p:txBody>
          <a:bodyPr/>
          <a:lstStyle/>
          <a:p>
            <a:pPr/>
          </a:p>
          <a:p>
            <a:pPr/>
          </a:p>
          <a:p>
            <a:pPr/>
          </a:p>
          <a:p>
            <a:pPr/>
          </a:p>
          <a:p>
            <a:pPr/>
          </a:p>
          <a:p>
            <a:pPr/>
          </a:p>
        </p:txBody>
      </p:sp>
      <p:pic>
        <p:nvPicPr>
          <p:cNvPr id="697" name="2corintians4.jpg" descr="2corintians4.jpg"/>
          <p:cNvPicPr>
            <a:picLocks noChangeAspect="1"/>
          </p:cNvPicPr>
          <p:nvPr/>
        </p:nvPicPr>
        <p:blipFill>
          <a:blip r:embed="rId2">
            <a:extLst/>
          </a:blip>
          <a:stretch>
            <a:fillRect/>
          </a:stretch>
        </p:blipFill>
        <p:spPr>
          <a:xfrm>
            <a:off x="3832184" y="3475599"/>
            <a:ext cx="16719632" cy="3577102"/>
          </a:xfrm>
          <a:prstGeom prst="rect">
            <a:avLst/>
          </a:prstGeom>
          <a:ln w="12700">
            <a:miter lim="400000"/>
          </a:ln>
        </p:spPr>
      </p:pic>
    </p:spTree>
  </p:cSld>
  <p:clrMapOvr>
    <a:masterClrMapping/>
  </p:clrMapOvr>
  <p:transition xmlns:p14="http://schemas.microsoft.com/office/powerpoint/2010/main" spd="med" advClick="1"/>
</p:sld>
</file>

<file path=ppt/slides/slide1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99" name="Jesus is King of This World  While Satan is the god of this World?"/>
          <p:cNvSpPr txBox="1"/>
          <p:nvPr>
            <p:ph type="title"/>
          </p:nvPr>
        </p:nvSpPr>
        <p:spPr>
          <a:xfrm>
            <a:off x="329375" y="357187"/>
            <a:ext cx="23510194" cy="12899120"/>
          </a:xfrm>
          <a:prstGeom prst="rect">
            <a:avLst/>
          </a:prstGeom>
        </p:spPr>
        <p:txBody>
          <a:bodyPr/>
          <a:lstStyle/>
          <a:p>
            <a:pPr>
              <a:defRPr sz="7500">
                <a:latin typeface="Arial"/>
                <a:ea typeface="Arial"/>
                <a:cs typeface="Arial"/>
                <a:sym typeface="Arial"/>
              </a:defRPr>
            </a:pPr>
            <a:r>
              <a:t>Jesus is King of This World </a:t>
            </a:r>
            <a:br/>
            <a:r>
              <a:t>While Satan is the god of this World?</a:t>
            </a:r>
          </a:p>
        </p:txBody>
      </p:sp>
    </p:spTree>
  </p:cSld>
  <p:clrMapOvr>
    <a:masterClrMapping/>
  </p:clrMapOvr>
  <p:transition xmlns:p14="http://schemas.microsoft.com/office/powerpoint/2010/main" spd="med" advClick="1"/>
</p:sld>
</file>

<file path=ppt/slides/slide1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1" name="John Piper"/>
          <p:cNvSpPr txBox="1"/>
          <p:nvPr>
            <p:ph type="title"/>
          </p:nvPr>
        </p:nvSpPr>
        <p:spPr>
          <a:xfrm>
            <a:off x="331979" y="357187"/>
            <a:ext cx="23886264" cy="13001626"/>
          </a:xfrm>
          <a:prstGeom prst="rect">
            <a:avLst/>
          </a:prstGeom>
        </p:spPr>
        <p:txBody>
          <a:bodyPr/>
          <a:lstStyle/>
          <a:p>
            <a:pPr/>
          </a:p>
          <a:p>
            <a:pPr/>
          </a:p>
          <a:p>
            <a:pPr/>
          </a:p>
          <a:p>
            <a:pPr/>
          </a:p>
          <a:p>
            <a:pPr/>
          </a:p>
          <a:p>
            <a:pPr/>
          </a:p>
          <a:p>
            <a:pPr>
              <a:defRPr sz="7500">
                <a:latin typeface="Arial"/>
                <a:ea typeface="Arial"/>
                <a:cs typeface="Arial"/>
                <a:sym typeface="Arial"/>
              </a:defRPr>
            </a:pPr>
            <a:r>
              <a:t>John Piper</a:t>
            </a:r>
          </a:p>
        </p:txBody>
      </p:sp>
      <p:pic>
        <p:nvPicPr>
          <p:cNvPr id="702" name="piperonkingdomnow#6.jpg" descr="piperonkingdomnow#6.jpg"/>
          <p:cNvPicPr>
            <a:picLocks noChangeAspect="1"/>
          </p:cNvPicPr>
          <p:nvPr/>
        </p:nvPicPr>
        <p:blipFill>
          <a:blip r:embed="rId2">
            <a:extLst/>
          </a:blip>
          <a:stretch>
            <a:fillRect/>
          </a:stretch>
        </p:blipFill>
        <p:spPr>
          <a:xfrm>
            <a:off x="4240321" y="2666999"/>
            <a:ext cx="15903358" cy="7445007"/>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Hamas in America: Part 1"/>
          <p:cNvSpPr txBox="1"/>
          <p:nvPr>
            <p:ph type="title"/>
          </p:nvPr>
        </p:nvSpPr>
        <p:spPr>
          <a:xfrm>
            <a:off x="179244" y="357187"/>
            <a:ext cx="23857243" cy="13001626"/>
          </a:xfrm>
          <a:prstGeom prst="rect">
            <a:avLst/>
          </a:prstGeom>
        </p:spPr>
        <p:txBody>
          <a:bodyPr/>
          <a:lstStyle>
            <a:lvl1pPr>
              <a:defRPr sz="8500">
                <a:solidFill>
                  <a:srgbClr val="FFD479"/>
                </a:solidFill>
                <a:latin typeface="Arial"/>
                <a:ea typeface="Arial"/>
                <a:cs typeface="Arial"/>
                <a:sym typeface="Arial"/>
              </a:defRPr>
            </a:lvl1pPr>
          </a:lstStyle>
          <a:p>
            <a:pPr/>
            <a:r>
              <a:t>Hamas in America: Part 1</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1" name="Times of Israel, January 2019"/>
          <p:cNvSpPr txBox="1"/>
          <p:nvPr>
            <p:ph type="title"/>
          </p:nvPr>
        </p:nvSpPr>
        <p:spPr>
          <a:xfrm>
            <a:off x="177384" y="357187"/>
            <a:ext cx="24029232" cy="13297701"/>
          </a:xfrm>
          <a:prstGeom prst="rect">
            <a:avLst/>
          </a:prstGeom>
        </p:spPr>
        <p:txBody>
          <a:bodyPr/>
          <a:lstStyle/>
          <a:p>
            <a:pPr/>
          </a:p>
          <a:p>
            <a:pPr/>
          </a:p>
          <a:p>
            <a:pPr/>
          </a:p>
          <a:p>
            <a:pPr>
              <a:defRPr sz="7500">
                <a:latin typeface="Arial"/>
                <a:ea typeface="Arial"/>
                <a:cs typeface="Arial"/>
                <a:sym typeface="Arial"/>
              </a:defRPr>
            </a:pPr>
            <a:r>
              <a:t>Times of Israel, January 2019</a:t>
            </a:r>
          </a:p>
        </p:txBody>
      </p:sp>
      <p:pic>
        <p:nvPicPr>
          <p:cNvPr id="192" name="Tlaib#3.jpg" descr="Tlaib#3.jpg"/>
          <p:cNvPicPr>
            <a:picLocks noChangeAspect="1"/>
          </p:cNvPicPr>
          <p:nvPr/>
        </p:nvPicPr>
        <p:blipFill>
          <a:blip r:embed="rId2">
            <a:extLst/>
          </a:blip>
          <a:stretch>
            <a:fillRect/>
          </a:stretch>
        </p:blipFill>
        <p:spPr>
          <a:xfrm>
            <a:off x="4357145" y="3025301"/>
            <a:ext cx="14979062" cy="5430198"/>
          </a:xfrm>
          <a:prstGeom prst="rect">
            <a:avLst/>
          </a:prstGeom>
          <a:ln w="12700">
            <a:miter lim="400000"/>
          </a:ln>
        </p:spPr>
      </p:pic>
    </p:spTree>
  </p:cSld>
  <p:clrMapOvr>
    <a:masterClrMapping/>
  </p:clrMapOvr>
  <p:transition xmlns:p14="http://schemas.microsoft.com/office/powerpoint/2010/main" spd="med" advClick="1"/>
</p:sld>
</file>

<file path=ppt/slides/slide2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4" name="Hamas in America: Part Six"/>
          <p:cNvSpPr txBox="1"/>
          <p:nvPr>
            <p:ph type="title"/>
          </p:nvPr>
        </p:nvSpPr>
        <p:spPr>
          <a:xfrm>
            <a:off x="245566" y="357187"/>
            <a:ext cx="23739947" cy="12810475"/>
          </a:xfrm>
          <a:prstGeom prst="rect">
            <a:avLst/>
          </a:prstGeom>
        </p:spPr>
        <p:txBody>
          <a:bodyPr/>
          <a:lstStyle/>
          <a:p>
            <a:pPr>
              <a:defRPr sz="8500">
                <a:solidFill>
                  <a:srgbClr val="FFD479"/>
                </a:solidFill>
                <a:latin typeface="Arial"/>
                <a:ea typeface="Arial"/>
                <a:cs typeface="Arial"/>
                <a:sym typeface="Arial"/>
              </a:defRPr>
            </a:pPr>
            <a:r>
              <a:t>Hamas in America: Part Six</a:t>
            </a:r>
          </a:p>
          <a:p>
            <a:pPr>
              <a:defRPr sz="8500">
                <a:solidFill>
                  <a:srgbClr val="FFD47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2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6" name="BDS, Hamas, Christian Palestinianism, &amp;  Replacement Theology Denies  Israel’s Divine &amp; Legal Right to the Land"/>
          <p:cNvSpPr txBox="1"/>
          <p:nvPr>
            <p:ph type="title"/>
          </p:nvPr>
        </p:nvSpPr>
        <p:spPr>
          <a:xfrm>
            <a:off x="429741" y="357187"/>
            <a:ext cx="23693345" cy="13001626"/>
          </a:xfrm>
          <a:prstGeom prst="rect">
            <a:avLst/>
          </a:prstGeom>
        </p:spPr>
        <p:txBody>
          <a:bodyPr/>
          <a:lstStyle/>
          <a:p>
            <a:pPr>
              <a:lnSpc>
                <a:spcPct val="120000"/>
              </a:lnSpc>
            </a:pPr>
            <a:r>
              <a:rPr sz="7500">
                <a:latin typeface="Arial"/>
                <a:ea typeface="Arial"/>
                <a:cs typeface="Arial"/>
                <a:sym typeface="Arial"/>
              </a:rPr>
              <a:t>BDS, Hamas, Christian Palestinianism, &amp; </a:t>
            </a:r>
            <a:br>
              <a:rPr sz="7500">
                <a:latin typeface="Arial"/>
                <a:ea typeface="Arial"/>
                <a:cs typeface="Arial"/>
                <a:sym typeface="Arial"/>
              </a:rPr>
            </a:br>
            <a:r>
              <a:rPr sz="7500">
                <a:latin typeface="Arial"/>
                <a:ea typeface="Arial"/>
                <a:cs typeface="Arial"/>
                <a:sym typeface="Arial"/>
              </a:rPr>
              <a:t>Replacement Theology Denies </a:t>
            </a:r>
            <a:br>
              <a:rPr sz="7500">
                <a:latin typeface="Arial"/>
                <a:ea typeface="Arial"/>
                <a:cs typeface="Arial"/>
                <a:sym typeface="Arial"/>
              </a:rPr>
            </a:br>
            <a:r>
              <a:rPr sz="7500">
                <a:latin typeface="Arial"/>
                <a:ea typeface="Arial"/>
                <a:cs typeface="Arial"/>
                <a:sym typeface="Arial"/>
              </a:rPr>
              <a:t>Israel’s Divine &amp; Legal Right to the Land </a:t>
            </a:r>
            <a:endParaRPr sz="7500">
              <a:latin typeface="Arial"/>
              <a:ea typeface="Arial"/>
              <a:cs typeface="Arial"/>
              <a:sym typeface="Arial"/>
            </a:endParaRPr>
          </a:p>
        </p:txBody>
      </p:sp>
    </p:spTree>
  </p:cSld>
  <p:clrMapOvr>
    <a:masterClrMapping/>
  </p:clrMapOvr>
  <p:transition xmlns:p14="http://schemas.microsoft.com/office/powerpoint/2010/main" spd="med" advClick="1"/>
</p:sld>
</file>

<file path=ppt/slides/slide2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08" name="Double-click to edit"/>
          <p:cNvSpPr txBox="1"/>
          <p:nvPr>
            <p:ph type="title"/>
          </p:nvPr>
        </p:nvSpPr>
        <p:spPr>
          <a:xfrm>
            <a:off x="248263" y="267565"/>
            <a:ext cx="23887474" cy="13180870"/>
          </a:xfrm>
          <a:prstGeom prst="rect">
            <a:avLst/>
          </a:prstGeom>
        </p:spPr>
        <p:txBody>
          <a:bodyPr/>
          <a:lstStyle/>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p:txBody>
      </p:sp>
      <p:pic>
        <p:nvPicPr>
          <p:cNvPr id="709" name="piperonkingdomnow#1.jpg" descr="piperonkingdomnow#1.jpg"/>
          <p:cNvPicPr>
            <a:picLocks noChangeAspect="1"/>
          </p:cNvPicPr>
          <p:nvPr/>
        </p:nvPicPr>
        <p:blipFill>
          <a:blip r:embed="rId2">
            <a:extLst/>
          </a:blip>
          <a:stretch>
            <a:fillRect/>
          </a:stretch>
        </p:blipFill>
        <p:spPr>
          <a:xfrm>
            <a:off x="2466839" y="3349625"/>
            <a:ext cx="19450322" cy="4209961"/>
          </a:xfrm>
          <a:prstGeom prst="rect">
            <a:avLst/>
          </a:prstGeom>
          <a:ln w="12700">
            <a:miter lim="400000"/>
          </a:ln>
        </p:spPr>
      </p:pic>
    </p:spTree>
  </p:cSld>
  <p:clrMapOvr>
    <a:masterClrMapping/>
  </p:clrMapOvr>
  <p:transition xmlns:p14="http://schemas.microsoft.com/office/powerpoint/2010/main" spd="med" advClick="1"/>
</p:sld>
</file>

<file path=ppt/slides/slide2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1" name="John Piper"/>
          <p:cNvSpPr txBox="1"/>
          <p:nvPr>
            <p:ph type="title"/>
          </p:nvPr>
        </p:nvSpPr>
        <p:spPr>
          <a:xfrm>
            <a:off x="331979" y="357187"/>
            <a:ext cx="23886264" cy="13001626"/>
          </a:xfrm>
          <a:prstGeom prst="rect">
            <a:avLst/>
          </a:prstGeom>
        </p:spPr>
        <p:txBody>
          <a:bodyPr/>
          <a:lstStyle/>
          <a:p>
            <a:pPr/>
          </a:p>
          <a:p>
            <a:pPr/>
          </a:p>
          <a:p>
            <a:pPr/>
          </a:p>
          <a:p>
            <a:pPr/>
          </a:p>
          <a:p>
            <a:pPr/>
          </a:p>
          <a:p>
            <a:pPr/>
          </a:p>
          <a:p>
            <a:pPr>
              <a:defRPr sz="7500">
                <a:latin typeface="Arial"/>
                <a:ea typeface="Arial"/>
                <a:cs typeface="Arial"/>
                <a:sym typeface="Arial"/>
              </a:defRPr>
            </a:pPr>
            <a:r>
              <a:t>John Piper</a:t>
            </a:r>
          </a:p>
        </p:txBody>
      </p:sp>
      <p:pic>
        <p:nvPicPr>
          <p:cNvPr id="712" name="piperonkingdomnow#6.jpg" descr="piperonkingdomnow#6.jpg"/>
          <p:cNvPicPr>
            <a:picLocks noChangeAspect="1"/>
          </p:cNvPicPr>
          <p:nvPr/>
        </p:nvPicPr>
        <p:blipFill>
          <a:blip r:embed="rId2">
            <a:extLst/>
          </a:blip>
          <a:stretch>
            <a:fillRect/>
          </a:stretch>
        </p:blipFill>
        <p:spPr>
          <a:xfrm>
            <a:off x="4240321" y="2666999"/>
            <a:ext cx="15903358" cy="7445007"/>
          </a:xfrm>
          <a:prstGeom prst="rect">
            <a:avLst/>
          </a:prstGeom>
          <a:ln w="12700">
            <a:miter lim="400000"/>
          </a:ln>
        </p:spPr>
      </p:pic>
    </p:spTree>
  </p:cSld>
  <p:clrMapOvr>
    <a:masterClrMapping/>
  </p:clrMapOvr>
  <p:transition xmlns:p14="http://schemas.microsoft.com/office/powerpoint/2010/main" spd="med" advClick="1"/>
</p:sld>
</file>

<file path=ppt/slides/slide2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4" name="The Lord’s Prayer:"/>
          <p:cNvSpPr txBox="1"/>
          <p:nvPr>
            <p:ph type="title"/>
          </p:nvPr>
        </p:nvSpPr>
        <p:spPr>
          <a:xfrm>
            <a:off x="259333" y="357187"/>
            <a:ext cx="23605815" cy="13140036"/>
          </a:xfrm>
          <a:prstGeom prst="rect">
            <a:avLst/>
          </a:prstGeom>
        </p:spPr>
        <p:txBody>
          <a:bodyPr/>
          <a:lstStyle/>
          <a:p>
            <a:pPr>
              <a:defRPr sz="7500">
                <a:solidFill>
                  <a:srgbClr val="FFD479"/>
                </a:solidFill>
                <a:latin typeface="Arial"/>
                <a:ea typeface="Arial"/>
                <a:cs typeface="Arial"/>
                <a:sym typeface="Arial"/>
              </a:defRPr>
            </a:pPr>
            <a:r>
              <a:t>The Lord’s Prayer:</a:t>
            </a:r>
          </a:p>
          <a:p>
            <a:pPr/>
          </a:p>
          <a:p>
            <a:pPr/>
          </a:p>
          <a:p>
            <a:pPr/>
          </a:p>
          <a:p>
            <a:pPr/>
          </a:p>
        </p:txBody>
      </p:sp>
      <p:pic>
        <p:nvPicPr>
          <p:cNvPr id="715" name="thelord'sprayer.jpg" descr="thelord'sprayer.jpg"/>
          <p:cNvPicPr>
            <a:picLocks noChangeAspect="1"/>
          </p:cNvPicPr>
          <p:nvPr/>
        </p:nvPicPr>
        <p:blipFill>
          <a:blip r:embed="rId2">
            <a:extLst/>
          </a:blip>
          <a:stretch>
            <a:fillRect/>
          </a:stretch>
        </p:blipFill>
        <p:spPr>
          <a:xfrm>
            <a:off x="3072938" y="4287837"/>
            <a:ext cx="18592339" cy="5793046"/>
          </a:xfrm>
          <a:prstGeom prst="rect">
            <a:avLst/>
          </a:prstGeom>
          <a:ln w="12700">
            <a:miter lim="400000"/>
          </a:ln>
        </p:spPr>
      </p:pic>
    </p:spTree>
  </p:cSld>
  <p:clrMapOvr>
    <a:masterClrMapping/>
  </p:clrMapOvr>
  <p:transition xmlns:p14="http://schemas.microsoft.com/office/powerpoint/2010/main" spd="med" advClick="1"/>
</p:sld>
</file>

<file path=ppt/slides/slide2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17" name="Double-click to edit"/>
          <p:cNvSpPr txBox="1"/>
          <p:nvPr>
            <p:ph type="title"/>
          </p:nvPr>
        </p:nvSpPr>
        <p:spPr>
          <a:xfrm>
            <a:off x="375697" y="357187"/>
            <a:ext cx="23632606" cy="13001626"/>
          </a:xfrm>
          <a:prstGeom prst="rect">
            <a:avLst/>
          </a:prstGeom>
        </p:spPr>
        <p:txBody>
          <a:bodyPr/>
          <a:lstStyle/>
          <a:p>
            <a:pPr/>
          </a:p>
          <a:p>
            <a:pPr/>
          </a:p>
          <a:p>
            <a:pPr/>
          </a:p>
        </p:txBody>
      </p:sp>
      <p:pic>
        <p:nvPicPr>
          <p:cNvPr id="718" name="romans8.jpg" descr="romans8.jpg"/>
          <p:cNvPicPr>
            <a:picLocks noChangeAspect="1"/>
          </p:cNvPicPr>
          <p:nvPr/>
        </p:nvPicPr>
        <p:blipFill>
          <a:blip r:embed="rId2">
            <a:extLst/>
          </a:blip>
          <a:stretch>
            <a:fillRect/>
          </a:stretch>
        </p:blipFill>
        <p:spPr>
          <a:xfrm>
            <a:off x="4067216" y="2269990"/>
            <a:ext cx="16249568" cy="8391795"/>
          </a:xfrm>
          <a:prstGeom prst="rect">
            <a:avLst/>
          </a:prstGeom>
          <a:ln w="12700">
            <a:miter lim="400000"/>
          </a:ln>
        </p:spPr>
      </p:pic>
    </p:spTree>
  </p:cSld>
  <p:clrMapOvr>
    <a:masterClrMapping/>
  </p:clrMapOvr>
  <p:transition xmlns:p14="http://schemas.microsoft.com/office/powerpoint/2010/main" spd="med" advClick="1"/>
</p:sld>
</file>

<file path=ppt/slides/slide2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0" name="The Anti-Zionism  of John Piper"/>
          <p:cNvSpPr txBox="1"/>
          <p:nvPr>
            <p:ph type="title"/>
          </p:nvPr>
        </p:nvSpPr>
        <p:spPr>
          <a:xfrm>
            <a:off x="295888" y="357187"/>
            <a:ext cx="23792224" cy="13001626"/>
          </a:xfrm>
          <a:prstGeom prst="rect">
            <a:avLst/>
          </a:prstGeom>
        </p:spPr>
        <p:txBody>
          <a:bodyPr/>
          <a:lstStyle/>
          <a:p>
            <a:pPr>
              <a:defRPr sz="10200">
                <a:solidFill>
                  <a:srgbClr val="FFD479"/>
                </a:solidFill>
                <a:latin typeface="Arial"/>
                <a:ea typeface="Arial"/>
                <a:cs typeface="Arial"/>
                <a:sym typeface="Arial"/>
              </a:defRPr>
            </a:pPr>
            <a:r>
              <a:t>The Anti-Zionism </a:t>
            </a:r>
            <a:br/>
            <a:r>
              <a:t>of John Piper</a:t>
            </a:r>
          </a:p>
        </p:txBody>
      </p:sp>
    </p:spTree>
  </p:cSld>
  <p:clrMapOvr>
    <a:masterClrMapping/>
  </p:clrMapOvr>
  <p:transition xmlns:p14="http://schemas.microsoft.com/office/powerpoint/2010/main" spd="med" advClick="1"/>
</p:sld>
</file>

<file path=ppt/slides/slide2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2" name="Double-click to edit"/>
          <p:cNvSpPr txBox="1"/>
          <p:nvPr>
            <p:ph type="title"/>
          </p:nvPr>
        </p:nvSpPr>
        <p:spPr>
          <a:xfrm>
            <a:off x="313841" y="357187"/>
            <a:ext cx="23756318" cy="13172313"/>
          </a:xfrm>
          <a:prstGeom prst="rect">
            <a:avLst/>
          </a:prstGeom>
        </p:spPr>
        <p:txBody>
          <a:bodyPr/>
          <a:lstStyle/>
          <a:p>
            <a:pPr/>
          </a:p>
          <a:p>
            <a:pPr/>
          </a:p>
          <a:p>
            <a:pPr/>
          </a:p>
          <a:p>
            <a:pPr/>
          </a:p>
        </p:txBody>
      </p:sp>
      <p:pic>
        <p:nvPicPr>
          <p:cNvPr id="723" name="piperAS#1.jpg" descr="piperAS#1.jpg"/>
          <p:cNvPicPr>
            <a:picLocks noChangeAspect="1"/>
          </p:cNvPicPr>
          <p:nvPr/>
        </p:nvPicPr>
        <p:blipFill>
          <a:blip r:embed="rId2">
            <a:extLst/>
          </a:blip>
          <a:stretch>
            <a:fillRect/>
          </a:stretch>
        </p:blipFill>
        <p:spPr>
          <a:xfrm>
            <a:off x="1961654" y="2105006"/>
            <a:ext cx="19288621" cy="7270788"/>
          </a:xfrm>
          <a:prstGeom prst="rect">
            <a:avLst/>
          </a:prstGeom>
          <a:ln w="12700">
            <a:miter lim="400000"/>
          </a:ln>
        </p:spPr>
      </p:pic>
    </p:spTree>
  </p:cSld>
  <p:clrMapOvr>
    <a:masterClrMapping/>
  </p:clrMapOvr>
  <p:transition xmlns:p14="http://schemas.microsoft.com/office/powerpoint/2010/main" spd="med" advClick="1"/>
</p:sld>
</file>

<file path=ppt/slides/slide2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5" name="John Piper"/>
          <p:cNvSpPr txBox="1"/>
          <p:nvPr>
            <p:ph type="title"/>
          </p:nvPr>
        </p:nvSpPr>
        <p:spPr>
          <a:xfrm>
            <a:off x="199522" y="357187"/>
            <a:ext cx="23833244" cy="13136781"/>
          </a:xfrm>
          <a:prstGeom prst="rect">
            <a:avLst/>
          </a:prstGeom>
        </p:spPr>
        <p:txBody>
          <a:bodyPr/>
          <a:lstStyle/>
          <a:p>
            <a:pPr/>
          </a:p>
          <a:p>
            <a:pPr/>
          </a:p>
          <a:p>
            <a:pPr/>
          </a:p>
          <a:p>
            <a:pPr/>
          </a:p>
          <a:p>
            <a:pPr/>
          </a:p>
          <a:p>
            <a:pPr>
              <a:defRPr sz="7500">
                <a:latin typeface="Arial"/>
                <a:ea typeface="Arial"/>
                <a:cs typeface="Arial"/>
                <a:sym typeface="Arial"/>
              </a:defRPr>
            </a:pPr>
          </a:p>
          <a:p>
            <a:pPr>
              <a:defRPr sz="7500">
                <a:latin typeface="Arial"/>
                <a:ea typeface="Arial"/>
                <a:cs typeface="Arial"/>
                <a:sym typeface="Arial"/>
              </a:defRPr>
            </a:pPr>
            <a:r>
              <a:t>John Piper</a:t>
            </a:r>
          </a:p>
        </p:txBody>
      </p:sp>
      <p:pic>
        <p:nvPicPr>
          <p:cNvPr id="726" name="piperAS#2.jpg" descr="piperAS#2.jpg"/>
          <p:cNvPicPr>
            <a:picLocks noChangeAspect="1"/>
          </p:cNvPicPr>
          <p:nvPr/>
        </p:nvPicPr>
        <p:blipFill>
          <a:blip r:embed="rId2">
            <a:extLst/>
          </a:blip>
          <a:stretch>
            <a:fillRect/>
          </a:stretch>
        </p:blipFill>
        <p:spPr>
          <a:xfrm>
            <a:off x="2987778" y="3389312"/>
            <a:ext cx="18256732" cy="5600956"/>
          </a:xfrm>
          <a:prstGeom prst="rect">
            <a:avLst/>
          </a:prstGeom>
          <a:ln w="12700">
            <a:miter lim="400000"/>
          </a:ln>
        </p:spPr>
      </p:pic>
    </p:spTree>
  </p:cSld>
  <p:clrMapOvr>
    <a:masterClrMapping/>
  </p:clrMapOvr>
  <p:transition xmlns:p14="http://schemas.microsoft.com/office/powerpoint/2010/main" spd="med" advClick="1"/>
</p:sld>
</file>

<file path=ppt/slides/slide2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8" name="PLO Map Does Not Include Existence For Israel"/>
          <p:cNvSpPr txBox="1"/>
          <p:nvPr>
            <p:ph type="title"/>
          </p:nvPr>
        </p:nvSpPr>
        <p:spPr>
          <a:xfrm>
            <a:off x="89389" y="357187"/>
            <a:ext cx="24205222" cy="13001626"/>
          </a:xfrm>
          <a:prstGeom prst="rect">
            <a:avLst/>
          </a:prstGeom>
        </p:spPr>
        <p:txBody>
          <a:bodyPr/>
          <a:lstStyle/>
          <a:p>
            <a:pPr/>
          </a:p>
          <a:p>
            <a:pPr/>
          </a:p>
          <a:p>
            <a:pPr/>
          </a:p>
          <a:p>
            <a:pPr/>
          </a:p>
          <a:p>
            <a:pPr/>
          </a:p>
          <a:p>
            <a:pPr>
              <a:defRPr sz="7500">
                <a:latin typeface="Arial"/>
                <a:ea typeface="Arial"/>
                <a:cs typeface="Arial"/>
                <a:sym typeface="Arial"/>
              </a:defRPr>
            </a:pPr>
            <a:r>
              <a:t>PLO Map Does Not Include Existence For Israel</a:t>
            </a:r>
          </a:p>
        </p:txBody>
      </p:sp>
      <p:pic>
        <p:nvPicPr>
          <p:cNvPr id="729" name="PLOmap.jpg" descr="PLOmap.jpg"/>
          <p:cNvPicPr>
            <a:picLocks noChangeAspect="1"/>
          </p:cNvPicPr>
          <p:nvPr/>
        </p:nvPicPr>
        <p:blipFill>
          <a:blip r:embed="rId2">
            <a:extLst/>
          </a:blip>
          <a:stretch>
            <a:fillRect/>
          </a:stretch>
        </p:blipFill>
        <p:spPr>
          <a:xfrm>
            <a:off x="9209582" y="1853202"/>
            <a:ext cx="5964837" cy="7774396"/>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4" name="Hamas Leader"/>
          <p:cNvSpPr txBox="1"/>
          <p:nvPr>
            <p:ph type="title"/>
          </p:nvPr>
        </p:nvSpPr>
        <p:spPr>
          <a:xfrm>
            <a:off x="95622" y="357187"/>
            <a:ext cx="24060671" cy="13179569"/>
          </a:xfrm>
          <a:prstGeom prst="rect">
            <a:avLst/>
          </a:prstGeom>
        </p:spPr>
        <p:txBody>
          <a:bodyPr/>
          <a:lstStyle/>
          <a:p>
            <a:pPr defTabSz="328612">
              <a:defRPr sz="4480"/>
            </a:pPr>
          </a:p>
          <a:p>
            <a:pPr defTabSz="328612">
              <a:defRPr sz="4480"/>
            </a:pPr>
          </a:p>
          <a:p>
            <a:pPr defTabSz="328612">
              <a:defRPr sz="4480"/>
            </a:pPr>
          </a:p>
          <a:p>
            <a:pPr defTabSz="328612">
              <a:defRPr sz="4480"/>
            </a:pPr>
          </a:p>
          <a:p>
            <a:pPr defTabSz="328612">
              <a:defRPr sz="4480"/>
            </a:pPr>
          </a:p>
          <a:p>
            <a:pPr defTabSz="328612">
              <a:defRPr sz="4480"/>
            </a:pPr>
          </a:p>
          <a:p>
            <a:pPr defTabSz="328612">
              <a:defRPr sz="4480"/>
            </a:pPr>
          </a:p>
          <a:p>
            <a:pPr defTabSz="328612">
              <a:defRPr sz="4480"/>
            </a:pPr>
          </a:p>
          <a:p>
            <a:pPr defTabSz="328612">
              <a:defRPr sz="4480"/>
            </a:pPr>
          </a:p>
          <a:p>
            <a:pPr defTabSz="328612">
              <a:defRPr sz="4480"/>
            </a:pPr>
          </a:p>
          <a:p>
            <a:pPr defTabSz="328612">
              <a:defRPr sz="4480"/>
            </a:pPr>
          </a:p>
          <a:p>
            <a:pPr defTabSz="328612">
              <a:defRPr sz="4480"/>
            </a:pPr>
          </a:p>
          <a:p>
            <a:pPr defTabSz="328612">
              <a:defRPr sz="4480"/>
            </a:pPr>
          </a:p>
          <a:p>
            <a:pPr defTabSz="328612">
              <a:defRPr sz="4480"/>
            </a:pPr>
          </a:p>
          <a:p>
            <a:pPr defTabSz="328612">
              <a:defRPr sz="4480"/>
            </a:pPr>
          </a:p>
          <a:p>
            <a:pPr defTabSz="328612">
              <a:defRPr sz="6520">
                <a:latin typeface="Arial"/>
                <a:ea typeface="Arial"/>
                <a:cs typeface="Arial"/>
                <a:sym typeface="Arial"/>
              </a:defRPr>
            </a:pPr>
            <a:r>
              <a:t>Hamas Leader</a:t>
            </a:r>
          </a:p>
          <a:p>
            <a:pPr defTabSz="328612">
              <a:defRPr sz="6520">
                <a:latin typeface="Arial"/>
                <a:ea typeface="Arial"/>
                <a:cs typeface="Arial"/>
                <a:sym typeface="Arial"/>
              </a:defRPr>
            </a:pPr>
          </a:p>
          <a:p>
            <a:pPr defTabSz="328612">
              <a:defRPr sz="6520">
                <a:latin typeface="Arial"/>
                <a:ea typeface="Arial"/>
                <a:cs typeface="Arial"/>
                <a:sym typeface="Arial"/>
              </a:defRPr>
            </a:pPr>
          </a:p>
          <a:p>
            <a:pPr defTabSz="328612">
              <a:defRPr sz="6520">
                <a:latin typeface="Arial"/>
                <a:ea typeface="Arial"/>
                <a:cs typeface="Arial"/>
                <a:sym typeface="Arial"/>
              </a:defRPr>
            </a:pPr>
          </a:p>
          <a:p>
            <a:pPr defTabSz="328612">
              <a:defRPr sz="6520">
                <a:latin typeface="Arial"/>
                <a:ea typeface="Arial"/>
                <a:cs typeface="Arial"/>
                <a:sym typeface="Arial"/>
              </a:defRPr>
            </a:pPr>
            <a:r>
              <a:t> </a:t>
            </a:r>
          </a:p>
          <a:p>
            <a:pPr defTabSz="328612">
              <a:defRPr sz="4480"/>
            </a:pPr>
          </a:p>
          <a:p>
            <a:pPr defTabSz="328612">
              <a:defRPr sz="4480"/>
            </a:pPr>
          </a:p>
          <a:p>
            <a:pPr defTabSz="328612">
              <a:defRPr sz="4480"/>
            </a:pPr>
          </a:p>
          <a:p>
            <a:pPr defTabSz="328612">
              <a:defRPr sz="4480"/>
            </a:pPr>
          </a:p>
          <a:p>
            <a:pPr defTabSz="328612">
              <a:defRPr sz="4480"/>
            </a:pPr>
          </a:p>
        </p:txBody>
      </p:sp>
      <p:pic>
        <p:nvPicPr>
          <p:cNvPr id="195" name="hamasonhitler#1.jpg" descr="hamasonhitler#1.jpg"/>
          <p:cNvPicPr>
            <a:picLocks noChangeAspect="1"/>
          </p:cNvPicPr>
          <p:nvPr/>
        </p:nvPicPr>
        <p:blipFill>
          <a:blip r:embed="rId2">
            <a:extLst/>
          </a:blip>
          <a:stretch>
            <a:fillRect/>
          </a:stretch>
        </p:blipFill>
        <p:spPr>
          <a:xfrm>
            <a:off x="5648916" y="2790825"/>
            <a:ext cx="13086168" cy="6559160"/>
          </a:xfrm>
          <a:prstGeom prst="rect">
            <a:avLst/>
          </a:prstGeom>
          <a:ln w="12700">
            <a:miter lim="400000"/>
          </a:ln>
        </p:spPr>
      </p:pic>
    </p:spTree>
  </p:cSld>
  <p:clrMapOvr>
    <a:masterClrMapping/>
  </p:clrMapOvr>
  <p:transition xmlns:p14="http://schemas.microsoft.com/office/powerpoint/2010/main" spd="med" advClick="1"/>
</p:sld>
</file>

<file path=ppt/slides/slide2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1" name="Double-click to edit"/>
          <p:cNvSpPr txBox="1"/>
          <p:nvPr>
            <p:ph type="title"/>
          </p:nvPr>
        </p:nvSpPr>
        <p:spPr>
          <a:xfrm>
            <a:off x="243371" y="357187"/>
            <a:ext cx="23656423" cy="13001626"/>
          </a:xfrm>
          <a:prstGeom prst="rect">
            <a:avLst/>
          </a:prstGeom>
        </p:spPr>
        <p:txBody>
          <a:bodyPr/>
          <a:lstStyle/>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p:txBody>
      </p:sp>
      <p:pic>
        <p:nvPicPr>
          <p:cNvPr id="732" name="Israelsurroundedbymuslims.jpg" descr="Israelsurroundedbymuslims.jpg"/>
          <p:cNvPicPr>
            <a:picLocks noChangeAspect="1"/>
          </p:cNvPicPr>
          <p:nvPr/>
        </p:nvPicPr>
        <p:blipFill>
          <a:blip r:embed="rId2">
            <a:extLst/>
          </a:blip>
          <a:stretch>
            <a:fillRect/>
          </a:stretch>
        </p:blipFill>
        <p:spPr>
          <a:xfrm>
            <a:off x="3862004" y="859215"/>
            <a:ext cx="16659992" cy="11997570"/>
          </a:xfrm>
          <a:prstGeom prst="rect">
            <a:avLst/>
          </a:prstGeom>
          <a:ln w="12700">
            <a:miter lim="400000"/>
          </a:ln>
        </p:spPr>
      </p:pic>
    </p:spTree>
  </p:cSld>
  <p:clrMapOvr>
    <a:masterClrMapping/>
  </p:clrMapOvr>
  <p:transition xmlns:p14="http://schemas.microsoft.com/office/powerpoint/2010/main" spd="med" advClick="1"/>
</p:sld>
</file>

<file path=ppt/slides/slide2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4" name="Double-click to edit"/>
          <p:cNvSpPr txBox="1"/>
          <p:nvPr>
            <p:ph type="title"/>
          </p:nvPr>
        </p:nvSpPr>
        <p:spPr>
          <a:xfrm>
            <a:off x="290307" y="357187"/>
            <a:ext cx="23803386" cy="13001626"/>
          </a:xfrm>
          <a:prstGeom prst="rect">
            <a:avLst/>
          </a:prstGeom>
        </p:spPr>
        <p:txBody>
          <a:bodyPr/>
          <a:lstStyle/>
          <a:p>
            <a:pPr/>
          </a:p>
          <a:p>
            <a:pPr/>
          </a:p>
          <a:p>
            <a:pPr/>
          </a:p>
        </p:txBody>
      </p:sp>
      <p:pic>
        <p:nvPicPr>
          <p:cNvPr id="735" name="sixdaywar.jpg" descr="sixdaywar.jpg"/>
          <p:cNvPicPr>
            <a:picLocks noChangeAspect="1"/>
          </p:cNvPicPr>
          <p:nvPr/>
        </p:nvPicPr>
        <p:blipFill>
          <a:blip r:embed="rId2">
            <a:extLst/>
          </a:blip>
          <a:stretch>
            <a:fillRect/>
          </a:stretch>
        </p:blipFill>
        <p:spPr>
          <a:xfrm>
            <a:off x="2056925" y="24497"/>
            <a:ext cx="21323522" cy="13667006"/>
          </a:xfrm>
          <a:prstGeom prst="rect">
            <a:avLst/>
          </a:prstGeom>
          <a:ln w="12700">
            <a:miter lim="400000"/>
          </a:ln>
        </p:spPr>
      </p:pic>
    </p:spTree>
  </p:cSld>
  <p:clrMapOvr>
    <a:masterClrMapping/>
  </p:clrMapOvr>
  <p:transition xmlns:p14="http://schemas.microsoft.com/office/powerpoint/2010/main" spd="med" advClick="1"/>
</p:sld>
</file>

<file path=ppt/slides/slide2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37" name="Double-click to edit"/>
          <p:cNvSpPr txBox="1"/>
          <p:nvPr>
            <p:ph type="title"/>
          </p:nvPr>
        </p:nvSpPr>
        <p:spPr>
          <a:xfrm>
            <a:off x="262960" y="357187"/>
            <a:ext cx="23955190" cy="13145338"/>
          </a:xfrm>
          <a:prstGeom prst="rect">
            <a:avLst/>
          </a:prstGeom>
        </p:spPr>
        <p:txBody>
          <a:bodyPr/>
          <a:lstStyle/>
          <a:p>
            <a:pPr/>
          </a:p>
          <a:p>
            <a:pPr/>
          </a:p>
          <a:p>
            <a:pPr/>
          </a:p>
          <a:p>
            <a:pPr/>
          </a:p>
        </p:txBody>
      </p:sp>
      <p:pic>
        <p:nvPicPr>
          <p:cNvPr id="738" name="pre1967borders.jpg" descr="pre1967borders.jpg"/>
          <p:cNvPicPr>
            <a:picLocks noChangeAspect="1"/>
          </p:cNvPicPr>
          <p:nvPr/>
        </p:nvPicPr>
        <p:blipFill>
          <a:blip r:embed="rId2">
            <a:extLst/>
          </a:blip>
          <a:stretch>
            <a:fillRect/>
          </a:stretch>
        </p:blipFill>
        <p:spPr>
          <a:xfrm>
            <a:off x="7809124" y="118262"/>
            <a:ext cx="8862862" cy="13623188"/>
          </a:xfrm>
          <a:prstGeom prst="rect">
            <a:avLst/>
          </a:prstGeom>
          <a:ln w="12700">
            <a:miter lim="400000"/>
          </a:ln>
        </p:spPr>
      </p:pic>
    </p:spTree>
  </p:cSld>
  <p:clrMapOvr>
    <a:masterClrMapping/>
  </p:clrMapOvr>
  <p:transition xmlns:p14="http://schemas.microsoft.com/office/powerpoint/2010/main" spd="med" advClick="1"/>
</p:sld>
</file>

<file path=ppt/slides/slide2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0" name="John Piper"/>
          <p:cNvSpPr txBox="1"/>
          <p:nvPr>
            <p:ph type="title"/>
          </p:nvPr>
        </p:nvSpPr>
        <p:spPr>
          <a:xfrm>
            <a:off x="203150" y="357187"/>
            <a:ext cx="23977700" cy="13118642"/>
          </a:xfrm>
          <a:prstGeom prst="rect">
            <a:avLst/>
          </a:prstGeom>
        </p:spPr>
        <p:txBody>
          <a:bodyPr/>
          <a:lstStyle/>
          <a:p>
            <a:pPr defTabSz="813315">
              <a:defRPr sz="11088"/>
            </a:pPr>
          </a:p>
          <a:p>
            <a:pPr defTabSz="813315">
              <a:defRPr sz="11088"/>
            </a:pPr>
          </a:p>
          <a:p>
            <a:pPr defTabSz="813315">
              <a:defRPr sz="11088"/>
            </a:pPr>
          </a:p>
          <a:p>
            <a:pPr defTabSz="813315">
              <a:defRPr sz="11088"/>
            </a:pPr>
          </a:p>
          <a:p>
            <a:pPr defTabSz="813315">
              <a:defRPr sz="11088"/>
            </a:pPr>
          </a:p>
          <a:p>
            <a:pPr defTabSz="813315">
              <a:defRPr sz="11088"/>
            </a:pPr>
          </a:p>
          <a:p>
            <a:pPr defTabSz="813315">
              <a:defRPr sz="7425">
                <a:latin typeface="Arial"/>
                <a:ea typeface="Arial"/>
                <a:cs typeface="Arial"/>
                <a:sym typeface="Arial"/>
              </a:defRPr>
            </a:pPr>
            <a:r>
              <a:t>John Piper</a:t>
            </a:r>
          </a:p>
        </p:txBody>
      </p:sp>
      <p:pic>
        <p:nvPicPr>
          <p:cNvPr id="741" name="piperAS#4.jpg" descr="piperAS#4.jpg"/>
          <p:cNvPicPr>
            <a:picLocks noChangeAspect="1"/>
          </p:cNvPicPr>
          <p:nvPr/>
        </p:nvPicPr>
        <p:blipFill>
          <a:blip r:embed="rId2">
            <a:extLst/>
          </a:blip>
          <a:stretch>
            <a:fillRect/>
          </a:stretch>
        </p:blipFill>
        <p:spPr>
          <a:xfrm>
            <a:off x="3012809" y="4351337"/>
            <a:ext cx="18358382" cy="2444710"/>
          </a:xfrm>
          <a:prstGeom prst="rect">
            <a:avLst/>
          </a:prstGeom>
          <a:ln w="12700">
            <a:miter lim="400000"/>
          </a:ln>
        </p:spPr>
      </p:pic>
    </p:spTree>
  </p:cSld>
  <p:clrMapOvr>
    <a:masterClrMapping/>
  </p:clrMapOvr>
  <p:transition xmlns:p14="http://schemas.microsoft.com/office/powerpoint/2010/main" spd="med" advClick="1"/>
</p:sld>
</file>

<file path=ppt/slides/slide2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3" name="John Piper"/>
          <p:cNvSpPr txBox="1"/>
          <p:nvPr>
            <p:ph type="title"/>
          </p:nvPr>
        </p:nvSpPr>
        <p:spPr>
          <a:xfrm>
            <a:off x="274122" y="357187"/>
            <a:ext cx="23835756" cy="13256308"/>
          </a:xfrm>
          <a:prstGeom prst="rect">
            <a:avLst/>
          </a:prstGeom>
        </p:spPr>
        <p:txBody>
          <a:bodyPr/>
          <a:lstStyle/>
          <a:p>
            <a:pPr/>
          </a:p>
          <a:p>
            <a:pPr/>
          </a:p>
          <a:p>
            <a:pPr/>
          </a:p>
          <a:p>
            <a:pPr/>
          </a:p>
          <a:p>
            <a:pPr/>
          </a:p>
          <a:p>
            <a:pPr/>
          </a:p>
          <a:p>
            <a:pPr>
              <a:defRPr sz="7500">
                <a:latin typeface="Arial"/>
                <a:ea typeface="Arial"/>
                <a:cs typeface="Arial"/>
                <a:sym typeface="Arial"/>
              </a:defRPr>
            </a:pPr>
            <a:r>
              <a:t>John Piper</a:t>
            </a:r>
          </a:p>
        </p:txBody>
      </p:sp>
      <p:pic>
        <p:nvPicPr>
          <p:cNvPr id="744" name="piperAS#5.jpg" descr="piperAS#5.jpg"/>
          <p:cNvPicPr>
            <a:picLocks noChangeAspect="1"/>
          </p:cNvPicPr>
          <p:nvPr/>
        </p:nvPicPr>
        <p:blipFill>
          <a:blip r:embed="rId2">
            <a:extLst/>
          </a:blip>
          <a:stretch>
            <a:fillRect/>
          </a:stretch>
        </p:blipFill>
        <p:spPr>
          <a:xfrm>
            <a:off x="3115905" y="2748280"/>
            <a:ext cx="18152190" cy="5984240"/>
          </a:xfrm>
          <a:prstGeom prst="rect">
            <a:avLst/>
          </a:prstGeom>
          <a:ln w="12700">
            <a:miter lim="400000"/>
          </a:ln>
        </p:spPr>
      </p:pic>
    </p:spTree>
  </p:cSld>
  <p:clrMapOvr>
    <a:masterClrMapping/>
  </p:clrMapOvr>
  <p:transition xmlns:p14="http://schemas.microsoft.com/office/powerpoint/2010/main" spd="med" advClick="1"/>
</p:sld>
</file>

<file path=ppt/slides/slide2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6" name="Double-click to edit"/>
          <p:cNvSpPr txBox="1"/>
          <p:nvPr>
            <p:ph type="title"/>
          </p:nvPr>
        </p:nvSpPr>
        <p:spPr>
          <a:xfrm>
            <a:off x="262774" y="357187"/>
            <a:ext cx="23759946" cy="12827031"/>
          </a:xfrm>
          <a:prstGeom prst="rect">
            <a:avLst/>
          </a:prstGeom>
        </p:spPr>
        <p:txBody>
          <a:bodyPr/>
          <a:lstStyle/>
          <a:p>
            <a:pPr defTabSz="673655">
              <a:defRPr sz="9184"/>
            </a:pPr>
          </a:p>
          <a:p>
            <a:pPr defTabSz="673655">
              <a:defRPr sz="9184"/>
            </a:pPr>
          </a:p>
          <a:p>
            <a:pPr defTabSz="673655">
              <a:defRPr sz="9184"/>
            </a:pPr>
          </a:p>
          <a:p>
            <a:pPr defTabSz="673655">
              <a:defRPr sz="9184"/>
            </a:pPr>
          </a:p>
          <a:p>
            <a:pPr defTabSz="673655">
              <a:defRPr sz="9184"/>
            </a:pPr>
          </a:p>
          <a:p>
            <a:pPr defTabSz="673655">
              <a:defRPr sz="9184"/>
            </a:pPr>
          </a:p>
          <a:p>
            <a:pPr defTabSz="673655">
              <a:defRPr sz="9184"/>
            </a:pPr>
          </a:p>
          <a:p>
            <a:pPr defTabSz="673655">
              <a:defRPr sz="9184"/>
            </a:pPr>
          </a:p>
        </p:txBody>
      </p:sp>
      <p:pic>
        <p:nvPicPr>
          <p:cNvPr id="747" name="romans11.jpg" descr="romans11.jpg"/>
          <p:cNvPicPr>
            <a:picLocks noChangeAspect="1"/>
          </p:cNvPicPr>
          <p:nvPr/>
        </p:nvPicPr>
        <p:blipFill>
          <a:blip r:embed="rId2">
            <a:extLst/>
          </a:blip>
          <a:stretch>
            <a:fillRect/>
          </a:stretch>
        </p:blipFill>
        <p:spPr>
          <a:xfrm>
            <a:off x="3352955" y="2825395"/>
            <a:ext cx="17678090" cy="5830010"/>
          </a:xfrm>
          <a:prstGeom prst="rect">
            <a:avLst/>
          </a:prstGeom>
          <a:ln w="12700">
            <a:miter lim="400000"/>
          </a:ln>
        </p:spPr>
      </p:pic>
    </p:spTree>
  </p:cSld>
  <p:clrMapOvr>
    <a:masterClrMapping/>
  </p:clrMapOvr>
  <p:transition xmlns:p14="http://schemas.microsoft.com/office/powerpoint/2010/main" spd="med" advClick="1"/>
</p:sld>
</file>

<file path=ppt/slides/slide2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9" name="Double-click to edit"/>
          <p:cNvSpPr txBox="1"/>
          <p:nvPr>
            <p:ph type="title"/>
          </p:nvPr>
        </p:nvSpPr>
        <p:spPr>
          <a:xfrm>
            <a:off x="293749" y="357187"/>
            <a:ext cx="23655766" cy="12848425"/>
          </a:xfrm>
          <a:prstGeom prst="rect">
            <a:avLst/>
          </a:prstGeom>
        </p:spPr>
        <p:txBody>
          <a:bodyPr/>
          <a:lstStyle/>
          <a:p>
            <a:pPr/>
          </a:p>
          <a:p>
            <a:pPr/>
          </a:p>
          <a:p>
            <a:pPr/>
          </a:p>
          <a:p>
            <a:pPr/>
          </a:p>
        </p:txBody>
      </p:sp>
      <p:pic>
        <p:nvPicPr>
          <p:cNvPr id="750" name="john842.jpg" descr="john842.jpg"/>
          <p:cNvPicPr>
            <a:picLocks noChangeAspect="1"/>
          </p:cNvPicPr>
          <p:nvPr/>
        </p:nvPicPr>
        <p:blipFill>
          <a:blip r:embed="rId2">
            <a:extLst/>
          </a:blip>
          <a:stretch>
            <a:fillRect/>
          </a:stretch>
        </p:blipFill>
        <p:spPr>
          <a:xfrm>
            <a:off x="3340453" y="2533649"/>
            <a:ext cx="17562358" cy="7693987"/>
          </a:xfrm>
          <a:prstGeom prst="rect">
            <a:avLst/>
          </a:prstGeom>
          <a:ln w="12700">
            <a:miter lim="400000"/>
          </a:ln>
        </p:spPr>
      </p:pic>
    </p:spTree>
  </p:cSld>
  <p:clrMapOvr>
    <a:masterClrMapping/>
  </p:clrMapOvr>
  <p:transition xmlns:p14="http://schemas.microsoft.com/office/powerpoint/2010/main" spd="med" advClick="1"/>
</p:sld>
</file>

<file path=ppt/slides/slide2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2" name="John Piper"/>
          <p:cNvSpPr txBox="1"/>
          <p:nvPr>
            <p:ph type="title"/>
          </p:nvPr>
        </p:nvSpPr>
        <p:spPr>
          <a:xfrm>
            <a:off x="274122" y="357187"/>
            <a:ext cx="23835756" cy="13256308"/>
          </a:xfrm>
          <a:prstGeom prst="rect">
            <a:avLst/>
          </a:prstGeom>
        </p:spPr>
        <p:txBody>
          <a:bodyPr/>
          <a:lstStyle/>
          <a:p>
            <a:pPr defTabSz="722947">
              <a:defRPr sz="9856"/>
            </a:pPr>
          </a:p>
          <a:p>
            <a:pPr defTabSz="722947">
              <a:defRPr sz="9856"/>
            </a:pPr>
          </a:p>
          <a:p>
            <a:pPr defTabSz="722947">
              <a:defRPr sz="9856"/>
            </a:pPr>
          </a:p>
          <a:p>
            <a:pPr defTabSz="722947">
              <a:defRPr sz="9856"/>
            </a:pPr>
          </a:p>
          <a:p>
            <a:pPr defTabSz="722947">
              <a:defRPr sz="9856"/>
            </a:pPr>
          </a:p>
          <a:p>
            <a:pPr defTabSz="722947">
              <a:defRPr sz="9856"/>
            </a:pPr>
          </a:p>
          <a:p>
            <a:pPr defTabSz="722947">
              <a:defRPr sz="9856"/>
            </a:pPr>
          </a:p>
          <a:p>
            <a:pPr defTabSz="722947">
              <a:defRPr sz="6600">
                <a:latin typeface="Arial"/>
                <a:ea typeface="Arial"/>
                <a:cs typeface="Arial"/>
                <a:sym typeface="Arial"/>
              </a:defRPr>
            </a:pPr>
            <a:r>
              <a:t>John Piper</a:t>
            </a:r>
          </a:p>
        </p:txBody>
      </p:sp>
      <p:pic>
        <p:nvPicPr>
          <p:cNvPr id="753" name="piperAS#5.jpg" descr="piperAS#5.jpg"/>
          <p:cNvPicPr>
            <a:picLocks noChangeAspect="1"/>
          </p:cNvPicPr>
          <p:nvPr/>
        </p:nvPicPr>
        <p:blipFill>
          <a:blip r:embed="rId2">
            <a:extLst/>
          </a:blip>
          <a:stretch>
            <a:fillRect/>
          </a:stretch>
        </p:blipFill>
        <p:spPr>
          <a:xfrm>
            <a:off x="3137509" y="2755403"/>
            <a:ext cx="18108982" cy="5969994"/>
          </a:xfrm>
          <a:prstGeom prst="rect">
            <a:avLst/>
          </a:prstGeom>
          <a:ln w="12700">
            <a:miter lim="400000"/>
          </a:ln>
        </p:spPr>
      </p:pic>
    </p:spTree>
  </p:cSld>
  <p:clrMapOvr>
    <a:masterClrMapping/>
  </p:clrMapOvr>
  <p:transition xmlns:p14="http://schemas.microsoft.com/office/powerpoint/2010/main" spd="med" advClick="1"/>
</p:sld>
</file>

<file path=ppt/slides/slide2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5" name="John Piper"/>
          <p:cNvSpPr txBox="1"/>
          <p:nvPr>
            <p:ph type="title"/>
          </p:nvPr>
        </p:nvSpPr>
        <p:spPr>
          <a:xfrm>
            <a:off x="176454" y="357187"/>
            <a:ext cx="24031092" cy="13001626"/>
          </a:xfrm>
          <a:prstGeom prst="rect">
            <a:avLst/>
          </a:prstGeom>
        </p:spPr>
        <p:txBody>
          <a:bodyPr/>
          <a:lstStyle/>
          <a:p>
            <a:pPr/>
          </a:p>
          <a:p>
            <a:pPr/>
          </a:p>
          <a:p>
            <a:pPr/>
          </a:p>
          <a:p>
            <a:pPr/>
          </a:p>
          <a:p>
            <a:pPr/>
          </a:p>
          <a:p>
            <a:pPr/>
          </a:p>
          <a:p>
            <a:pPr>
              <a:defRPr sz="7500">
                <a:latin typeface="Arial"/>
                <a:ea typeface="Arial"/>
                <a:cs typeface="Arial"/>
                <a:sym typeface="Arial"/>
              </a:defRPr>
            </a:pPr>
            <a:r>
              <a:t>John Piper</a:t>
            </a:r>
          </a:p>
        </p:txBody>
      </p:sp>
      <p:pic>
        <p:nvPicPr>
          <p:cNvPr id="756" name="PiperAS#7.jpg" descr="PiperAS#7.jpg"/>
          <p:cNvPicPr>
            <a:picLocks noChangeAspect="1"/>
          </p:cNvPicPr>
          <p:nvPr/>
        </p:nvPicPr>
        <p:blipFill>
          <a:blip r:embed="rId2">
            <a:extLst/>
          </a:blip>
          <a:stretch>
            <a:fillRect/>
          </a:stretch>
        </p:blipFill>
        <p:spPr>
          <a:xfrm>
            <a:off x="3209584" y="4232948"/>
            <a:ext cx="17964832" cy="3014904"/>
          </a:xfrm>
          <a:prstGeom prst="rect">
            <a:avLst/>
          </a:prstGeom>
          <a:ln w="12700">
            <a:miter lim="400000"/>
          </a:ln>
        </p:spPr>
      </p:pic>
    </p:spTree>
  </p:cSld>
  <p:clrMapOvr>
    <a:masterClrMapping/>
  </p:clrMapOvr>
  <p:transition xmlns:p14="http://schemas.microsoft.com/office/powerpoint/2010/main" spd="med" advClick="1"/>
</p:sld>
</file>

<file path=ppt/slides/slide2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58" name="John Piper"/>
          <p:cNvSpPr txBox="1"/>
          <p:nvPr>
            <p:ph type="title"/>
          </p:nvPr>
        </p:nvSpPr>
        <p:spPr>
          <a:xfrm>
            <a:off x="336537" y="357187"/>
            <a:ext cx="23710926" cy="13001626"/>
          </a:xfrm>
          <a:prstGeom prst="rect">
            <a:avLst/>
          </a:prstGeom>
        </p:spPr>
        <p:txBody>
          <a:bodyPr/>
          <a:lstStyle/>
          <a:p>
            <a:pPr/>
          </a:p>
          <a:p>
            <a:pPr/>
          </a:p>
          <a:p>
            <a:pPr/>
          </a:p>
          <a:p>
            <a:pPr/>
          </a:p>
          <a:p>
            <a:pPr/>
          </a:p>
          <a:p>
            <a:pPr/>
          </a:p>
          <a:p>
            <a:pPr>
              <a:defRPr sz="7500">
                <a:latin typeface="Arial"/>
                <a:ea typeface="Arial"/>
                <a:cs typeface="Arial"/>
                <a:sym typeface="Arial"/>
              </a:defRPr>
            </a:pPr>
            <a:r>
              <a:t>John Piper</a:t>
            </a:r>
          </a:p>
        </p:txBody>
      </p:sp>
      <p:pic>
        <p:nvPicPr>
          <p:cNvPr id="759" name="piperAS#8.jpg" descr="piperAS#8.jpg"/>
          <p:cNvPicPr>
            <a:picLocks noChangeAspect="1"/>
          </p:cNvPicPr>
          <p:nvPr/>
        </p:nvPicPr>
        <p:blipFill>
          <a:blip r:embed="rId2">
            <a:extLst/>
          </a:blip>
          <a:stretch>
            <a:fillRect/>
          </a:stretch>
        </p:blipFill>
        <p:spPr>
          <a:xfrm>
            <a:off x="2849562" y="4206015"/>
            <a:ext cx="18366115" cy="3068770"/>
          </a:xfrm>
          <a:prstGeom prst="rect">
            <a:avLst/>
          </a:prstGeom>
          <a:ln w="12700">
            <a:miter lim="400000"/>
          </a:ln>
        </p:spPr>
      </p:pic>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7" name="Hamas Leader"/>
          <p:cNvSpPr txBox="1"/>
          <p:nvPr>
            <p:ph type="title"/>
          </p:nvPr>
        </p:nvSpPr>
        <p:spPr>
          <a:xfrm>
            <a:off x="252821" y="357187"/>
            <a:ext cx="23878358" cy="13001626"/>
          </a:xfrm>
          <a:prstGeom prst="rect">
            <a:avLst/>
          </a:prstGeom>
        </p:spPr>
        <p:txBody>
          <a:bodyPr/>
          <a:lstStyle/>
          <a:p>
            <a:pPr defTabSz="690086">
              <a:defRPr sz="6299">
                <a:latin typeface="Arial"/>
                <a:ea typeface="Arial"/>
                <a:cs typeface="Arial"/>
                <a:sym typeface="Arial"/>
              </a:defRPr>
            </a:pPr>
          </a:p>
          <a:p>
            <a:pPr defTabSz="690086">
              <a:defRPr sz="6299">
                <a:latin typeface="Arial"/>
                <a:ea typeface="Arial"/>
                <a:cs typeface="Arial"/>
                <a:sym typeface="Arial"/>
              </a:defRPr>
            </a:pPr>
          </a:p>
          <a:p>
            <a:pPr defTabSz="690086">
              <a:defRPr sz="6299">
                <a:latin typeface="Arial"/>
                <a:ea typeface="Arial"/>
                <a:cs typeface="Arial"/>
                <a:sym typeface="Arial"/>
              </a:defRPr>
            </a:pPr>
          </a:p>
          <a:p>
            <a:pPr defTabSz="690086">
              <a:defRPr sz="6299">
                <a:latin typeface="Arial"/>
                <a:ea typeface="Arial"/>
                <a:cs typeface="Arial"/>
                <a:sym typeface="Arial"/>
              </a:defRPr>
            </a:pPr>
          </a:p>
          <a:p>
            <a:pPr defTabSz="690086">
              <a:defRPr sz="6299">
                <a:latin typeface="Arial"/>
                <a:ea typeface="Arial"/>
                <a:cs typeface="Arial"/>
                <a:sym typeface="Arial"/>
              </a:defRPr>
            </a:pPr>
          </a:p>
          <a:p>
            <a:pPr defTabSz="690086">
              <a:defRPr sz="6299">
                <a:latin typeface="Arial"/>
                <a:ea typeface="Arial"/>
                <a:cs typeface="Arial"/>
                <a:sym typeface="Arial"/>
              </a:defRPr>
            </a:pPr>
          </a:p>
          <a:p>
            <a:pPr defTabSz="690086">
              <a:defRPr sz="6299">
                <a:latin typeface="Arial"/>
                <a:ea typeface="Arial"/>
                <a:cs typeface="Arial"/>
                <a:sym typeface="Arial"/>
              </a:defRPr>
            </a:pPr>
          </a:p>
          <a:p>
            <a:pPr defTabSz="690086">
              <a:defRPr sz="6299">
                <a:latin typeface="Arial"/>
                <a:ea typeface="Arial"/>
                <a:cs typeface="Arial"/>
                <a:sym typeface="Arial"/>
              </a:defRPr>
            </a:pPr>
          </a:p>
          <a:p>
            <a:pPr defTabSz="690086">
              <a:defRPr sz="6299">
                <a:latin typeface="Arial"/>
                <a:ea typeface="Arial"/>
                <a:cs typeface="Arial"/>
                <a:sym typeface="Arial"/>
              </a:defRPr>
            </a:pPr>
          </a:p>
          <a:p>
            <a:pPr defTabSz="690086">
              <a:defRPr sz="6299">
                <a:latin typeface="Arial"/>
                <a:ea typeface="Arial"/>
                <a:cs typeface="Arial"/>
                <a:sym typeface="Arial"/>
              </a:defRPr>
            </a:pPr>
          </a:p>
          <a:p>
            <a:pPr defTabSz="690086">
              <a:defRPr sz="6299">
                <a:latin typeface="Arial"/>
                <a:ea typeface="Arial"/>
                <a:cs typeface="Arial"/>
                <a:sym typeface="Arial"/>
              </a:defRPr>
            </a:pPr>
          </a:p>
          <a:p>
            <a:pPr defTabSz="690086">
              <a:defRPr sz="6299">
                <a:latin typeface="Arial"/>
                <a:ea typeface="Arial"/>
                <a:cs typeface="Arial"/>
                <a:sym typeface="Arial"/>
              </a:defRPr>
            </a:pPr>
            <a:r>
              <a:t> Hamas Leader</a:t>
            </a:r>
          </a:p>
          <a:p>
            <a:pPr defTabSz="690086">
              <a:defRPr sz="6299">
                <a:latin typeface="Arial"/>
                <a:ea typeface="Arial"/>
                <a:cs typeface="Arial"/>
                <a:sym typeface="Arial"/>
              </a:defRPr>
            </a:pPr>
            <a:r>
              <a:t> </a:t>
            </a:r>
          </a:p>
        </p:txBody>
      </p:sp>
      <p:pic>
        <p:nvPicPr>
          <p:cNvPr id="198" name="hamaonhitler#2.jpg" descr="hamaonhitler#2.jpg"/>
          <p:cNvPicPr>
            <a:picLocks noChangeAspect="1"/>
          </p:cNvPicPr>
          <p:nvPr/>
        </p:nvPicPr>
        <p:blipFill>
          <a:blip r:embed="rId2">
            <a:extLst/>
          </a:blip>
          <a:stretch>
            <a:fillRect/>
          </a:stretch>
        </p:blipFill>
        <p:spPr>
          <a:xfrm>
            <a:off x="5890464" y="2247803"/>
            <a:ext cx="12603072" cy="6985194"/>
          </a:xfrm>
          <a:prstGeom prst="rect">
            <a:avLst/>
          </a:prstGeom>
          <a:ln w="12700">
            <a:miter lim="400000"/>
          </a:ln>
        </p:spPr>
      </p:pic>
    </p:spTree>
  </p:cSld>
  <p:clrMapOvr>
    <a:masterClrMapping/>
  </p:clrMapOvr>
  <p:transition xmlns:p14="http://schemas.microsoft.com/office/powerpoint/2010/main" spd="med" advClick="1"/>
</p:sld>
</file>

<file path=ppt/slides/slide2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1" name="John Piper"/>
          <p:cNvSpPr txBox="1"/>
          <p:nvPr>
            <p:ph type="title"/>
          </p:nvPr>
        </p:nvSpPr>
        <p:spPr>
          <a:xfrm>
            <a:off x="203522" y="357187"/>
            <a:ext cx="23579492" cy="13001626"/>
          </a:xfrm>
          <a:prstGeom prst="rect">
            <a:avLst/>
          </a:prstGeom>
        </p:spPr>
        <p:txBody>
          <a:bodyPr/>
          <a:lstStyle/>
          <a:p>
            <a:pPr defTabSz="714732">
              <a:defRPr sz="9744"/>
            </a:pPr>
          </a:p>
          <a:p>
            <a:pPr defTabSz="714732">
              <a:defRPr sz="9744"/>
            </a:pPr>
          </a:p>
          <a:p>
            <a:pPr defTabSz="714732">
              <a:defRPr sz="9744"/>
            </a:pPr>
          </a:p>
          <a:p>
            <a:pPr defTabSz="714732">
              <a:defRPr sz="9744"/>
            </a:pPr>
          </a:p>
          <a:p>
            <a:pPr defTabSz="714732">
              <a:defRPr sz="9744"/>
            </a:pPr>
          </a:p>
          <a:p>
            <a:pPr defTabSz="714732">
              <a:defRPr sz="9744"/>
            </a:pPr>
          </a:p>
          <a:p>
            <a:pPr defTabSz="714732">
              <a:defRPr sz="9744"/>
            </a:pPr>
          </a:p>
          <a:p>
            <a:pPr defTabSz="714732">
              <a:defRPr sz="6525">
                <a:latin typeface="Arial"/>
                <a:ea typeface="Arial"/>
                <a:cs typeface="Arial"/>
                <a:sym typeface="Arial"/>
              </a:defRPr>
            </a:pPr>
            <a:r>
              <a:t>John Piper</a:t>
            </a:r>
          </a:p>
        </p:txBody>
      </p:sp>
      <p:pic>
        <p:nvPicPr>
          <p:cNvPr id="762" name="piperAS#9.jpg" descr="piperAS#9.jpg"/>
          <p:cNvPicPr>
            <a:picLocks noChangeAspect="1"/>
          </p:cNvPicPr>
          <p:nvPr/>
        </p:nvPicPr>
        <p:blipFill>
          <a:blip r:embed="rId2">
            <a:extLst/>
          </a:blip>
          <a:stretch>
            <a:fillRect/>
          </a:stretch>
        </p:blipFill>
        <p:spPr>
          <a:xfrm>
            <a:off x="3893930" y="4783205"/>
            <a:ext cx="16198676" cy="1914390"/>
          </a:xfrm>
          <a:prstGeom prst="rect">
            <a:avLst/>
          </a:prstGeom>
          <a:ln w="12700">
            <a:miter lim="400000"/>
          </a:ln>
        </p:spPr>
      </p:pic>
    </p:spTree>
  </p:cSld>
  <p:clrMapOvr>
    <a:masterClrMapping/>
  </p:clrMapOvr>
  <p:transition xmlns:p14="http://schemas.microsoft.com/office/powerpoint/2010/main" spd="med" advClick="1"/>
</p:sld>
</file>

<file path=ppt/slides/slide2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4" name="Double-click to edit"/>
          <p:cNvSpPr txBox="1"/>
          <p:nvPr>
            <p:ph type="title"/>
          </p:nvPr>
        </p:nvSpPr>
        <p:spPr>
          <a:xfrm>
            <a:off x="298493" y="357187"/>
            <a:ext cx="23934633" cy="12842100"/>
          </a:xfrm>
          <a:prstGeom prst="rect">
            <a:avLst/>
          </a:prstGeom>
        </p:spPr>
        <p:txBody>
          <a:bodyPr/>
          <a:lstStyle/>
          <a:p>
            <a:pPr/>
          </a:p>
          <a:p>
            <a:pPr/>
          </a:p>
          <a:p>
            <a:pPr/>
          </a:p>
          <a:p>
            <a:pPr/>
          </a:p>
          <a:p>
            <a:pPr/>
          </a:p>
          <a:p>
            <a:pPr/>
          </a:p>
        </p:txBody>
      </p:sp>
      <p:pic>
        <p:nvPicPr>
          <p:cNvPr id="765" name="daniel9.jpg" descr="daniel9.jpg"/>
          <p:cNvPicPr>
            <a:picLocks noChangeAspect="1"/>
          </p:cNvPicPr>
          <p:nvPr/>
        </p:nvPicPr>
        <p:blipFill>
          <a:blip r:embed="rId2">
            <a:extLst/>
          </a:blip>
          <a:stretch>
            <a:fillRect/>
          </a:stretch>
        </p:blipFill>
        <p:spPr>
          <a:xfrm>
            <a:off x="4351160" y="2535237"/>
            <a:ext cx="15681680" cy="7164701"/>
          </a:xfrm>
          <a:prstGeom prst="rect">
            <a:avLst/>
          </a:prstGeom>
          <a:ln w="12700">
            <a:miter lim="400000"/>
          </a:ln>
        </p:spPr>
      </p:pic>
    </p:spTree>
  </p:cSld>
  <p:clrMapOvr>
    <a:masterClrMapping/>
  </p:clrMapOvr>
  <p:transition xmlns:p14="http://schemas.microsoft.com/office/powerpoint/2010/main" spd="med" advClick="1"/>
</p:sld>
</file>

<file path=ppt/slides/slide2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7" name="Double-click to edit"/>
          <p:cNvSpPr txBox="1"/>
          <p:nvPr>
            <p:ph type="title"/>
          </p:nvPr>
        </p:nvSpPr>
        <p:spPr>
          <a:xfrm>
            <a:off x="254961" y="357187"/>
            <a:ext cx="23874078" cy="13136222"/>
          </a:xfrm>
          <a:prstGeom prst="rect">
            <a:avLst/>
          </a:prstGeom>
        </p:spPr>
        <p:txBody>
          <a:bodyPr/>
          <a:lstStyle/>
          <a:p>
            <a:pPr/>
          </a:p>
          <a:p>
            <a:pPr/>
          </a:p>
          <a:p>
            <a:pPr/>
          </a:p>
          <a:p>
            <a:pPr/>
          </a:p>
          <a:p>
            <a:pPr/>
          </a:p>
        </p:txBody>
      </p:sp>
      <p:pic>
        <p:nvPicPr>
          <p:cNvPr id="768" name="pslam78.jpg" descr="pslam78.jpg"/>
          <p:cNvPicPr>
            <a:picLocks noChangeAspect="1"/>
          </p:cNvPicPr>
          <p:nvPr/>
        </p:nvPicPr>
        <p:blipFill>
          <a:blip r:embed="rId2">
            <a:extLst/>
          </a:blip>
          <a:stretch>
            <a:fillRect/>
          </a:stretch>
        </p:blipFill>
        <p:spPr>
          <a:xfrm>
            <a:off x="5936033" y="812799"/>
            <a:ext cx="12511934" cy="11346949"/>
          </a:xfrm>
          <a:prstGeom prst="rect">
            <a:avLst/>
          </a:prstGeom>
          <a:ln w="12700">
            <a:miter lim="400000"/>
          </a:ln>
        </p:spPr>
      </p:pic>
    </p:spTree>
  </p:cSld>
  <p:clrMapOvr>
    <a:masterClrMapping/>
  </p:clrMapOvr>
  <p:transition xmlns:p14="http://schemas.microsoft.com/office/powerpoint/2010/main" spd="med" advClick="1"/>
</p:sld>
</file>

<file path=ppt/slides/slide2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0" name="John Piper"/>
          <p:cNvSpPr txBox="1"/>
          <p:nvPr>
            <p:ph type="title"/>
          </p:nvPr>
        </p:nvSpPr>
        <p:spPr>
          <a:xfrm>
            <a:off x="203522" y="357187"/>
            <a:ext cx="23579492" cy="13001626"/>
          </a:xfrm>
          <a:prstGeom prst="rect">
            <a:avLst/>
          </a:prstGeom>
        </p:spPr>
        <p:txBody>
          <a:bodyPr/>
          <a:lstStyle/>
          <a:p>
            <a:pPr/>
          </a:p>
          <a:p>
            <a:pPr/>
          </a:p>
          <a:p>
            <a:pPr/>
          </a:p>
          <a:p>
            <a:pPr/>
          </a:p>
          <a:p>
            <a:pPr/>
          </a:p>
          <a:p>
            <a:pPr/>
          </a:p>
          <a:p>
            <a:pPr>
              <a:defRPr sz="7500">
                <a:latin typeface="Arial"/>
                <a:ea typeface="Arial"/>
                <a:cs typeface="Arial"/>
                <a:sym typeface="Arial"/>
              </a:defRPr>
            </a:pPr>
            <a:r>
              <a:t>John Piper</a:t>
            </a:r>
          </a:p>
        </p:txBody>
      </p:sp>
      <p:pic>
        <p:nvPicPr>
          <p:cNvPr id="771" name="piperAS#9.jpg" descr="piperAS#9.jpg"/>
          <p:cNvPicPr>
            <a:picLocks noChangeAspect="1"/>
          </p:cNvPicPr>
          <p:nvPr/>
        </p:nvPicPr>
        <p:blipFill>
          <a:blip r:embed="rId2">
            <a:extLst/>
          </a:blip>
          <a:stretch>
            <a:fillRect/>
          </a:stretch>
        </p:blipFill>
        <p:spPr>
          <a:xfrm>
            <a:off x="3893930" y="4783205"/>
            <a:ext cx="16198676" cy="1914390"/>
          </a:xfrm>
          <a:prstGeom prst="rect">
            <a:avLst/>
          </a:prstGeom>
          <a:ln w="12700">
            <a:miter lim="400000"/>
          </a:ln>
        </p:spPr>
      </p:pic>
    </p:spTree>
  </p:cSld>
  <p:clrMapOvr>
    <a:masterClrMapping/>
  </p:clrMapOvr>
  <p:transition xmlns:p14="http://schemas.microsoft.com/office/powerpoint/2010/main" spd="med" advClick="1"/>
</p:sld>
</file>

<file path=ppt/slides/slide2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3" name="Double-click to edit"/>
          <p:cNvSpPr txBox="1"/>
          <p:nvPr>
            <p:ph type="title"/>
          </p:nvPr>
        </p:nvSpPr>
        <p:spPr>
          <a:xfrm>
            <a:off x="312818" y="357187"/>
            <a:ext cx="23758364" cy="13001626"/>
          </a:xfrm>
          <a:prstGeom prst="rect">
            <a:avLst/>
          </a:prstGeom>
        </p:spPr>
        <p:txBody>
          <a:bodyPr/>
          <a:lstStyle/>
          <a:p>
            <a:pPr/>
          </a:p>
          <a:p>
            <a:pPr/>
          </a:p>
          <a:p>
            <a:pPr/>
          </a:p>
        </p:txBody>
      </p:sp>
      <p:pic>
        <p:nvPicPr>
          <p:cNvPr id="774" name="Ezekiel36-7-11.jpg" descr="Ezekiel36-7-11.jpg"/>
          <p:cNvPicPr>
            <a:picLocks noChangeAspect="1"/>
          </p:cNvPicPr>
          <p:nvPr/>
        </p:nvPicPr>
        <p:blipFill>
          <a:blip r:embed="rId2">
            <a:extLst/>
          </a:blip>
          <a:stretch>
            <a:fillRect/>
          </a:stretch>
        </p:blipFill>
        <p:spPr>
          <a:xfrm>
            <a:off x="4237473" y="3294396"/>
            <a:ext cx="15909054" cy="4375585"/>
          </a:xfrm>
          <a:prstGeom prst="rect">
            <a:avLst/>
          </a:prstGeom>
          <a:ln w="12700">
            <a:miter lim="400000"/>
          </a:ln>
        </p:spPr>
      </p:pic>
    </p:spTree>
  </p:cSld>
  <p:clrMapOvr>
    <a:masterClrMapping/>
  </p:clrMapOvr>
  <p:transition xmlns:p14="http://schemas.microsoft.com/office/powerpoint/2010/main" spd="med" advClick="1"/>
</p:sld>
</file>

<file path=ppt/slides/slide2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6" name="Double-click to edit"/>
          <p:cNvSpPr txBox="1"/>
          <p:nvPr>
            <p:ph type="title"/>
          </p:nvPr>
        </p:nvSpPr>
        <p:spPr>
          <a:xfrm>
            <a:off x="-46323" y="215149"/>
            <a:ext cx="23984676" cy="13285702"/>
          </a:xfrm>
          <a:prstGeom prst="rect">
            <a:avLst/>
          </a:prstGeom>
        </p:spPr>
        <p:txBody>
          <a:bodyPr/>
          <a:lstStyle/>
          <a:p>
            <a:pPr/>
          </a:p>
          <a:p>
            <a:pPr/>
          </a:p>
          <a:p>
            <a:pPr/>
          </a:p>
        </p:txBody>
      </p:sp>
      <p:pic>
        <p:nvPicPr>
          <p:cNvPr id="777" name="Ezekiel377-14.jpg" descr="Ezekiel377-14.jpg"/>
          <p:cNvPicPr>
            <a:picLocks noChangeAspect="1"/>
          </p:cNvPicPr>
          <p:nvPr/>
        </p:nvPicPr>
        <p:blipFill>
          <a:blip r:embed="rId2">
            <a:extLst/>
          </a:blip>
          <a:stretch>
            <a:fillRect/>
          </a:stretch>
        </p:blipFill>
        <p:spPr>
          <a:xfrm>
            <a:off x="4606711" y="866774"/>
            <a:ext cx="15170578" cy="11597064"/>
          </a:xfrm>
          <a:prstGeom prst="rect">
            <a:avLst/>
          </a:prstGeom>
          <a:ln w="12700">
            <a:miter lim="400000"/>
          </a:ln>
        </p:spPr>
      </p:pic>
    </p:spTree>
  </p:cSld>
  <p:clrMapOvr>
    <a:masterClrMapping/>
  </p:clrMapOvr>
  <p:transition xmlns:p14="http://schemas.microsoft.com/office/powerpoint/2010/main" spd="med" advClick="1"/>
</p:sld>
</file>

<file path=ppt/slides/slide2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79" name="Hamas in America: Part Seven"/>
          <p:cNvSpPr txBox="1"/>
          <p:nvPr>
            <p:ph type="title"/>
          </p:nvPr>
        </p:nvSpPr>
        <p:spPr>
          <a:xfrm>
            <a:off x="245566" y="357187"/>
            <a:ext cx="23739947" cy="12810475"/>
          </a:xfrm>
          <a:prstGeom prst="rect">
            <a:avLst/>
          </a:prstGeom>
        </p:spPr>
        <p:txBody>
          <a:bodyPr/>
          <a:lstStyle/>
          <a:p>
            <a:pPr>
              <a:defRPr sz="8500">
                <a:solidFill>
                  <a:srgbClr val="FFD479"/>
                </a:solidFill>
                <a:latin typeface="Arial"/>
                <a:ea typeface="Arial"/>
                <a:cs typeface="Arial"/>
                <a:sym typeface="Arial"/>
              </a:defRPr>
            </a:pPr>
            <a:r>
              <a:t>Hamas in America: Part Seven</a:t>
            </a:r>
          </a:p>
          <a:p>
            <a:pPr>
              <a:defRPr sz="8500">
                <a:solidFill>
                  <a:srgbClr val="FFD47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2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1" name="Double-click to edit"/>
          <p:cNvSpPr txBox="1"/>
          <p:nvPr>
            <p:ph type="title"/>
          </p:nvPr>
        </p:nvSpPr>
        <p:spPr>
          <a:xfrm>
            <a:off x="222498" y="357187"/>
            <a:ext cx="23839290" cy="13128688"/>
          </a:xfrm>
          <a:prstGeom prst="rect">
            <a:avLst/>
          </a:prstGeom>
        </p:spPr>
        <p:txBody>
          <a:bodyPr/>
          <a:lstStyle/>
          <a:p>
            <a:pPr defTabSz="690086">
              <a:defRPr sz="9407"/>
            </a:pPr>
          </a:p>
          <a:p>
            <a:pPr defTabSz="690086">
              <a:defRPr sz="9407"/>
            </a:pPr>
          </a:p>
          <a:p>
            <a:pPr defTabSz="690086">
              <a:defRPr sz="9407"/>
            </a:pPr>
          </a:p>
          <a:p>
            <a:pPr defTabSz="690086">
              <a:defRPr sz="9407"/>
            </a:pPr>
          </a:p>
          <a:p>
            <a:pPr defTabSz="690086">
              <a:defRPr sz="9407"/>
            </a:pPr>
          </a:p>
          <a:p>
            <a:pPr defTabSz="690086">
              <a:defRPr sz="9407"/>
            </a:pPr>
          </a:p>
          <a:p>
            <a:pPr defTabSz="690086">
              <a:defRPr sz="9407"/>
            </a:pPr>
          </a:p>
          <a:p>
            <a:pPr defTabSz="690086">
              <a:defRPr sz="9407"/>
            </a:pPr>
          </a:p>
        </p:txBody>
      </p:sp>
      <p:pic>
        <p:nvPicPr>
          <p:cNvPr id="782" name="johnpiperonisrael#1.jpg" descr="johnpiperonisrael#1.jpg"/>
          <p:cNvPicPr>
            <a:picLocks noChangeAspect="1"/>
          </p:cNvPicPr>
          <p:nvPr/>
        </p:nvPicPr>
        <p:blipFill>
          <a:blip r:embed="rId2">
            <a:extLst/>
          </a:blip>
          <a:stretch>
            <a:fillRect/>
          </a:stretch>
        </p:blipFill>
        <p:spPr>
          <a:xfrm>
            <a:off x="3747442" y="3387172"/>
            <a:ext cx="16789401" cy="5080001"/>
          </a:xfrm>
          <a:prstGeom prst="rect">
            <a:avLst/>
          </a:prstGeom>
          <a:ln w="12700">
            <a:miter lim="400000"/>
          </a:ln>
        </p:spPr>
      </p:pic>
    </p:spTree>
  </p:cSld>
  <p:clrMapOvr>
    <a:masterClrMapping/>
  </p:clrMapOvr>
  <p:transition xmlns:p14="http://schemas.microsoft.com/office/powerpoint/2010/main" spd="med" advClick="1"/>
</p:sld>
</file>

<file path=ppt/slides/slide2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4" name="John Piper’s Twisting of Mathew 21:43"/>
          <p:cNvSpPr txBox="1"/>
          <p:nvPr>
            <p:ph type="title"/>
          </p:nvPr>
        </p:nvSpPr>
        <p:spPr>
          <a:xfrm>
            <a:off x="202685" y="357187"/>
            <a:ext cx="23978630" cy="13123386"/>
          </a:xfrm>
          <a:prstGeom prst="rect">
            <a:avLst/>
          </a:prstGeom>
        </p:spPr>
        <p:txBody>
          <a:bodyPr/>
          <a:lstStyle/>
          <a:p>
            <a:pPr/>
          </a:p>
          <a:p>
            <a:pPr/>
          </a:p>
          <a:p>
            <a:pPr/>
          </a:p>
          <a:p>
            <a:pPr/>
          </a:p>
          <a:p>
            <a:pPr/>
          </a:p>
          <a:p>
            <a:pPr/>
          </a:p>
          <a:p>
            <a:pPr>
              <a:defRPr sz="7500">
                <a:latin typeface="Arial"/>
                <a:ea typeface="Arial"/>
                <a:cs typeface="Arial"/>
                <a:sym typeface="Arial"/>
              </a:defRPr>
            </a:pPr>
            <a:r>
              <a:t>John Piper’s Twisting of Mathew 21:43</a:t>
            </a:r>
          </a:p>
        </p:txBody>
      </p:sp>
      <p:pic>
        <p:nvPicPr>
          <p:cNvPr id="785" name="johnpiperonisrael#8.jpg" descr="johnpiperonisrael#8.jpg"/>
          <p:cNvPicPr>
            <a:picLocks noChangeAspect="1"/>
          </p:cNvPicPr>
          <p:nvPr/>
        </p:nvPicPr>
        <p:blipFill>
          <a:blip r:embed="rId2">
            <a:extLst/>
          </a:blip>
          <a:stretch>
            <a:fillRect/>
          </a:stretch>
        </p:blipFill>
        <p:spPr>
          <a:xfrm>
            <a:off x="3022896" y="3765549"/>
            <a:ext cx="18338208" cy="5082237"/>
          </a:xfrm>
          <a:prstGeom prst="rect">
            <a:avLst/>
          </a:prstGeom>
          <a:ln w="12700">
            <a:miter lim="400000"/>
          </a:ln>
        </p:spPr>
      </p:pic>
    </p:spTree>
  </p:cSld>
  <p:clrMapOvr>
    <a:masterClrMapping/>
  </p:clrMapOvr>
  <p:transition xmlns:p14="http://schemas.microsoft.com/office/powerpoint/2010/main" spd="med" advClick="1"/>
</p:sld>
</file>

<file path=ppt/slides/slide2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87" name="Double-click to edit"/>
          <p:cNvSpPr txBox="1"/>
          <p:nvPr>
            <p:ph type="title"/>
          </p:nvPr>
        </p:nvSpPr>
        <p:spPr>
          <a:xfrm>
            <a:off x="266681" y="357187"/>
            <a:ext cx="23654464" cy="13141338"/>
          </a:xfrm>
          <a:prstGeom prst="rect">
            <a:avLst/>
          </a:prstGeom>
        </p:spPr>
        <p:txBody>
          <a:bodyPr/>
          <a:lstStyle/>
          <a:p>
            <a:pPr/>
          </a:p>
          <a:p>
            <a:pPr/>
          </a:p>
          <a:p>
            <a:pPr/>
          </a:p>
        </p:txBody>
      </p:sp>
      <p:pic>
        <p:nvPicPr>
          <p:cNvPr id="788" name="matthew2143.jpg" descr="matthew2143.jpg"/>
          <p:cNvPicPr>
            <a:picLocks noChangeAspect="1"/>
          </p:cNvPicPr>
          <p:nvPr/>
        </p:nvPicPr>
        <p:blipFill>
          <a:blip r:embed="rId2">
            <a:extLst/>
          </a:blip>
          <a:stretch>
            <a:fillRect/>
          </a:stretch>
        </p:blipFill>
        <p:spPr>
          <a:xfrm>
            <a:off x="3408501" y="3098754"/>
            <a:ext cx="17370824" cy="5283292"/>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0" name="Double-click to edit"/>
          <p:cNvSpPr txBox="1"/>
          <p:nvPr>
            <p:ph type="title"/>
          </p:nvPr>
        </p:nvSpPr>
        <p:spPr>
          <a:xfrm>
            <a:off x="117016" y="357187"/>
            <a:ext cx="24049788" cy="13231565"/>
          </a:xfrm>
          <a:prstGeom prst="rect">
            <a:avLst/>
          </a:prstGeom>
        </p:spPr>
        <p:txBody>
          <a:bodyPr/>
          <a:lstStyle/>
          <a:p>
            <a:pPr/>
          </a:p>
          <a:p>
            <a:pPr/>
          </a:p>
          <a:p>
            <a:pPr/>
          </a:p>
          <a:p>
            <a:pPr/>
          </a:p>
          <a:p>
            <a:pPr/>
          </a:p>
        </p:txBody>
      </p:sp>
      <p:pic>
        <p:nvPicPr>
          <p:cNvPr id="201" name="Tlaib#4.jpg" descr="Tlaib#4.jpg"/>
          <p:cNvPicPr>
            <a:picLocks noChangeAspect="1"/>
          </p:cNvPicPr>
          <p:nvPr/>
        </p:nvPicPr>
        <p:blipFill>
          <a:blip r:embed="rId2">
            <a:extLst/>
          </a:blip>
          <a:stretch>
            <a:fillRect/>
          </a:stretch>
        </p:blipFill>
        <p:spPr>
          <a:xfrm>
            <a:off x="5895552" y="1006585"/>
            <a:ext cx="12492716" cy="5710128"/>
          </a:xfrm>
          <a:prstGeom prst="rect">
            <a:avLst/>
          </a:prstGeom>
          <a:ln w="12700">
            <a:miter lim="400000"/>
          </a:ln>
        </p:spPr>
      </p:pic>
      <p:pic>
        <p:nvPicPr>
          <p:cNvPr id="202" name="Tlaib#5.jpg" descr="Tlaib#5.jpg"/>
          <p:cNvPicPr>
            <a:picLocks noChangeAspect="1"/>
          </p:cNvPicPr>
          <p:nvPr/>
        </p:nvPicPr>
        <p:blipFill>
          <a:blip r:embed="rId3">
            <a:extLst/>
          </a:blip>
          <a:stretch>
            <a:fillRect/>
          </a:stretch>
        </p:blipFill>
        <p:spPr>
          <a:xfrm>
            <a:off x="1999898" y="7786687"/>
            <a:ext cx="20384204" cy="2569438"/>
          </a:xfrm>
          <a:prstGeom prst="rect">
            <a:avLst/>
          </a:prstGeom>
          <a:ln w="12700">
            <a:miter lim="400000"/>
          </a:ln>
        </p:spPr>
      </p:pic>
    </p:spTree>
  </p:cSld>
  <p:clrMapOvr>
    <a:masterClrMapping/>
  </p:clrMapOvr>
  <p:transition xmlns:p14="http://schemas.microsoft.com/office/powerpoint/2010/main" spd="med" advClick="1"/>
</p:sld>
</file>

<file path=ppt/slides/slide2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0" name="Double-click to edit"/>
          <p:cNvSpPr txBox="1"/>
          <p:nvPr>
            <p:ph type="title"/>
          </p:nvPr>
        </p:nvSpPr>
        <p:spPr>
          <a:xfrm>
            <a:off x="248263" y="267565"/>
            <a:ext cx="23887474" cy="13180870"/>
          </a:xfrm>
          <a:prstGeom prst="rect">
            <a:avLst/>
          </a:prstGeom>
        </p:spPr>
        <p:txBody>
          <a:bodyPr/>
          <a:lstStyle/>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p:txBody>
      </p:sp>
      <p:pic>
        <p:nvPicPr>
          <p:cNvPr id="791" name="piperonkingdomnow#1.jpg" descr="piperonkingdomnow#1.jpg"/>
          <p:cNvPicPr>
            <a:picLocks noChangeAspect="1"/>
          </p:cNvPicPr>
          <p:nvPr/>
        </p:nvPicPr>
        <p:blipFill>
          <a:blip r:embed="rId2">
            <a:extLst/>
          </a:blip>
          <a:stretch>
            <a:fillRect/>
          </a:stretch>
        </p:blipFill>
        <p:spPr>
          <a:xfrm>
            <a:off x="2466839" y="3349625"/>
            <a:ext cx="19450322" cy="4209961"/>
          </a:xfrm>
          <a:prstGeom prst="rect">
            <a:avLst/>
          </a:prstGeom>
          <a:ln w="12700">
            <a:miter lim="400000"/>
          </a:ln>
        </p:spPr>
      </p:pic>
    </p:spTree>
  </p:cSld>
  <p:clrMapOvr>
    <a:masterClrMapping/>
  </p:clrMapOvr>
  <p:transition xmlns:p14="http://schemas.microsoft.com/office/powerpoint/2010/main" spd="med" advClick="1"/>
</p:sld>
</file>

<file path=ppt/slides/slide2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3" name="John Piper"/>
          <p:cNvSpPr txBox="1"/>
          <p:nvPr>
            <p:ph type="title"/>
          </p:nvPr>
        </p:nvSpPr>
        <p:spPr>
          <a:xfrm>
            <a:off x="313841" y="357187"/>
            <a:ext cx="23756318" cy="13172313"/>
          </a:xfrm>
          <a:prstGeom prst="rect">
            <a:avLst/>
          </a:prstGeom>
        </p:spPr>
        <p:txBody>
          <a:bodyPr/>
          <a:lstStyle/>
          <a:p>
            <a:pPr/>
          </a:p>
          <a:p>
            <a:pPr/>
          </a:p>
          <a:p>
            <a:pPr/>
          </a:p>
          <a:p>
            <a:pPr/>
          </a:p>
          <a:p>
            <a:pPr/>
          </a:p>
          <a:p>
            <a:pPr/>
          </a:p>
          <a:p>
            <a:pPr/>
            <a:r>
              <a:t>John Piper</a:t>
            </a:r>
          </a:p>
        </p:txBody>
      </p:sp>
      <p:pic>
        <p:nvPicPr>
          <p:cNvPr id="794" name="piperAS#1.jpg" descr="piperAS#1.jpg"/>
          <p:cNvPicPr>
            <a:picLocks noChangeAspect="1"/>
          </p:cNvPicPr>
          <p:nvPr/>
        </p:nvPicPr>
        <p:blipFill>
          <a:blip r:embed="rId2">
            <a:extLst/>
          </a:blip>
          <a:stretch>
            <a:fillRect/>
          </a:stretch>
        </p:blipFill>
        <p:spPr>
          <a:xfrm>
            <a:off x="1961654" y="2105006"/>
            <a:ext cx="19288621" cy="7270788"/>
          </a:xfrm>
          <a:prstGeom prst="rect">
            <a:avLst/>
          </a:prstGeom>
          <a:ln w="12700">
            <a:miter lim="400000"/>
          </a:ln>
        </p:spPr>
      </p:pic>
    </p:spTree>
  </p:cSld>
  <p:clrMapOvr>
    <a:masterClrMapping/>
  </p:clrMapOvr>
  <p:transition xmlns:p14="http://schemas.microsoft.com/office/powerpoint/2010/main" spd="med" advClick="1"/>
</p:sld>
</file>

<file path=ppt/slides/slide2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6" name="John Piper"/>
          <p:cNvSpPr txBox="1"/>
          <p:nvPr>
            <p:ph type="title"/>
          </p:nvPr>
        </p:nvSpPr>
        <p:spPr>
          <a:xfrm>
            <a:off x="203522" y="357187"/>
            <a:ext cx="23579492" cy="13001626"/>
          </a:xfrm>
          <a:prstGeom prst="rect">
            <a:avLst/>
          </a:prstGeom>
        </p:spPr>
        <p:txBody>
          <a:bodyPr/>
          <a:lstStyle/>
          <a:p>
            <a:pPr/>
          </a:p>
          <a:p>
            <a:pPr/>
          </a:p>
          <a:p>
            <a:pPr/>
          </a:p>
          <a:p>
            <a:pPr/>
          </a:p>
          <a:p>
            <a:pPr/>
          </a:p>
          <a:p>
            <a:pPr/>
          </a:p>
          <a:p>
            <a:pPr>
              <a:defRPr sz="7500">
                <a:latin typeface="Arial"/>
                <a:ea typeface="Arial"/>
                <a:cs typeface="Arial"/>
                <a:sym typeface="Arial"/>
              </a:defRPr>
            </a:pPr>
            <a:r>
              <a:t>John Piper</a:t>
            </a:r>
          </a:p>
        </p:txBody>
      </p:sp>
      <p:pic>
        <p:nvPicPr>
          <p:cNvPr id="797" name="piperAS#9.jpg" descr="piperAS#9.jpg"/>
          <p:cNvPicPr>
            <a:picLocks noChangeAspect="1"/>
          </p:cNvPicPr>
          <p:nvPr/>
        </p:nvPicPr>
        <p:blipFill>
          <a:blip r:embed="rId2">
            <a:extLst/>
          </a:blip>
          <a:stretch>
            <a:fillRect/>
          </a:stretch>
        </p:blipFill>
        <p:spPr>
          <a:xfrm>
            <a:off x="3893930" y="4783205"/>
            <a:ext cx="16198676" cy="1914390"/>
          </a:xfrm>
          <a:prstGeom prst="rect">
            <a:avLst/>
          </a:prstGeom>
          <a:ln w="12700">
            <a:miter lim="400000"/>
          </a:ln>
        </p:spPr>
      </p:pic>
    </p:spTree>
  </p:cSld>
  <p:clrMapOvr>
    <a:masterClrMapping/>
  </p:clrMapOvr>
  <p:transition xmlns:p14="http://schemas.microsoft.com/office/powerpoint/2010/main" spd="med" advClick="1"/>
</p:sld>
</file>

<file path=ppt/slides/slide2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9" name="God Predicted The Return  of Israel To The Land"/>
          <p:cNvSpPr txBox="1"/>
          <p:nvPr>
            <p:ph type="title"/>
          </p:nvPr>
        </p:nvSpPr>
        <p:spPr>
          <a:xfrm>
            <a:off x="318213" y="357187"/>
            <a:ext cx="23626931" cy="13001626"/>
          </a:xfrm>
          <a:prstGeom prst="rect">
            <a:avLst/>
          </a:prstGeom>
        </p:spPr>
        <p:txBody>
          <a:bodyPr/>
          <a:lstStyle/>
          <a:p>
            <a:pPr>
              <a:defRPr sz="8500">
                <a:solidFill>
                  <a:srgbClr val="FFD479"/>
                </a:solidFill>
                <a:latin typeface="Arial"/>
                <a:ea typeface="Arial"/>
                <a:cs typeface="Arial"/>
                <a:sym typeface="Arial"/>
              </a:defRPr>
            </a:pPr>
            <a:r>
              <a:t>God Predicted The Return </a:t>
            </a:r>
            <a:br/>
            <a:r>
              <a:t>of Israel To The Land</a:t>
            </a:r>
          </a:p>
        </p:txBody>
      </p:sp>
    </p:spTree>
  </p:cSld>
  <p:clrMapOvr>
    <a:masterClrMapping/>
  </p:clrMapOvr>
  <p:transition xmlns:p14="http://schemas.microsoft.com/office/powerpoint/2010/main" spd="med" advClick="1"/>
</p:sld>
</file>

<file path=ppt/slides/slide2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1" name="Double-click to edit"/>
          <p:cNvSpPr txBox="1"/>
          <p:nvPr>
            <p:ph type="title"/>
          </p:nvPr>
        </p:nvSpPr>
        <p:spPr>
          <a:xfrm>
            <a:off x="283331" y="357187"/>
            <a:ext cx="23817338" cy="13215845"/>
          </a:xfrm>
          <a:prstGeom prst="rect">
            <a:avLst/>
          </a:prstGeom>
        </p:spPr>
        <p:txBody>
          <a:bodyPr/>
          <a:lstStyle/>
          <a:p>
            <a:pPr defTabSz="632579">
              <a:defRPr sz="8624"/>
            </a:pPr>
          </a:p>
          <a:p>
            <a:pPr defTabSz="632579">
              <a:defRPr sz="8624"/>
            </a:pPr>
          </a:p>
          <a:p>
            <a:pPr defTabSz="632579">
              <a:defRPr sz="8624"/>
            </a:pPr>
          </a:p>
          <a:p>
            <a:pPr defTabSz="632579">
              <a:defRPr sz="8624"/>
            </a:pPr>
          </a:p>
          <a:p>
            <a:pPr defTabSz="632579">
              <a:defRPr sz="8624"/>
            </a:pPr>
          </a:p>
          <a:p>
            <a:pPr defTabSz="632579">
              <a:defRPr sz="8624"/>
            </a:pPr>
          </a:p>
          <a:p>
            <a:pPr defTabSz="632579">
              <a:defRPr sz="8624"/>
            </a:pPr>
          </a:p>
          <a:p>
            <a:pPr defTabSz="632579">
              <a:defRPr sz="8624"/>
            </a:pPr>
          </a:p>
          <a:p>
            <a:pPr defTabSz="632579">
              <a:defRPr sz="8624"/>
            </a:pPr>
          </a:p>
        </p:txBody>
      </p:sp>
      <p:pic>
        <p:nvPicPr>
          <p:cNvPr id="802" name="Isaiah54#1.jpg" descr="Isaiah54#1.jpg"/>
          <p:cNvPicPr>
            <a:picLocks noChangeAspect="1"/>
          </p:cNvPicPr>
          <p:nvPr/>
        </p:nvPicPr>
        <p:blipFill>
          <a:blip r:embed="rId2">
            <a:extLst/>
          </a:blip>
          <a:stretch>
            <a:fillRect/>
          </a:stretch>
        </p:blipFill>
        <p:spPr>
          <a:xfrm>
            <a:off x="6114045" y="969962"/>
            <a:ext cx="12155910" cy="11319015"/>
          </a:xfrm>
          <a:prstGeom prst="rect">
            <a:avLst/>
          </a:prstGeom>
          <a:ln w="12700">
            <a:miter lim="400000"/>
          </a:ln>
        </p:spPr>
      </p:pic>
    </p:spTree>
  </p:cSld>
  <p:clrMapOvr>
    <a:masterClrMapping/>
  </p:clrMapOvr>
  <p:transition xmlns:p14="http://schemas.microsoft.com/office/powerpoint/2010/main" spd="med" advClick="1"/>
</p:sld>
</file>

<file path=ppt/slides/slide2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4" name="Double-click to edit"/>
          <p:cNvSpPr txBox="1"/>
          <p:nvPr>
            <p:ph type="title"/>
          </p:nvPr>
        </p:nvSpPr>
        <p:spPr>
          <a:xfrm>
            <a:off x="201010" y="357187"/>
            <a:ext cx="23981980" cy="13171476"/>
          </a:xfrm>
          <a:prstGeom prst="rect">
            <a:avLst/>
          </a:prstGeom>
        </p:spPr>
        <p:txBody>
          <a:bodyPr/>
          <a:lstStyle/>
          <a:p>
            <a:pPr defTabSz="698301">
              <a:defRPr sz="9520"/>
            </a:pPr>
          </a:p>
          <a:p>
            <a:pPr defTabSz="698301">
              <a:defRPr sz="9520"/>
            </a:pPr>
          </a:p>
          <a:p>
            <a:pPr defTabSz="698301">
              <a:defRPr sz="9520"/>
            </a:pPr>
          </a:p>
          <a:p>
            <a:pPr defTabSz="698301">
              <a:defRPr sz="9520"/>
            </a:pPr>
          </a:p>
          <a:p>
            <a:pPr defTabSz="698301">
              <a:defRPr sz="9520"/>
            </a:pPr>
          </a:p>
          <a:p>
            <a:pPr defTabSz="698301">
              <a:defRPr sz="9520"/>
            </a:pPr>
          </a:p>
          <a:p>
            <a:pPr defTabSz="698301">
              <a:defRPr sz="9520"/>
            </a:pPr>
          </a:p>
          <a:p>
            <a:pPr defTabSz="698301">
              <a:defRPr sz="9520"/>
            </a:pPr>
          </a:p>
        </p:txBody>
      </p:sp>
      <p:pic>
        <p:nvPicPr>
          <p:cNvPr id="805" name="isaiah54#2.jpg" descr="isaiah54#2.jpg"/>
          <p:cNvPicPr>
            <a:picLocks noChangeAspect="1"/>
          </p:cNvPicPr>
          <p:nvPr/>
        </p:nvPicPr>
        <p:blipFill>
          <a:blip r:embed="rId2">
            <a:extLst/>
          </a:blip>
          <a:stretch>
            <a:fillRect/>
          </a:stretch>
        </p:blipFill>
        <p:spPr>
          <a:xfrm>
            <a:off x="5833724" y="2120461"/>
            <a:ext cx="12716552" cy="9475078"/>
          </a:xfrm>
          <a:prstGeom prst="rect">
            <a:avLst/>
          </a:prstGeom>
          <a:ln w="12700">
            <a:miter lim="400000"/>
          </a:ln>
        </p:spPr>
      </p:pic>
    </p:spTree>
  </p:cSld>
  <p:clrMapOvr>
    <a:masterClrMapping/>
  </p:clrMapOvr>
  <p:transition xmlns:p14="http://schemas.microsoft.com/office/powerpoint/2010/main" spd="med" advClick="1"/>
</p:sld>
</file>

<file path=ppt/slides/slide2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07" name="Double-click to edit"/>
          <p:cNvSpPr txBox="1"/>
          <p:nvPr>
            <p:ph type="title"/>
          </p:nvPr>
        </p:nvSpPr>
        <p:spPr>
          <a:xfrm>
            <a:off x="263146" y="357187"/>
            <a:ext cx="23857708" cy="13135292"/>
          </a:xfrm>
          <a:prstGeom prst="rect">
            <a:avLst/>
          </a:prstGeom>
        </p:spPr>
        <p:txBody>
          <a:bodyPr/>
          <a:lstStyle/>
          <a:p>
            <a:pPr/>
          </a:p>
          <a:p>
            <a:pPr/>
          </a:p>
          <a:p>
            <a:pPr/>
          </a:p>
          <a:p>
            <a:pPr/>
          </a:p>
          <a:p>
            <a:pPr/>
          </a:p>
          <a:p>
            <a:pPr/>
          </a:p>
        </p:txBody>
      </p:sp>
      <p:pic>
        <p:nvPicPr>
          <p:cNvPr id="808" name="jeremiah23.jpg" descr="jeremiah23.jpg"/>
          <p:cNvPicPr>
            <a:picLocks noChangeAspect="1"/>
          </p:cNvPicPr>
          <p:nvPr/>
        </p:nvPicPr>
        <p:blipFill>
          <a:blip r:embed="rId2">
            <a:extLst/>
          </a:blip>
          <a:stretch>
            <a:fillRect/>
          </a:stretch>
        </p:blipFill>
        <p:spPr>
          <a:xfrm>
            <a:off x="5125895" y="2981324"/>
            <a:ext cx="14132210" cy="6166783"/>
          </a:xfrm>
          <a:prstGeom prst="rect">
            <a:avLst/>
          </a:prstGeom>
          <a:ln w="12700">
            <a:miter lim="400000"/>
          </a:ln>
        </p:spPr>
      </p:pic>
    </p:spTree>
  </p:cSld>
  <p:clrMapOvr>
    <a:masterClrMapping/>
  </p:clrMapOvr>
  <p:transition xmlns:p14="http://schemas.microsoft.com/office/powerpoint/2010/main" spd="med" advClick="1"/>
</p:sld>
</file>

<file path=ppt/slides/slide2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0" name="Double-click to edit"/>
          <p:cNvSpPr txBox="1"/>
          <p:nvPr>
            <p:ph type="title"/>
          </p:nvPr>
        </p:nvSpPr>
        <p:spPr>
          <a:xfrm>
            <a:off x="143340" y="357187"/>
            <a:ext cx="23860870" cy="12827961"/>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811" name="Ezekiel37-.jpg" descr="Ezekiel37-.jpg"/>
          <p:cNvPicPr>
            <a:picLocks noChangeAspect="1"/>
          </p:cNvPicPr>
          <p:nvPr/>
        </p:nvPicPr>
        <p:blipFill>
          <a:blip r:embed="rId2">
            <a:extLst/>
          </a:blip>
          <a:stretch>
            <a:fillRect/>
          </a:stretch>
        </p:blipFill>
        <p:spPr>
          <a:xfrm>
            <a:off x="4934163" y="1074442"/>
            <a:ext cx="14279223" cy="11393452"/>
          </a:xfrm>
          <a:prstGeom prst="rect">
            <a:avLst/>
          </a:prstGeom>
          <a:ln w="12700">
            <a:miter lim="400000"/>
          </a:ln>
        </p:spPr>
      </p:pic>
    </p:spTree>
  </p:cSld>
  <p:clrMapOvr>
    <a:masterClrMapping/>
  </p:clrMapOvr>
  <p:transition xmlns:p14="http://schemas.microsoft.com/office/powerpoint/2010/main" spd="med" advClick="1"/>
</p:sld>
</file>

<file path=ppt/slides/slide2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3" name="John Piper Article:…"/>
          <p:cNvSpPr txBox="1"/>
          <p:nvPr>
            <p:ph type="title"/>
          </p:nvPr>
        </p:nvSpPr>
        <p:spPr>
          <a:xfrm>
            <a:off x="238031" y="357187"/>
            <a:ext cx="23760040" cy="13001626"/>
          </a:xfrm>
          <a:prstGeom prst="rect">
            <a:avLst/>
          </a:prstGeom>
        </p:spPr>
        <p:txBody>
          <a:bodyPr/>
          <a:lstStyle/>
          <a:p>
            <a:pPr/>
          </a:p>
          <a:p>
            <a:pPr/>
          </a:p>
          <a:p>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r>
              <a:t>John Piper Article:</a:t>
            </a:r>
          </a:p>
          <a:p>
            <a:pPr>
              <a:defRPr sz="7500">
                <a:latin typeface="Arial"/>
                <a:ea typeface="Arial"/>
                <a:cs typeface="Arial"/>
                <a:sym typeface="Arial"/>
              </a:defRPr>
            </a:pPr>
            <a:r>
              <a:t>Israel, Palestine &amp; The Middle East</a:t>
            </a:r>
          </a:p>
        </p:txBody>
      </p:sp>
      <p:pic>
        <p:nvPicPr>
          <p:cNvPr id="814" name="piper#1for0929.jpg" descr="piper#1for0929.jpg"/>
          <p:cNvPicPr>
            <a:picLocks noChangeAspect="1"/>
          </p:cNvPicPr>
          <p:nvPr/>
        </p:nvPicPr>
        <p:blipFill>
          <a:blip r:embed="rId2">
            <a:extLst/>
          </a:blip>
          <a:stretch>
            <a:fillRect/>
          </a:stretch>
        </p:blipFill>
        <p:spPr>
          <a:xfrm>
            <a:off x="4571542" y="4437312"/>
            <a:ext cx="15240916" cy="2606176"/>
          </a:xfrm>
          <a:prstGeom prst="rect">
            <a:avLst/>
          </a:prstGeom>
          <a:ln w="12700">
            <a:miter lim="400000"/>
          </a:ln>
        </p:spPr>
      </p:pic>
    </p:spTree>
  </p:cSld>
  <p:clrMapOvr>
    <a:masterClrMapping/>
  </p:clrMapOvr>
  <p:transition xmlns:p14="http://schemas.microsoft.com/office/powerpoint/2010/main" spd="med" advClick="1"/>
</p:sld>
</file>

<file path=ppt/slides/slide2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6" name="For the second time in his article Piper only quotes verse 28 and not verse 29-31"/>
          <p:cNvSpPr txBox="1"/>
          <p:nvPr>
            <p:ph type="title"/>
          </p:nvPr>
        </p:nvSpPr>
        <p:spPr>
          <a:xfrm>
            <a:off x="188267" y="357187"/>
            <a:ext cx="23874265" cy="13116689"/>
          </a:xfrm>
          <a:prstGeom prst="rect">
            <a:avLst/>
          </a:prstGeom>
        </p:spPr>
        <p:txBody>
          <a:bodyPr/>
          <a:lstStyle/>
          <a:p>
            <a:pPr/>
          </a:p>
          <a:p>
            <a:pPr/>
          </a:p>
          <a:p>
            <a:pPr/>
          </a:p>
          <a:p>
            <a:pPr/>
          </a:p>
          <a:p>
            <a:pPr/>
          </a:p>
          <a:p>
            <a:pPr/>
          </a:p>
          <a:p>
            <a:pPr>
              <a:defRPr sz="7500">
                <a:latin typeface="Arial"/>
                <a:ea typeface="Arial"/>
                <a:cs typeface="Arial"/>
                <a:sym typeface="Arial"/>
              </a:defRPr>
            </a:pPr>
            <a:r>
              <a:t>For the second time in his article Piper only quotes verse 28 and not verse 29-31</a:t>
            </a:r>
          </a:p>
        </p:txBody>
      </p:sp>
      <p:pic>
        <p:nvPicPr>
          <p:cNvPr id="817" name="piper#2092819.jpg" descr="piper#2092819.jpg"/>
          <p:cNvPicPr>
            <a:picLocks noChangeAspect="1"/>
          </p:cNvPicPr>
          <p:nvPr/>
        </p:nvPicPr>
        <p:blipFill>
          <a:blip r:embed="rId2">
            <a:extLst/>
          </a:blip>
          <a:stretch>
            <a:fillRect/>
          </a:stretch>
        </p:blipFill>
        <p:spPr>
          <a:xfrm>
            <a:off x="3170770" y="3352235"/>
            <a:ext cx="18042460" cy="3389058"/>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4" name="Double-click to edit"/>
          <p:cNvSpPr txBox="1"/>
          <p:nvPr>
            <p:ph type="title"/>
          </p:nvPr>
        </p:nvSpPr>
        <p:spPr>
          <a:xfrm>
            <a:off x="247240" y="357187"/>
            <a:ext cx="23889520" cy="1300162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205" name="omar#6.jpg" descr="omar#6.jpg"/>
          <p:cNvPicPr>
            <a:picLocks noChangeAspect="1"/>
          </p:cNvPicPr>
          <p:nvPr/>
        </p:nvPicPr>
        <p:blipFill>
          <a:blip r:embed="rId2">
            <a:extLst/>
          </a:blip>
          <a:stretch>
            <a:fillRect/>
          </a:stretch>
        </p:blipFill>
        <p:spPr>
          <a:xfrm>
            <a:off x="3709661" y="3482188"/>
            <a:ext cx="16964678" cy="4516425"/>
          </a:xfrm>
          <a:prstGeom prst="rect">
            <a:avLst/>
          </a:prstGeom>
          <a:ln w="12700">
            <a:miter lim="400000"/>
          </a:ln>
        </p:spPr>
      </p:pic>
    </p:spTree>
  </p:cSld>
  <p:clrMapOvr>
    <a:masterClrMapping/>
  </p:clrMapOvr>
  <p:transition xmlns:p14="http://schemas.microsoft.com/office/powerpoint/2010/main" spd="med" advClick="1"/>
</p:sld>
</file>

<file path=ppt/slides/slide2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19" name="Double-click to edit"/>
          <p:cNvSpPr txBox="1"/>
          <p:nvPr>
            <p:ph type="title"/>
          </p:nvPr>
        </p:nvSpPr>
        <p:spPr>
          <a:xfrm>
            <a:off x="262774" y="357187"/>
            <a:ext cx="23759946" cy="12827031"/>
          </a:xfrm>
          <a:prstGeom prst="rect">
            <a:avLst/>
          </a:prstGeom>
        </p:spPr>
        <p:txBody>
          <a:bodyPr/>
          <a:lstStyle/>
          <a:p>
            <a:pPr defTabSz="673655">
              <a:defRPr sz="9184"/>
            </a:pPr>
          </a:p>
          <a:p>
            <a:pPr defTabSz="673655">
              <a:defRPr sz="9184"/>
            </a:pPr>
          </a:p>
          <a:p>
            <a:pPr defTabSz="673655">
              <a:defRPr sz="9184"/>
            </a:pPr>
          </a:p>
          <a:p>
            <a:pPr defTabSz="673655">
              <a:defRPr sz="9184"/>
            </a:pPr>
          </a:p>
          <a:p>
            <a:pPr defTabSz="673655">
              <a:defRPr sz="9184"/>
            </a:pPr>
          </a:p>
          <a:p>
            <a:pPr defTabSz="673655">
              <a:defRPr sz="9184"/>
            </a:pPr>
          </a:p>
          <a:p>
            <a:pPr defTabSz="673655">
              <a:defRPr sz="9184"/>
            </a:pPr>
          </a:p>
          <a:p>
            <a:pPr defTabSz="673655">
              <a:defRPr sz="9184"/>
            </a:pPr>
          </a:p>
        </p:txBody>
      </p:sp>
      <p:pic>
        <p:nvPicPr>
          <p:cNvPr id="820" name="romans11.jpg" descr="romans11.jpg"/>
          <p:cNvPicPr>
            <a:picLocks noChangeAspect="1"/>
          </p:cNvPicPr>
          <p:nvPr/>
        </p:nvPicPr>
        <p:blipFill>
          <a:blip r:embed="rId2">
            <a:extLst/>
          </a:blip>
          <a:stretch>
            <a:fillRect/>
          </a:stretch>
        </p:blipFill>
        <p:spPr>
          <a:xfrm>
            <a:off x="3352955" y="2825395"/>
            <a:ext cx="17678090" cy="5830010"/>
          </a:xfrm>
          <a:prstGeom prst="rect">
            <a:avLst/>
          </a:prstGeom>
          <a:ln w="12700">
            <a:miter lim="400000"/>
          </a:ln>
        </p:spPr>
      </p:pic>
    </p:spTree>
  </p:cSld>
  <p:clrMapOvr>
    <a:masterClrMapping/>
  </p:clrMapOvr>
  <p:transition xmlns:p14="http://schemas.microsoft.com/office/powerpoint/2010/main" spd="med" advClick="1"/>
</p:sld>
</file>

<file path=ppt/slides/slide2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2" name="John Piper Article:…"/>
          <p:cNvSpPr txBox="1"/>
          <p:nvPr>
            <p:ph type="title"/>
          </p:nvPr>
        </p:nvSpPr>
        <p:spPr>
          <a:xfrm>
            <a:off x="277006" y="357187"/>
            <a:ext cx="23829988" cy="13001626"/>
          </a:xfrm>
          <a:prstGeom prst="rect">
            <a:avLst/>
          </a:prstGeom>
        </p:spPr>
        <p:txBody>
          <a:bodyPr/>
          <a:lstStyle/>
          <a:p>
            <a:pPr defTabSz="788669">
              <a:defRPr sz="10752"/>
            </a:pPr>
          </a:p>
          <a:p>
            <a:pPr defTabSz="788669">
              <a:defRPr sz="10752"/>
            </a:pPr>
          </a:p>
          <a:p>
            <a:pPr defTabSz="788669">
              <a:defRPr sz="10752"/>
            </a:pPr>
          </a:p>
          <a:p>
            <a:pPr defTabSz="788669">
              <a:defRPr sz="10752"/>
            </a:pPr>
          </a:p>
          <a:p>
            <a:pPr defTabSz="788669">
              <a:defRPr sz="7200">
                <a:latin typeface="Arial"/>
                <a:ea typeface="Arial"/>
                <a:cs typeface="Arial"/>
                <a:sym typeface="Arial"/>
              </a:defRPr>
            </a:pPr>
          </a:p>
          <a:p>
            <a:pPr defTabSz="788669">
              <a:defRPr sz="7200">
                <a:latin typeface="Arial"/>
                <a:ea typeface="Arial"/>
                <a:cs typeface="Arial"/>
                <a:sym typeface="Arial"/>
              </a:defRPr>
            </a:pPr>
          </a:p>
          <a:p>
            <a:pPr defTabSz="788669">
              <a:defRPr sz="7200">
                <a:latin typeface="Arial"/>
                <a:ea typeface="Arial"/>
                <a:cs typeface="Arial"/>
                <a:sym typeface="Arial"/>
              </a:defRPr>
            </a:pPr>
          </a:p>
          <a:p>
            <a:pPr defTabSz="788669">
              <a:defRPr sz="7200">
                <a:latin typeface="Arial"/>
                <a:ea typeface="Arial"/>
                <a:cs typeface="Arial"/>
                <a:sym typeface="Arial"/>
              </a:defRPr>
            </a:pPr>
            <a:r>
              <a:t>John Piper Article:</a:t>
            </a:r>
          </a:p>
          <a:p>
            <a:pPr defTabSz="788669">
              <a:defRPr sz="7200">
                <a:latin typeface="Arial"/>
                <a:ea typeface="Arial"/>
                <a:cs typeface="Arial"/>
                <a:sym typeface="Arial"/>
              </a:defRPr>
            </a:pPr>
            <a:r>
              <a:t>Israel, Palestine &amp; The Middle East</a:t>
            </a:r>
          </a:p>
        </p:txBody>
      </p:sp>
      <p:pic>
        <p:nvPicPr>
          <p:cNvPr id="823" name="piper#3092819.jpg" descr="piper#3092819.jpg"/>
          <p:cNvPicPr>
            <a:picLocks noChangeAspect="1"/>
          </p:cNvPicPr>
          <p:nvPr/>
        </p:nvPicPr>
        <p:blipFill>
          <a:blip r:embed="rId2">
            <a:extLst/>
          </a:blip>
          <a:stretch>
            <a:fillRect/>
          </a:stretch>
        </p:blipFill>
        <p:spPr>
          <a:xfrm>
            <a:off x="3746084" y="4503526"/>
            <a:ext cx="16891832" cy="4111828"/>
          </a:xfrm>
          <a:prstGeom prst="rect">
            <a:avLst/>
          </a:prstGeom>
          <a:ln w="12700">
            <a:miter lim="400000"/>
          </a:ln>
        </p:spPr>
      </p:pic>
    </p:spTree>
  </p:cSld>
  <p:clrMapOvr>
    <a:masterClrMapping/>
  </p:clrMapOvr>
  <p:transition xmlns:p14="http://schemas.microsoft.com/office/powerpoint/2010/main" spd="med" advClick="1"/>
</p:sld>
</file>

<file path=ppt/slides/slide2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5" name="John Piper Article:…"/>
          <p:cNvSpPr txBox="1"/>
          <p:nvPr>
            <p:ph type="title"/>
          </p:nvPr>
        </p:nvSpPr>
        <p:spPr>
          <a:xfrm>
            <a:off x="442856" y="357187"/>
            <a:ext cx="23498288" cy="13001626"/>
          </a:xfrm>
          <a:prstGeom prst="rect">
            <a:avLst/>
          </a:prstGeom>
        </p:spPr>
        <p:txBody>
          <a:bodyPr/>
          <a:lstStyle/>
          <a:p>
            <a:pPr/>
          </a:p>
          <a:p>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r>
              <a:t>John Piper Article:</a:t>
            </a:r>
          </a:p>
          <a:p>
            <a:pPr>
              <a:defRPr sz="7500">
                <a:latin typeface="Arial"/>
                <a:ea typeface="Arial"/>
                <a:cs typeface="Arial"/>
                <a:sym typeface="Arial"/>
              </a:defRPr>
            </a:pPr>
            <a:r>
              <a:t>Israel, Palestine &amp; The Middle East</a:t>
            </a:r>
          </a:p>
        </p:txBody>
      </p:sp>
      <p:pic>
        <p:nvPicPr>
          <p:cNvPr id="826" name="piper#4092819.jpg" descr="piper#4092819.jpg"/>
          <p:cNvPicPr>
            <a:picLocks noChangeAspect="1"/>
          </p:cNvPicPr>
          <p:nvPr/>
        </p:nvPicPr>
        <p:blipFill>
          <a:blip r:embed="rId2">
            <a:extLst/>
          </a:blip>
          <a:stretch>
            <a:fillRect/>
          </a:stretch>
        </p:blipFill>
        <p:spPr>
          <a:xfrm>
            <a:off x="2671684" y="4608280"/>
            <a:ext cx="19040632" cy="3588125"/>
          </a:xfrm>
          <a:prstGeom prst="rect">
            <a:avLst/>
          </a:prstGeom>
          <a:ln w="12700">
            <a:miter lim="400000"/>
          </a:ln>
        </p:spPr>
      </p:pic>
    </p:spTree>
  </p:cSld>
  <p:clrMapOvr>
    <a:masterClrMapping/>
  </p:clrMapOvr>
  <p:transition xmlns:p14="http://schemas.microsoft.com/office/powerpoint/2010/main" spd="med" advClick="1"/>
</p:sld>
</file>

<file path=ppt/slides/slide2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28" name="Double-click to edit"/>
          <p:cNvSpPr txBox="1"/>
          <p:nvPr>
            <p:ph type="title"/>
          </p:nvPr>
        </p:nvSpPr>
        <p:spPr>
          <a:xfrm>
            <a:off x="378252" y="357187"/>
            <a:ext cx="23627496" cy="13100690"/>
          </a:xfrm>
          <a:prstGeom prst="rect">
            <a:avLst/>
          </a:prstGeom>
        </p:spPr>
        <p:txBody>
          <a:bodyPr/>
          <a:lstStyle/>
          <a:p>
            <a:pPr/>
          </a:p>
          <a:p>
            <a:pPr/>
          </a:p>
          <a:p>
            <a:pPr/>
          </a:p>
          <a:p>
            <a:pPr/>
          </a:p>
          <a:p>
            <a:pPr/>
          </a:p>
        </p:txBody>
      </p:sp>
      <p:pic>
        <p:nvPicPr>
          <p:cNvPr id="829" name="Palestine#2.jpg" descr="Palestine#2.jpg"/>
          <p:cNvPicPr>
            <a:picLocks noChangeAspect="1"/>
          </p:cNvPicPr>
          <p:nvPr/>
        </p:nvPicPr>
        <p:blipFill>
          <a:blip r:embed="rId2">
            <a:extLst/>
          </a:blip>
          <a:stretch>
            <a:fillRect/>
          </a:stretch>
        </p:blipFill>
        <p:spPr>
          <a:xfrm>
            <a:off x="5623635" y="1154906"/>
            <a:ext cx="13136730" cy="10925597"/>
          </a:xfrm>
          <a:prstGeom prst="rect">
            <a:avLst/>
          </a:prstGeom>
          <a:ln w="12700">
            <a:miter lim="400000"/>
          </a:ln>
        </p:spPr>
      </p:pic>
    </p:spTree>
  </p:cSld>
  <p:clrMapOvr>
    <a:masterClrMapping/>
  </p:clrMapOvr>
  <p:transition xmlns:p14="http://schemas.microsoft.com/office/powerpoint/2010/main" spd="med" advClick="1"/>
</p:sld>
</file>

<file path=ppt/slides/slide2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1" name="Double-click to edit"/>
          <p:cNvSpPr txBox="1"/>
          <p:nvPr>
            <p:ph type="title"/>
          </p:nvPr>
        </p:nvSpPr>
        <p:spPr>
          <a:xfrm>
            <a:off x="362582" y="357187"/>
            <a:ext cx="23658836" cy="13001626"/>
          </a:xfrm>
          <a:prstGeom prst="rect">
            <a:avLst/>
          </a:prstGeom>
        </p:spPr>
        <p:txBody>
          <a:bodyPr/>
          <a:lstStyle/>
          <a:p>
            <a:pPr/>
          </a:p>
          <a:p>
            <a:pPr/>
          </a:p>
          <a:p>
            <a:pPr/>
          </a:p>
        </p:txBody>
      </p:sp>
      <p:pic>
        <p:nvPicPr>
          <p:cNvPr id="832" name="palestine#3.jpg" descr="palestine#3.jpg"/>
          <p:cNvPicPr>
            <a:picLocks noChangeAspect="1"/>
          </p:cNvPicPr>
          <p:nvPr/>
        </p:nvPicPr>
        <p:blipFill>
          <a:blip r:embed="rId2">
            <a:extLst/>
          </a:blip>
          <a:stretch>
            <a:fillRect/>
          </a:stretch>
        </p:blipFill>
        <p:spPr>
          <a:xfrm>
            <a:off x="7003324" y="857250"/>
            <a:ext cx="11294188" cy="12001500"/>
          </a:xfrm>
          <a:prstGeom prst="rect">
            <a:avLst/>
          </a:prstGeom>
          <a:ln w="12700">
            <a:miter lim="400000"/>
          </a:ln>
        </p:spPr>
      </p:pic>
    </p:spTree>
  </p:cSld>
  <p:clrMapOvr>
    <a:masterClrMapping/>
  </p:clrMapOvr>
  <p:transition xmlns:p14="http://schemas.microsoft.com/office/powerpoint/2010/main" spd="med" advClick="1"/>
</p:sld>
</file>

<file path=ppt/slides/slide2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4" name="Double-click to edit"/>
          <p:cNvSpPr txBox="1"/>
          <p:nvPr>
            <p:ph type="title"/>
          </p:nvPr>
        </p:nvSpPr>
        <p:spPr>
          <a:xfrm>
            <a:off x="129759" y="357187"/>
            <a:ext cx="24002734" cy="13133618"/>
          </a:xfrm>
          <a:prstGeom prst="rect">
            <a:avLst/>
          </a:prstGeom>
        </p:spPr>
        <p:txBody>
          <a:bodyPr/>
          <a:lstStyle/>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p:txBody>
      </p:sp>
      <p:pic>
        <p:nvPicPr>
          <p:cNvPr id="835" name="Palestianians#1.jpg" descr="Palestianians#1.jpg"/>
          <p:cNvPicPr>
            <a:picLocks noChangeAspect="1"/>
          </p:cNvPicPr>
          <p:nvPr/>
        </p:nvPicPr>
        <p:blipFill>
          <a:blip r:embed="rId2">
            <a:extLst/>
          </a:blip>
          <a:stretch>
            <a:fillRect/>
          </a:stretch>
        </p:blipFill>
        <p:spPr>
          <a:xfrm>
            <a:off x="3932237" y="2184692"/>
            <a:ext cx="16028402" cy="7111416"/>
          </a:xfrm>
          <a:prstGeom prst="rect">
            <a:avLst/>
          </a:prstGeom>
          <a:ln w="12700">
            <a:miter lim="400000"/>
          </a:ln>
        </p:spPr>
      </p:pic>
    </p:spTree>
  </p:cSld>
  <p:clrMapOvr>
    <a:masterClrMapping/>
  </p:clrMapOvr>
  <p:transition xmlns:p14="http://schemas.microsoft.com/office/powerpoint/2010/main" spd="med" advClick="1"/>
</p:sld>
</file>

<file path=ppt/slides/slide2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7" name="John Piper Article:…"/>
          <p:cNvSpPr txBox="1"/>
          <p:nvPr>
            <p:ph type="title"/>
          </p:nvPr>
        </p:nvSpPr>
        <p:spPr>
          <a:xfrm>
            <a:off x="442856" y="357187"/>
            <a:ext cx="23498288" cy="13001626"/>
          </a:xfrm>
          <a:prstGeom prst="rect">
            <a:avLst/>
          </a:prstGeom>
        </p:spPr>
        <p:txBody>
          <a:bodyPr/>
          <a:lstStyle/>
          <a:p>
            <a:pPr/>
          </a:p>
          <a:p>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r>
              <a:t>John Piper Article:</a:t>
            </a:r>
          </a:p>
          <a:p>
            <a:pPr>
              <a:defRPr sz="7500">
                <a:latin typeface="Arial"/>
                <a:ea typeface="Arial"/>
                <a:cs typeface="Arial"/>
                <a:sym typeface="Arial"/>
              </a:defRPr>
            </a:pPr>
            <a:r>
              <a:t>Israel, Palestine &amp; The Middle East</a:t>
            </a:r>
          </a:p>
        </p:txBody>
      </p:sp>
      <p:pic>
        <p:nvPicPr>
          <p:cNvPr id="838" name="piper#4092819.jpg" descr="piper#4092819.jpg"/>
          <p:cNvPicPr>
            <a:picLocks noChangeAspect="1"/>
          </p:cNvPicPr>
          <p:nvPr/>
        </p:nvPicPr>
        <p:blipFill>
          <a:blip r:embed="rId2">
            <a:extLst/>
          </a:blip>
          <a:stretch>
            <a:fillRect/>
          </a:stretch>
        </p:blipFill>
        <p:spPr>
          <a:xfrm>
            <a:off x="2671684" y="4725286"/>
            <a:ext cx="19040632" cy="3588125"/>
          </a:xfrm>
          <a:prstGeom prst="rect">
            <a:avLst/>
          </a:prstGeom>
          <a:ln w="12700">
            <a:miter lim="400000"/>
          </a:ln>
        </p:spPr>
      </p:pic>
    </p:spTree>
  </p:cSld>
  <p:clrMapOvr>
    <a:masterClrMapping/>
  </p:clrMapOvr>
  <p:transition xmlns:p14="http://schemas.microsoft.com/office/powerpoint/2010/main" spd="med" advClick="1"/>
</p:sld>
</file>

<file path=ppt/slides/slide2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0" name="Double-click to edit"/>
          <p:cNvSpPr txBox="1"/>
          <p:nvPr>
            <p:ph type="title"/>
          </p:nvPr>
        </p:nvSpPr>
        <p:spPr>
          <a:xfrm>
            <a:off x="209010" y="357187"/>
            <a:ext cx="23850080" cy="13166825"/>
          </a:xfrm>
          <a:prstGeom prst="rect">
            <a:avLst/>
          </a:prstGeom>
        </p:spPr>
        <p:txBody>
          <a:bodyPr/>
          <a:lstStyle/>
          <a:p>
            <a:pPr/>
          </a:p>
          <a:p>
            <a:pPr/>
          </a:p>
          <a:p>
            <a:pPr/>
          </a:p>
          <a:p>
            <a:pPr/>
          </a:p>
        </p:txBody>
      </p:sp>
      <p:pic>
        <p:nvPicPr>
          <p:cNvPr id="841" name="may#1.jpg" descr="may#1.jpg"/>
          <p:cNvPicPr>
            <a:picLocks noChangeAspect="1"/>
          </p:cNvPicPr>
          <p:nvPr/>
        </p:nvPicPr>
        <p:blipFill>
          <a:blip r:embed="rId2">
            <a:extLst/>
          </a:blip>
          <a:stretch>
            <a:fillRect/>
          </a:stretch>
        </p:blipFill>
        <p:spPr>
          <a:xfrm>
            <a:off x="3136639" y="2192964"/>
            <a:ext cx="18110722" cy="7683338"/>
          </a:xfrm>
          <a:prstGeom prst="rect">
            <a:avLst/>
          </a:prstGeom>
          <a:ln w="12700">
            <a:miter lim="400000"/>
          </a:ln>
        </p:spPr>
      </p:pic>
    </p:spTree>
  </p:cSld>
  <p:clrMapOvr>
    <a:masterClrMapping/>
  </p:clrMapOvr>
  <p:transition xmlns:p14="http://schemas.microsoft.com/office/powerpoint/2010/main" spd="med" advClick="1"/>
</p:sld>
</file>

<file path=ppt/slides/slide2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3" name="Double-click to edit"/>
          <p:cNvSpPr txBox="1"/>
          <p:nvPr>
            <p:ph type="title"/>
          </p:nvPr>
        </p:nvSpPr>
        <p:spPr>
          <a:xfrm>
            <a:off x="236078" y="357187"/>
            <a:ext cx="23911844" cy="13001626"/>
          </a:xfrm>
          <a:prstGeom prst="rect">
            <a:avLst/>
          </a:prstGeom>
        </p:spPr>
        <p:txBody>
          <a:bodyPr/>
          <a:lstStyle/>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p:txBody>
      </p:sp>
      <p:pic>
        <p:nvPicPr>
          <p:cNvPr id="844" name="may#2092819.jpg" descr="may#2092819.jpg"/>
          <p:cNvPicPr>
            <a:picLocks noChangeAspect="1"/>
          </p:cNvPicPr>
          <p:nvPr/>
        </p:nvPicPr>
        <p:blipFill>
          <a:blip r:embed="rId2">
            <a:extLst/>
          </a:blip>
          <a:stretch>
            <a:fillRect/>
          </a:stretch>
        </p:blipFill>
        <p:spPr>
          <a:xfrm>
            <a:off x="5633246" y="677121"/>
            <a:ext cx="13117508" cy="12025871"/>
          </a:xfrm>
          <a:prstGeom prst="rect">
            <a:avLst/>
          </a:prstGeom>
          <a:ln w="12700">
            <a:miter lim="400000"/>
          </a:ln>
        </p:spPr>
      </p:pic>
    </p:spTree>
  </p:cSld>
  <p:clrMapOvr>
    <a:masterClrMapping/>
  </p:clrMapOvr>
  <p:transition xmlns:p14="http://schemas.microsoft.com/office/powerpoint/2010/main" spd="med" advClick="1"/>
</p:sld>
</file>

<file path=ppt/slides/slide2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6" name="Double-click to edit"/>
          <p:cNvSpPr txBox="1"/>
          <p:nvPr>
            <p:ph type="title"/>
          </p:nvPr>
        </p:nvSpPr>
        <p:spPr>
          <a:xfrm>
            <a:off x="373372" y="357187"/>
            <a:ext cx="23774178" cy="13001626"/>
          </a:xfrm>
          <a:prstGeom prst="rect">
            <a:avLst/>
          </a:prstGeom>
        </p:spPr>
        <p:txBody>
          <a:bodyPr/>
          <a:lstStyle/>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p:txBody>
      </p:sp>
      <p:pic>
        <p:nvPicPr>
          <p:cNvPr id="847" name="may#4092819.jpg" descr="may#4092819.jpg"/>
          <p:cNvPicPr>
            <a:picLocks noChangeAspect="1"/>
          </p:cNvPicPr>
          <p:nvPr/>
        </p:nvPicPr>
        <p:blipFill>
          <a:blip r:embed="rId2">
            <a:extLst/>
          </a:blip>
          <a:stretch>
            <a:fillRect/>
          </a:stretch>
        </p:blipFill>
        <p:spPr>
          <a:xfrm>
            <a:off x="2503515" y="2343149"/>
            <a:ext cx="19376970" cy="6219568"/>
          </a:xfrm>
          <a:prstGeom prst="rect">
            <a:avLst/>
          </a:prstGeom>
          <a:ln w="12700">
            <a:miter lim="400000"/>
          </a:ln>
        </p:spPr>
      </p:pic>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Double-click to edit"/>
          <p:cNvSpPr txBox="1"/>
          <p:nvPr>
            <p:ph type="title"/>
          </p:nvPr>
        </p:nvSpPr>
        <p:spPr>
          <a:xfrm>
            <a:off x="250961" y="357187"/>
            <a:ext cx="23882078" cy="13001626"/>
          </a:xfrm>
          <a:prstGeom prst="rect">
            <a:avLst/>
          </a:prstGeom>
        </p:spPr>
        <p:txBody>
          <a:bodyPr/>
          <a:lstStyle/>
          <a:p>
            <a:pPr/>
          </a:p>
          <a:p>
            <a:pPr/>
          </a:p>
          <a:p>
            <a:pPr/>
          </a:p>
          <a:p>
            <a:pPr/>
          </a:p>
          <a:p>
            <a:pPr/>
          </a:p>
          <a:p>
            <a:pPr/>
          </a:p>
        </p:txBody>
      </p:sp>
      <p:pic>
        <p:nvPicPr>
          <p:cNvPr id="208" name="Omar#7.jpg" descr="Omar#7.jpg"/>
          <p:cNvPicPr>
            <a:picLocks noChangeAspect="1"/>
          </p:cNvPicPr>
          <p:nvPr/>
        </p:nvPicPr>
        <p:blipFill>
          <a:blip r:embed="rId2">
            <a:extLst/>
          </a:blip>
          <a:stretch>
            <a:fillRect/>
          </a:stretch>
        </p:blipFill>
        <p:spPr>
          <a:xfrm>
            <a:off x="3597514" y="3354387"/>
            <a:ext cx="17188972" cy="4178177"/>
          </a:xfrm>
          <a:prstGeom prst="rect">
            <a:avLst/>
          </a:prstGeom>
          <a:ln w="12700">
            <a:miter lim="400000"/>
          </a:ln>
        </p:spPr>
      </p:pic>
    </p:spTree>
  </p:cSld>
  <p:clrMapOvr>
    <a:masterClrMapping/>
  </p:clrMapOvr>
  <p:transition xmlns:p14="http://schemas.microsoft.com/office/powerpoint/2010/main" spd="med" advClick="1"/>
</p:sld>
</file>

<file path=ppt/slides/slide2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49" name="Double-click to edit"/>
          <p:cNvSpPr txBox="1"/>
          <p:nvPr>
            <p:ph type="title"/>
          </p:nvPr>
        </p:nvSpPr>
        <p:spPr>
          <a:xfrm>
            <a:off x="511131" y="357187"/>
            <a:ext cx="23463685" cy="13001626"/>
          </a:xfrm>
          <a:prstGeom prst="rect">
            <a:avLst/>
          </a:prstGeom>
        </p:spPr>
        <p:txBody>
          <a:bodyPr/>
          <a:lstStyle/>
          <a:p>
            <a:pPr/>
          </a:p>
          <a:p>
            <a:pPr/>
          </a:p>
          <a:p>
            <a:pPr/>
          </a:p>
          <a:p>
            <a:pPr/>
          </a:p>
          <a:p>
            <a:pPr/>
          </a:p>
          <a:p>
            <a:pPr/>
          </a:p>
        </p:txBody>
      </p:sp>
      <p:pic>
        <p:nvPicPr>
          <p:cNvPr id="850" name="may#5092819.jpg" descr="may#5092819.jpg"/>
          <p:cNvPicPr>
            <a:picLocks noChangeAspect="1"/>
          </p:cNvPicPr>
          <p:nvPr/>
        </p:nvPicPr>
        <p:blipFill>
          <a:blip r:embed="rId2">
            <a:extLst/>
          </a:blip>
          <a:stretch>
            <a:fillRect/>
          </a:stretch>
        </p:blipFill>
        <p:spPr>
          <a:xfrm>
            <a:off x="3145658" y="3069181"/>
            <a:ext cx="18092684" cy="5342438"/>
          </a:xfrm>
          <a:prstGeom prst="rect">
            <a:avLst/>
          </a:prstGeom>
          <a:ln w="12700">
            <a:miter lim="400000"/>
          </a:ln>
        </p:spPr>
      </p:pic>
    </p:spTree>
  </p:cSld>
  <p:clrMapOvr>
    <a:masterClrMapping/>
  </p:clrMapOvr>
  <p:transition xmlns:p14="http://schemas.microsoft.com/office/powerpoint/2010/main" spd="med" advClick="1"/>
</p:sld>
</file>

<file path=ppt/slides/slide2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2" name="Double-click to edit"/>
          <p:cNvSpPr txBox="1"/>
          <p:nvPr>
            <p:ph type="title"/>
          </p:nvPr>
        </p:nvSpPr>
        <p:spPr>
          <a:xfrm>
            <a:off x="316352" y="357187"/>
            <a:ext cx="23582097" cy="13203288"/>
          </a:xfrm>
          <a:prstGeom prst="rect">
            <a:avLst/>
          </a:prstGeom>
        </p:spPr>
        <p:txBody>
          <a:bodyPr/>
          <a:lstStyle/>
          <a:p>
            <a:pPr/>
          </a:p>
          <a:p>
            <a:pPr/>
          </a:p>
          <a:p>
            <a:pPr/>
          </a:p>
          <a:p>
            <a:pPr/>
          </a:p>
          <a:p>
            <a:pPr/>
          </a:p>
          <a:p>
            <a:pPr/>
          </a:p>
        </p:txBody>
      </p:sp>
      <p:pic>
        <p:nvPicPr>
          <p:cNvPr id="853" name="may#6092819.jpg" descr="may#6092819.jpg"/>
          <p:cNvPicPr>
            <a:picLocks noChangeAspect="1"/>
          </p:cNvPicPr>
          <p:nvPr/>
        </p:nvPicPr>
        <p:blipFill>
          <a:blip r:embed="rId2">
            <a:extLst/>
          </a:blip>
          <a:stretch>
            <a:fillRect/>
          </a:stretch>
        </p:blipFill>
        <p:spPr>
          <a:xfrm>
            <a:off x="5147482" y="2033587"/>
            <a:ext cx="14089036" cy="8642677"/>
          </a:xfrm>
          <a:prstGeom prst="rect">
            <a:avLst/>
          </a:prstGeom>
          <a:ln w="12700">
            <a:miter lim="400000"/>
          </a:ln>
        </p:spPr>
      </p:pic>
    </p:spTree>
  </p:cSld>
  <p:clrMapOvr>
    <a:masterClrMapping/>
  </p:clrMapOvr>
  <p:transition xmlns:p14="http://schemas.microsoft.com/office/powerpoint/2010/main" spd="med" advClick="1"/>
</p:sld>
</file>

<file path=ppt/slides/slide2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5" name="Double-click to edit"/>
          <p:cNvSpPr txBox="1"/>
          <p:nvPr>
            <p:ph type="title"/>
          </p:nvPr>
        </p:nvSpPr>
        <p:spPr>
          <a:xfrm>
            <a:off x="369465" y="357187"/>
            <a:ext cx="23645070" cy="13001626"/>
          </a:xfrm>
          <a:prstGeom prst="rect">
            <a:avLst/>
          </a:prstGeom>
        </p:spPr>
        <p:txBody>
          <a:bodyPr/>
          <a:lstStyle/>
          <a:p>
            <a:pPr/>
          </a:p>
          <a:p>
            <a:pPr/>
          </a:p>
          <a:p>
            <a:pPr/>
          </a:p>
        </p:txBody>
      </p:sp>
      <p:pic>
        <p:nvPicPr>
          <p:cNvPr id="856" name="bicom#1.jpg" descr="bicom#1.jpg"/>
          <p:cNvPicPr>
            <a:picLocks noChangeAspect="1"/>
          </p:cNvPicPr>
          <p:nvPr/>
        </p:nvPicPr>
        <p:blipFill>
          <a:blip r:embed="rId2">
            <a:extLst/>
          </a:blip>
          <a:stretch>
            <a:fillRect/>
          </a:stretch>
        </p:blipFill>
        <p:spPr>
          <a:xfrm>
            <a:off x="7083834" y="1681162"/>
            <a:ext cx="10216332" cy="2597743"/>
          </a:xfrm>
          <a:prstGeom prst="rect">
            <a:avLst/>
          </a:prstGeom>
          <a:ln w="12700">
            <a:miter lim="400000"/>
          </a:ln>
        </p:spPr>
      </p:pic>
      <p:pic>
        <p:nvPicPr>
          <p:cNvPr id="857" name="bicom#2.jpg" descr="bicom#2.jpg"/>
          <p:cNvPicPr>
            <a:picLocks noChangeAspect="1"/>
          </p:cNvPicPr>
          <p:nvPr/>
        </p:nvPicPr>
        <p:blipFill>
          <a:blip r:embed="rId3">
            <a:extLst/>
          </a:blip>
          <a:stretch>
            <a:fillRect/>
          </a:stretch>
        </p:blipFill>
        <p:spPr>
          <a:xfrm>
            <a:off x="1586159" y="5651499"/>
            <a:ext cx="21211682" cy="3906654"/>
          </a:xfrm>
          <a:prstGeom prst="rect">
            <a:avLst/>
          </a:prstGeom>
          <a:ln w="12700">
            <a:miter lim="400000"/>
          </a:ln>
        </p:spPr>
      </p:pic>
    </p:spTree>
  </p:cSld>
  <p:clrMapOvr>
    <a:masterClrMapping/>
  </p:clrMapOvr>
  <p:transition xmlns:p14="http://schemas.microsoft.com/office/powerpoint/2010/main" spd="med" advClick="1"/>
</p:sld>
</file>

<file path=ppt/slides/slide2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59" name="Double-click to edit"/>
          <p:cNvSpPr txBox="1"/>
          <p:nvPr>
            <p:ph type="title"/>
          </p:nvPr>
        </p:nvSpPr>
        <p:spPr>
          <a:xfrm>
            <a:off x="473505" y="404673"/>
            <a:ext cx="23436990" cy="12906654"/>
          </a:xfrm>
          <a:prstGeom prst="rect">
            <a:avLst/>
          </a:prstGeom>
        </p:spPr>
        <p:txBody>
          <a:bodyPr/>
          <a:lstStyle/>
          <a:p>
            <a:pPr/>
          </a:p>
          <a:p>
            <a:pPr/>
          </a:p>
          <a:p>
            <a:pPr/>
          </a:p>
        </p:txBody>
      </p:sp>
      <p:pic>
        <p:nvPicPr>
          <p:cNvPr id="860" name="bicom#1.jpg" descr="bicom#1.jpg"/>
          <p:cNvPicPr>
            <a:picLocks noChangeAspect="1"/>
          </p:cNvPicPr>
          <p:nvPr/>
        </p:nvPicPr>
        <p:blipFill>
          <a:blip r:embed="rId2">
            <a:extLst/>
          </a:blip>
          <a:stretch>
            <a:fillRect/>
          </a:stretch>
        </p:blipFill>
        <p:spPr>
          <a:xfrm>
            <a:off x="7205888" y="1657349"/>
            <a:ext cx="9972225" cy="2535674"/>
          </a:xfrm>
          <a:prstGeom prst="rect">
            <a:avLst/>
          </a:prstGeom>
          <a:ln w="12700">
            <a:miter lim="400000"/>
          </a:ln>
        </p:spPr>
      </p:pic>
      <p:pic>
        <p:nvPicPr>
          <p:cNvPr id="861" name="bicom#3.jpg" descr="bicom#3.jpg"/>
          <p:cNvPicPr>
            <a:picLocks noChangeAspect="1"/>
          </p:cNvPicPr>
          <p:nvPr/>
        </p:nvPicPr>
        <p:blipFill>
          <a:blip r:embed="rId3">
            <a:extLst/>
          </a:blip>
          <a:stretch>
            <a:fillRect/>
          </a:stretch>
        </p:blipFill>
        <p:spPr>
          <a:xfrm>
            <a:off x="2149391" y="4835524"/>
            <a:ext cx="20085218" cy="5977407"/>
          </a:xfrm>
          <a:prstGeom prst="rect">
            <a:avLst/>
          </a:prstGeom>
          <a:ln w="12700">
            <a:miter lim="400000"/>
          </a:ln>
        </p:spPr>
      </p:pic>
    </p:spTree>
  </p:cSld>
  <p:clrMapOvr>
    <a:masterClrMapping/>
  </p:clrMapOvr>
  <p:transition xmlns:p14="http://schemas.microsoft.com/office/powerpoint/2010/main" spd="med" advClick="1"/>
</p:sld>
</file>

<file path=ppt/slides/slide2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3" name="Double-click to edit"/>
          <p:cNvSpPr txBox="1"/>
          <p:nvPr>
            <p:ph type="title"/>
          </p:nvPr>
        </p:nvSpPr>
        <p:spPr>
          <a:xfrm>
            <a:off x="180919" y="272960"/>
            <a:ext cx="24022162" cy="13170080"/>
          </a:xfrm>
          <a:prstGeom prst="rect">
            <a:avLst/>
          </a:prstGeom>
        </p:spPr>
        <p:txBody>
          <a:bodyPr/>
          <a:lstStyle/>
          <a:p>
            <a:pPr/>
          </a:p>
          <a:p>
            <a:pPr/>
          </a:p>
          <a:p>
            <a:pPr/>
          </a:p>
        </p:txBody>
      </p:sp>
      <p:pic>
        <p:nvPicPr>
          <p:cNvPr id="864" name="piper#7092819.jpg" descr="piper#7092819.jpg"/>
          <p:cNvPicPr>
            <a:picLocks noChangeAspect="1"/>
          </p:cNvPicPr>
          <p:nvPr/>
        </p:nvPicPr>
        <p:blipFill>
          <a:blip r:embed="rId2">
            <a:extLst/>
          </a:blip>
          <a:stretch>
            <a:fillRect/>
          </a:stretch>
        </p:blipFill>
        <p:spPr>
          <a:xfrm>
            <a:off x="2188418" y="4086802"/>
            <a:ext cx="20007164" cy="3307196"/>
          </a:xfrm>
          <a:prstGeom prst="rect">
            <a:avLst/>
          </a:prstGeom>
          <a:ln w="12700">
            <a:miter lim="400000"/>
          </a:ln>
        </p:spPr>
      </p:pic>
      <p:sp>
        <p:nvSpPr>
          <p:cNvPr id="865" name="Arrow"/>
          <p:cNvSpPr/>
          <p:nvPr/>
        </p:nvSpPr>
        <p:spPr>
          <a:xfrm>
            <a:off x="948142" y="6035790"/>
            <a:ext cx="2143979" cy="1270001"/>
          </a:xfrm>
          <a:prstGeom prst="rightArrow">
            <a:avLst>
              <a:gd name="adj1" fmla="val 32000"/>
              <a:gd name="adj2" fmla="val 64000"/>
            </a:avLst>
          </a:prstGeom>
          <a:solidFill>
            <a:schemeClr val="accent1">
              <a:lumOff val="13529"/>
            </a:schemeClr>
          </a:solidFill>
          <a:ln w="12700">
            <a:miter lim="400000"/>
          </a:ln>
        </p:spPr>
        <p:txBody>
          <a:bodyPr lIns="71437" tIns="71437" rIns="71437" bIns="71437" anchor="ctr"/>
          <a:lstStyle/>
          <a:p>
            <a:pPr>
              <a:defRPr b="0" sz="3000">
                <a:latin typeface="+mn-lt"/>
                <a:ea typeface="+mn-ea"/>
                <a:cs typeface="+mn-cs"/>
                <a:sym typeface="Helvetica Neue Medium"/>
              </a:defRPr>
            </a:pPr>
          </a:p>
        </p:txBody>
      </p:sp>
    </p:spTree>
  </p:cSld>
  <p:clrMapOvr>
    <a:masterClrMapping/>
  </p:clrMapOvr>
  <p:transition xmlns:p14="http://schemas.microsoft.com/office/powerpoint/2010/main" spd="med" advClick="1"/>
</p:sld>
</file>

<file path=ppt/slides/slide2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7" name="Galatians 3:29:…"/>
          <p:cNvSpPr txBox="1"/>
          <p:nvPr>
            <p:ph type="title"/>
          </p:nvPr>
        </p:nvSpPr>
        <p:spPr>
          <a:xfrm>
            <a:off x="296447" y="357187"/>
            <a:ext cx="23791106" cy="13001626"/>
          </a:xfrm>
          <a:prstGeom prst="rect">
            <a:avLst/>
          </a:prstGeom>
        </p:spPr>
        <p:txBody>
          <a:bodyPr/>
          <a:lstStyle/>
          <a:p>
            <a:pPr>
              <a:defRPr sz="7500">
                <a:latin typeface="Arial"/>
                <a:ea typeface="Arial"/>
                <a:cs typeface="Arial"/>
                <a:sym typeface="Arial"/>
              </a:defRPr>
            </a:pPr>
            <a:r>
              <a:t>Galatians 3:29:</a:t>
            </a:r>
          </a:p>
          <a:p>
            <a:pPr>
              <a:defRPr sz="7500">
                <a:latin typeface="Arial"/>
                <a:ea typeface="Arial"/>
                <a:cs typeface="Arial"/>
                <a:sym typeface="Arial"/>
              </a:defRPr>
            </a:pPr>
          </a:p>
          <a:p>
            <a:pPr>
              <a:defRPr sz="7500">
                <a:latin typeface="Arial"/>
                <a:ea typeface="Arial"/>
                <a:cs typeface="Arial"/>
                <a:sym typeface="Arial"/>
              </a:defRPr>
            </a:pPr>
            <a:r>
              <a:t>Does Not Support Replacement Theology </a:t>
            </a:r>
          </a:p>
          <a:p>
            <a:pPr>
              <a:defRPr sz="7500">
                <a:latin typeface="Arial"/>
                <a:ea typeface="Arial"/>
                <a:cs typeface="Arial"/>
                <a:sym typeface="Arial"/>
              </a:defRPr>
            </a:pPr>
          </a:p>
          <a:p>
            <a:pPr>
              <a:defRPr sz="7500">
                <a:latin typeface="Arial"/>
                <a:ea typeface="Arial"/>
                <a:cs typeface="Arial"/>
                <a:sym typeface="Arial"/>
              </a:defRPr>
            </a:pPr>
          </a:p>
          <a:p>
            <a:pPr/>
          </a:p>
          <a:p>
            <a:pPr/>
          </a:p>
        </p:txBody>
      </p:sp>
      <p:pic>
        <p:nvPicPr>
          <p:cNvPr id="868" name="galations329.jpg" descr="galations329.jpg"/>
          <p:cNvPicPr>
            <a:picLocks noChangeAspect="1"/>
          </p:cNvPicPr>
          <p:nvPr/>
        </p:nvPicPr>
        <p:blipFill>
          <a:blip r:embed="rId2">
            <a:extLst/>
          </a:blip>
          <a:stretch>
            <a:fillRect/>
          </a:stretch>
        </p:blipFill>
        <p:spPr>
          <a:xfrm>
            <a:off x="2291999" y="6126162"/>
            <a:ext cx="19800002" cy="3425715"/>
          </a:xfrm>
          <a:prstGeom prst="rect">
            <a:avLst/>
          </a:prstGeom>
          <a:ln w="12700">
            <a:miter lim="400000"/>
          </a:ln>
        </p:spPr>
      </p:pic>
    </p:spTree>
  </p:cSld>
  <p:clrMapOvr>
    <a:masterClrMapping/>
  </p:clrMapOvr>
  <p:transition xmlns:p14="http://schemas.microsoft.com/office/powerpoint/2010/main" spd="med" advClick="1"/>
</p:sld>
</file>

<file path=ppt/slides/slide2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0" name="Double-click to edit"/>
          <p:cNvSpPr txBox="1"/>
          <p:nvPr>
            <p:ph type="title"/>
          </p:nvPr>
        </p:nvSpPr>
        <p:spPr>
          <a:xfrm>
            <a:off x="566197" y="357187"/>
            <a:ext cx="23442106" cy="13001626"/>
          </a:xfrm>
          <a:prstGeom prst="rect">
            <a:avLst/>
          </a:prstGeom>
        </p:spPr>
        <p:txBody>
          <a:bodyPr/>
          <a:lstStyle/>
          <a:p>
            <a:pPr/>
          </a:p>
          <a:p>
            <a:pPr/>
          </a:p>
          <a:p>
            <a:pPr/>
          </a:p>
          <a:p>
            <a:pPr/>
          </a:p>
        </p:txBody>
      </p:sp>
      <p:pic>
        <p:nvPicPr>
          <p:cNvPr id="871" name="galations326-29.jpg" descr="galations326-29.jpg"/>
          <p:cNvPicPr>
            <a:picLocks noChangeAspect="1"/>
          </p:cNvPicPr>
          <p:nvPr/>
        </p:nvPicPr>
        <p:blipFill>
          <a:blip r:embed="rId2">
            <a:extLst/>
          </a:blip>
          <a:stretch>
            <a:fillRect/>
          </a:stretch>
        </p:blipFill>
        <p:spPr>
          <a:xfrm>
            <a:off x="2918495" y="3826819"/>
            <a:ext cx="18547010" cy="3827162"/>
          </a:xfrm>
          <a:prstGeom prst="rect">
            <a:avLst/>
          </a:prstGeom>
          <a:ln w="12700">
            <a:miter lim="400000"/>
          </a:ln>
        </p:spPr>
      </p:pic>
    </p:spTree>
  </p:cSld>
  <p:clrMapOvr>
    <a:masterClrMapping/>
  </p:clrMapOvr>
  <p:transition xmlns:p14="http://schemas.microsoft.com/office/powerpoint/2010/main" spd="med" advClick="1"/>
</p:sld>
</file>

<file path=ppt/slides/slide2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3" name="Mosaic Covenant Versus  Abrahamic Covenant"/>
          <p:cNvSpPr txBox="1"/>
          <p:nvPr>
            <p:ph type="title"/>
          </p:nvPr>
        </p:nvSpPr>
        <p:spPr>
          <a:xfrm>
            <a:off x="385278" y="357187"/>
            <a:ext cx="23613444" cy="13001626"/>
          </a:xfrm>
          <a:prstGeom prst="rect">
            <a:avLst/>
          </a:prstGeom>
        </p:spPr>
        <p:txBody>
          <a:bodyPr/>
          <a:lstStyle/>
          <a:p>
            <a:pPr>
              <a:defRPr sz="7500">
                <a:solidFill>
                  <a:srgbClr val="FFD479"/>
                </a:solidFill>
                <a:latin typeface="Arial"/>
                <a:ea typeface="Arial"/>
                <a:cs typeface="Arial"/>
                <a:sym typeface="Arial"/>
              </a:defRPr>
            </a:pPr>
            <a:r>
              <a:t>Mosaic Covenant Versus </a:t>
            </a:r>
            <a:br/>
            <a:r>
              <a:t>Abrahamic Covenant</a:t>
            </a:r>
          </a:p>
        </p:txBody>
      </p:sp>
    </p:spTree>
  </p:cSld>
  <p:clrMapOvr>
    <a:masterClrMapping/>
  </p:clrMapOvr>
  <p:transition xmlns:p14="http://schemas.microsoft.com/office/powerpoint/2010/main" spd="med" advClick="1"/>
</p:sld>
</file>

<file path=ppt/slides/slide2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5" name="Double-click to edit"/>
          <p:cNvSpPr txBox="1"/>
          <p:nvPr>
            <p:ph type="title"/>
          </p:nvPr>
        </p:nvSpPr>
        <p:spPr>
          <a:xfrm>
            <a:off x="265193" y="357187"/>
            <a:ext cx="23853614" cy="13001626"/>
          </a:xfrm>
          <a:prstGeom prst="rect">
            <a:avLst/>
          </a:prstGeom>
        </p:spPr>
        <p:txBody>
          <a:bodyPr/>
          <a:lstStyle/>
          <a:p>
            <a:pPr/>
          </a:p>
          <a:p>
            <a:pPr/>
          </a:p>
          <a:p>
            <a:pPr/>
          </a:p>
          <a:p>
            <a:pPr/>
          </a:p>
          <a:p>
            <a:pPr/>
          </a:p>
          <a:p>
            <a:pPr/>
          </a:p>
        </p:txBody>
      </p:sp>
      <p:pic>
        <p:nvPicPr>
          <p:cNvPr id="876" name="andywoods0928#1.jpg" descr="andywoods0928#1.jpg"/>
          <p:cNvPicPr>
            <a:picLocks noChangeAspect="1"/>
          </p:cNvPicPr>
          <p:nvPr/>
        </p:nvPicPr>
        <p:blipFill>
          <a:blip r:embed="rId2">
            <a:extLst/>
          </a:blip>
          <a:stretch>
            <a:fillRect/>
          </a:stretch>
        </p:blipFill>
        <p:spPr>
          <a:xfrm>
            <a:off x="6386803" y="1439862"/>
            <a:ext cx="11610394" cy="2889699"/>
          </a:xfrm>
          <a:prstGeom prst="rect">
            <a:avLst/>
          </a:prstGeom>
          <a:ln w="12700">
            <a:miter lim="400000"/>
          </a:ln>
        </p:spPr>
      </p:pic>
      <p:pic>
        <p:nvPicPr>
          <p:cNvPr id="877" name="andywoods#1.jpg" descr="andywoods#1.jpg"/>
          <p:cNvPicPr>
            <a:picLocks noChangeAspect="1"/>
          </p:cNvPicPr>
          <p:nvPr/>
        </p:nvPicPr>
        <p:blipFill>
          <a:blip r:embed="rId3">
            <a:extLst/>
          </a:blip>
          <a:stretch>
            <a:fillRect/>
          </a:stretch>
        </p:blipFill>
        <p:spPr>
          <a:xfrm>
            <a:off x="1352854" y="4808537"/>
            <a:ext cx="21678292" cy="7207896"/>
          </a:xfrm>
          <a:prstGeom prst="rect">
            <a:avLst/>
          </a:prstGeom>
          <a:ln w="12700">
            <a:miter lim="400000"/>
          </a:ln>
        </p:spPr>
      </p:pic>
    </p:spTree>
  </p:cSld>
  <p:clrMapOvr>
    <a:masterClrMapping/>
  </p:clrMapOvr>
  <p:transition xmlns:p14="http://schemas.microsoft.com/office/powerpoint/2010/main" spd="med" advClick="1"/>
</p:sld>
</file>

<file path=ppt/slides/slide2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79" name="Double-click to edit"/>
          <p:cNvSpPr txBox="1"/>
          <p:nvPr>
            <p:ph type="title"/>
          </p:nvPr>
        </p:nvSpPr>
        <p:spPr>
          <a:xfrm>
            <a:off x="265844" y="357187"/>
            <a:ext cx="23852312" cy="13163942"/>
          </a:xfrm>
          <a:prstGeom prst="rect">
            <a:avLst/>
          </a:prstGeom>
        </p:spPr>
        <p:txBody>
          <a:bodyPr/>
          <a:lstStyle/>
          <a:p>
            <a:pPr/>
          </a:p>
          <a:p>
            <a:pPr/>
          </a:p>
          <a:p>
            <a:pPr/>
          </a:p>
          <a:p>
            <a:pPr/>
          </a:p>
          <a:p>
            <a:pPr/>
          </a:p>
          <a:p>
            <a:pPr/>
          </a:p>
        </p:txBody>
      </p:sp>
      <p:pic>
        <p:nvPicPr>
          <p:cNvPr id="880" name="andywoods#2.jpg" descr="andywoods#2.jpg"/>
          <p:cNvPicPr>
            <a:picLocks noChangeAspect="1"/>
          </p:cNvPicPr>
          <p:nvPr/>
        </p:nvPicPr>
        <p:blipFill>
          <a:blip r:embed="rId2">
            <a:extLst/>
          </a:blip>
          <a:stretch>
            <a:fillRect/>
          </a:stretch>
        </p:blipFill>
        <p:spPr>
          <a:xfrm>
            <a:off x="1034942" y="2827019"/>
            <a:ext cx="22314116" cy="5090673"/>
          </a:xfrm>
          <a:prstGeom prst="rect">
            <a:avLst/>
          </a:prstGeom>
          <a:ln w="12700">
            <a:miter lim="400000"/>
          </a:ln>
        </p:spPr>
      </p:pic>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 name="Double-click to edit"/>
          <p:cNvSpPr txBox="1"/>
          <p:nvPr>
            <p:ph type="title"/>
          </p:nvPr>
        </p:nvSpPr>
        <p:spPr>
          <a:xfrm>
            <a:off x="321933" y="357187"/>
            <a:ext cx="23740134" cy="13192405"/>
          </a:xfrm>
          <a:prstGeom prst="rect">
            <a:avLst/>
          </a:prstGeom>
        </p:spPr>
        <p:txBody>
          <a:bodyPr/>
          <a:lstStyle/>
          <a:p>
            <a:pPr/>
          </a:p>
          <a:p>
            <a:pPr/>
          </a:p>
          <a:p>
            <a:pPr/>
          </a:p>
          <a:p>
            <a:pPr/>
          </a:p>
          <a:p>
            <a:pPr/>
          </a:p>
          <a:p>
            <a:pPr/>
          </a:p>
        </p:txBody>
      </p:sp>
      <p:pic>
        <p:nvPicPr>
          <p:cNvPr id="211" name="omar#8.jpg" descr="omar#8.jpg"/>
          <p:cNvPicPr>
            <a:picLocks noChangeAspect="1"/>
          </p:cNvPicPr>
          <p:nvPr/>
        </p:nvPicPr>
        <p:blipFill>
          <a:blip r:embed="rId2">
            <a:extLst/>
          </a:blip>
          <a:stretch>
            <a:fillRect/>
          </a:stretch>
        </p:blipFill>
        <p:spPr>
          <a:xfrm>
            <a:off x="3088308" y="2284412"/>
            <a:ext cx="18207384" cy="7826598"/>
          </a:xfrm>
          <a:prstGeom prst="rect">
            <a:avLst/>
          </a:prstGeom>
          <a:ln w="12700">
            <a:miter lim="400000"/>
          </a:ln>
        </p:spPr>
      </p:pic>
    </p:spTree>
  </p:cSld>
  <p:clrMapOvr>
    <a:masterClrMapping/>
  </p:clrMapOvr>
  <p:transition xmlns:p14="http://schemas.microsoft.com/office/powerpoint/2010/main" spd="med" advClick="1"/>
</p:sld>
</file>

<file path=ppt/slides/slide2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2" name="Double-click to edit"/>
          <p:cNvSpPr txBox="1"/>
          <p:nvPr>
            <p:ph type="title"/>
          </p:nvPr>
        </p:nvSpPr>
        <p:spPr>
          <a:xfrm>
            <a:off x="304818" y="357187"/>
            <a:ext cx="23774364" cy="13001626"/>
          </a:xfrm>
          <a:prstGeom prst="rect">
            <a:avLst/>
          </a:prstGeom>
        </p:spPr>
        <p:txBody>
          <a:bodyPr/>
          <a:lstStyle/>
          <a:p>
            <a:pPr/>
          </a:p>
          <a:p>
            <a:pPr/>
          </a:p>
          <a:p>
            <a:pPr/>
          </a:p>
          <a:p>
            <a:pPr/>
          </a:p>
          <a:p>
            <a:pPr/>
          </a:p>
          <a:p>
            <a:pPr/>
          </a:p>
        </p:txBody>
      </p:sp>
      <p:pic>
        <p:nvPicPr>
          <p:cNvPr id="883" name="andywoods#3.jpg" descr="andywoods#3.jpg"/>
          <p:cNvPicPr>
            <a:picLocks noChangeAspect="1"/>
          </p:cNvPicPr>
          <p:nvPr/>
        </p:nvPicPr>
        <p:blipFill>
          <a:blip r:embed="rId2">
            <a:extLst/>
          </a:blip>
          <a:stretch>
            <a:fillRect/>
          </a:stretch>
        </p:blipFill>
        <p:spPr>
          <a:xfrm>
            <a:off x="982536" y="3141714"/>
            <a:ext cx="22418928" cy="5197372"/>
          </a:xfrm>
          <a:prstGeom prst="rect">
            <a:avLst/>
          </a:prstGeom>
          <a:ln w="12700">
            <a:miter lim="400000"/>
          </a:ln>
        </p:spPr>
      </p:pic>
    </p:spTree>
  </p:cSld>
  <p:clrMapOvr>
    <a:masterClrMapping/>
  </p:clrMapOvr>
  <p:transition xmlns:p14="http://schemas.microsoft.com/office/powerpoint/2010/main" spd="med" advClick="1"/>
</p:sld>
</file>

<file path=ppt/slides/slide2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5" name="What is Christian Palestinianism?"/>
          <p:cNvSpPr txBox="1"/>
          <p:nvPr>
            <p:ph type="title"/>
          </p:nvPr>
        </p:nvSpPr>
        <p:spPr>
          <a:xfrm>
            <a:off x="290772" y="357187"/>
            <a:ext cx="23892776" cy="12889446"/>
          </a:xfrm>
          <a:prstGeom prst="rect">
            <a:avLst/>
          </a:prstGeom>
        </p:spPr>
        <p:txBody>
          <a:bodyPr/>
          <a:lstStyle>
            <a:lvl1pPr>
              <a:defRPr sz="7500">
                <a:solidFill>
                  <a:srgbClr val="FFD479"/>
                </a:solidFill>
                <a:latin typeface="Arial"/>
                <a:ea typeface="Arial"/>
                <a:cs typeface="Arial"/>
                <a:sym typeface="Arial"/>
              </a:defRPr>
            </a:lvl1pPr>
          </a:lstStyle>
          <a:p>
            <a:pPr/>
            <a:r>
              <a:t>What is Christian Palestinianism?</a:t>
            </a:r>
          </a:p>
        </p:txBody>
      </p:sp>
    </p:spTree>
  </p:cSld>
  <p:clrMapOvr>
    <a:masterClrMapping/>
  </p:clrMapOvr>
  <p:transition xmlns:p14="http://schemas.microsoft.com/office/powerpoint/2010/main" spd="med" advClick="1"/>
</p:sld>
</file>

<file path=ppt/slides/slide2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87" name="The Six Dangers of Christian Palestinianism  by Olivier Melnick"/>
          <p:cNvSpPr txBox="1"/>
          <p:nvPr>
            <p:ph type="title"/>
          </p:nvPr>
        </p:nvSpPr>
        <p:spPr>
          <a:xfrm>
            <a:off x="190220" y="357187"/>
            <a:ext cx="23849615" cy="12881353"/>
          </a:xfrm>
          <a:prstGeom prst="rect">
            <a:avLst/>
          </a:prstGeom>
        </p:spPr>
        <p:txBody>
          <a:bodyPr/>
          <a:lstStyle/>
          <a:p>
            <a:pPr>
              <a:defRPr sz="7500">
                <a:latin typeface="Arial"/>
                <a:ea typeface="Arial"/>
                <a:cs typeface="Arial"/>
                <a:sym typeface="Arial"/>
              </a:defRPr>
            </a:pPr>
            <a:r>
              <a:t>The Six Dangers of Christian Palestinianism </a:t>
            </a:r>
            <a:br/>
            <a:r>
              <a:t>by Olivier Melnick </a:t>
            </a: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p:txBody>
      </p:sp>
      <p:pic>
        <p:nvPicPr>
          <p:cNvPr id="888" name="CP#1.jpg" descr="CP#1.jpg"/>
          <p:cNvPicPr>
            <a:picLocks noChangeAspect="1"/>
          </p:cNvPicPr>
          <p:nvPr/>
        </p:nvPicPr>
        <p:blipFill>
          <a:blip r:embed="rId2">
            <a:extLst/>
          </a:blip>
          <a:stretch>
            <a:fillRect/>
          </a:stretch>
        </p:blipFill>
        <p:spPr>
          <a:xfrm>
            <a:off x="2814895" y="3338511"/>
            <a:ext cx="18600266" cy="8911382"/>
          </a:xfrm>
          <a:prstGeom prst="rect">
            <a:avLst/>
          </a:prstGeom>
          <a:ln w="12700">
            <a:miter lim="400000"/>
          </a:ln>
        </p:spPr>
      </p:pic>
    </p:spTree>
  </p:cSld>
  <p:clrMapOvr>
    <a:masterClrMapping/>
  </p:clrMapOvr>
  <p:transition xmlns:p14="http://schemas.microsoft.com/office/powerpoint/2010/main" spd="med" advClick="1"/>
</p:sld>
</file>

<file path=ppt/slides/slide2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0" name="The Six Dangers of Christian Palestinianism  by Olivier Melnick…"/>
          <p:cNvSpPr txBox="1"/>
          <p:nvPr>
            <p:ph type="title"/>
          </p:nvPr>
        </p:nvSpPr>
        <p:spPr>
          <a:xfrm>
            <a:off x="267518" y="357187"/>
            <a:ext cx="23848964" cy="13141059"/>
          </a:xfrm>
          <a:prstGeom prst="rect">
            <a:avLst/>
          </a:prstGeom>
        </p:spPr>
        <p:txBody>
          <a:bodyPr/>
          <a:lstStyle/>
          <a:p>
            <a:pPr defTabSz="353258">
              <a:defRPr sz="6450">
                <a:solidFill>
                  <a:srgbClr val="FFD479"/>
                </a:solidFill>
                <a:latin typeface="Arial"/>
                <a:ea typeface="Arial"/>
                <a:cs typeface="Arial"/>
                <a:sym typeface="Arial"/>
              </a:defRPr>
            </a:pPr>
          </a:p>
          <a:p>
            <a:pPr defTabSz="353258">
              <a:defRPr sz="6450">
                <a:solidFill>
                  <a:srgbClr val="FFD479"/>
                </a:solidFill>
                <a:latin typeface="Arial"/>
                <a:ea typeface="Arial"/>
                <a:cs typeface="Arial"/>
                <a:sym typeface="Arial"/>
              </a:defRPr>
            </a:pPr>
            <a:r>
              <a:t>The Six Dangers of Christian Palestinianism </a:t>
            </a:r>
            <a:br/>
            <a:r>
              <a:t>by Olivier Melnick </a:t>
            </a:r>
          </a:p>
          <a:p>
            <a:pPr defTabSz="353258">
              <a:defRPr sz="6450">
                <a:latin typeface="Arial"/>
                <a:ea typeface="Arial"/>
                <a:cs typeface="Arial"/>
                <a:sym typeface="Arial"/>
              </a:defRPr>
            </a:pPr>
          </a:p>
          <a:p>
            <a:pPr defTabSz="353258">
              <a:defRPr sz="6450">
                <a:latin typeface="Arial"/>
                <a:ea typeface="Arial"/>
                <a:cs typeface="Arial"/>
                <a:sym typeface="Arial"/>
              </a:defRPr>
            </a:pPr>
            <a:r>
              <a:t>1. A Distortion of God’s Word</a:t>
            </a:r>
            <a:br/>
            <a:r>
              <a:t>2. A Rejection of God’s Word</a:t>
            </a:r>
          </a:p>
          <a:p>
            <a:pPr defTabSz="353258">
              <a:defRPr sz="6450">
                <a:latin typeface="Arial"/>
                <a:ea typeface="Arial"/>
                <a:cs typeface="Arial"/>
                <a:sym typeface="Arial"/>
              </a:defRPr>
            </a:pPr>
            <a:r>
              <a:t>3. A One-Sided Reconciliation</a:t>
            </a:r>
          </a:p>
          <a:p>
            <a:pPr defTabSz="353258">
              <a:defRPr sz="6450">
                <a:latin typeface="Arial"/>
                <a:ea typeface="Arial"/>
                <a:cs typeface="Arial"/>
                <a:sym typeface="Arial"/>
              </a:defRPr>
            </a:pPr>
            <a:r>
              <a:t>4. God the Covenant Breaker</a:t>
            </a:r>
          </a:p>
          <a:p>
            <a:pPr defTabSz="353258">
              <a:defRPr sz="6450">
                <a:latin typeface="Arial"/>
                <a:ea typeface="Arial"/>
                <a:cs typeface="Arial"/>
                <a:sym typeface="Arial"/>
              </a:defRPr>
            </a:pPr>
            <a:r>
              <a:t>5. A Demonization of Israel</a:t>
            </a:r>
          </a:p>
          <a:p>
            <a:pPr defTabSz="353258">
              <a:defRPr sz="6450">
                <a:latin typeface="Arial"/>
                <a:ea typeface="Arial"/>
                <a:cs typeface="Arial"/>
                <a:sym typeface="Arial"/>
              </a:defRPr>
            </a:pPr>
            <a:r>
              <a:t>6. A Promotion of Islam</a:t>
            </a:r>
          </a:p>
          <a:p>
            <a:pPr defTabSz="353258">
              <a:defRPr sz="3225">
                <a:latin typeface="Arial"/>
                <a:ea typeface="Arial"/>
                <a:cs typeface="Arial"/>
                <a:sym typeface="Arial"/>
              </a:defRPr>
            </a:pPr>
          </a:p>
          <a:p>
            <a:pPr defTabSz="353258">
              <a:defRPr sz="3225">
                <a:latin typeface="Arial"/>
                <a:ea typeface="Arial"/>
                <a:cs typeface="Arial"/>
                <a:sym typeface="Arial"/>
              </a:defRPr>
            </a:pPr>
          </a:p>
          <a:p>
            <a:pPr defTabSz="353258">
              <a:defRPr sz="3225">
                <a:latin typeface="Arial"/>
                <a:ea typeface="Arial"/>
                <a:cs typeface="Arial"/>
                <a:sym typeface="Arial"/>
              </a:defRPr>
            </a:pPr>
          </a:p>
          <a:p>
            <a:pPr defTabSz="353258">
              <a:defRPr sz="3225">
                <a:latin typeface="Arial"/>
                <a:ea typeface="Arial"/>
                <a:cs typeface="Arial"/>
                <a:sym typeface="Arial"/>
              </a:defRPr>
            </a:pPr>
          </a:p>
          <a:p>
            <a:pPr defTabSz="353258">
              <a:defRPr sz="3225">
                <a:latin typeface="Arial"/>
                <a:ea typeface="Arial"/>
                <a:cs typeface="Arial"/>
                <a:sym typeface="Arial"/>
              </a:defRPr>
            </a:pPr>
          </a:p>
          <a:p>
            <a:pPr defTabSz="353258">
              <a:defRPr sz="3225">
                <a:latin typeface="Arial"/>
                <a:ea typeface="Arial"/>
                <a:cs typeface="Arial"/>
                <a:sym typeface="Arial"/>
              </a:defRPr>
            </a:pPr>
          </a:p>
        </p:txBody>
      </p:sp>
    </p:spTree>
  </p:cSld>
  <p:clrMapOvr>
    <a:masterClrMapping/>
  </p:clrMapOvr>
  <p:transition xmlns:p14="http://schemas.microsoft.com/office/powerpoint/2010/main" spd="med" advClick="1"/>
</p:sld>
</file>

<file path=ppt/slides/slide2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2" name="Double-click to edit"/>
          <p:cNvSpPr txBox="1"/>
          <p:nvPr>
            <p:ph type="title"/>
          </p:nvPr>
        </p:nvSpPr>
        <p:spPr>
          <a:xfrm>
            <a:off x="315422" y="357187"/>
            <a:ext cx="23753156" cy="12860704"/>
          </a:xfrm>
          <a:prstGeom prst="rect">
            <a:avLst/>
          </a:prstGeom>
        </p:spPr>
        <p:txBody>
          <a:bodyPr/>
          <a:lstStyle/>
          <a:p>
            <a:pPr/>
          </a:p>
          <a:p>
            <a:pPr/>
          </a:p>
          <a:p>
            <a:pPr/>
          </a:p>
          <a:p>
            <a:pPr/>
          </a:p>
        </p:txBody>
      </p:sp>
      <p:pic>
        <p:nvPicPr>
          <p:cNvPr id="893" name="checkpoint#1.jpg" descr="checkpoint#1.jpg"/>
          <p:cNvPicPr>
            <a:picLocks noChangeAspect="1"/>
          </p:cNvPicPr>
          <p:nvPr/>
        </p:nvPicPr>
        <p:blipFill>
          <a:blip r:embed="rId2">
            <a:extLst/>
          </a:blip>
          <a:stretch>
            <a:fillRect/>
          </a:stretch>
        </p:blipFill>
        <p:spPr>
          <a:xfrm>
            <a:off x="436562" y="2035168"/>
            <a:ext cx="23124850" cy="7410464"/>
          </a:xfrm>
          <a:prstGeom prst="rect">
            <a:avLst/>
          </a:prstGeom>
          <a:ln w="12700">
            <a:miter lim="400000"/>
          </a:ln>
        </p:spPr>
      </p:pic>
    </p:spTree>
  </p:cSld>
  <p:clrMapOvr>
    <a:masterClrMapping/>
  </p:clrMapOvr>
  <p:transition xmlns:p14="http://schemas.microsoft.com/office/powerpoint/2010/main" spd="med" advClick="1"/>
</p:sld>
</file>

<file path=ppt/slides/slide2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5" name="Double-click to edit"/>
          <p:cNvSpPr txBox="1"/>
          <p:nvPr>
            <p:ph type="title"/>
          </p:nvPr>
        </p:nvSpPr>
        <p:spPr>
          <a:xfrm>
            <a:off x="207522" y="357187"/>
            <a:ext cx="23968956" cy="13001626"/>
          </a:xfrm>
          <a:prstGeom prst="rect">
            <a:avLst/>
          </a:prstGeom>
        </p:spPr>
        <p:txBody>
          <a:bodyPr/>
          <a:lstStyle/>
          <a:p>
            <a:pPr/>
          </a:p>
        </p:txBody>
      </p:sp>
      <p:pic>
        <p:nvPicPr>
          <p:cNvPr id="896" name="checkpoint#2.jpg" descr="checkpoint#2.jpg"/>
          <p:cNvPicPr>
            <a:picLocks noChangeAspect="1"/>
          </p:cNvPicPr>
          <p:nvPr/>
        </p:nvPicPr>
        <p:blipFill>
          <a:blip r:embed="rId2">
            <a:extLst/>
          </a:blip>
          <a:stretch>
            <a:fillRect/>
          </a:stretch>
        </p:blipFill>
        <p:spPr>
          <a:xfrm>
            <a:off x="945429" y="2490787"/>
            <a:ext cx="22493142" cy="6836899"/>
          </a:xfrm>
          <a:prstGeom prst="rect">
            <a:avLst/>
          </a:prstGeom>
          <a:ln w="12700">
            <a:miter lim="400000"/>
          </a:ln>
        </p:spPr>
      </p:pic>
    </p:spTree>
  </p:cSld>
  <p:clrMapOvr>
    <a:masterClrMapping/>
  </p:clrMapOvr>
  <p:transition xmlns:p14="http://schemas.microsoft.com/office/powerpoint/2010/main" spd="med" advClick="1"/>
</p:sld>
</file>

<file path=ppt/slides/slide2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98" name="Double-click to edit"/>
          <p:cNvSpPr txBox="1"/>
          <p:nvPr>
            <p:ph type="title"/>
          </p:nvPr>
        </p:nvSpPr>
        <p:spPr>
          <a:xfrm>
            <a:off x="320259" y="357187"/>
            <a:ext cx="23743482" cy="13151105"/>
          </a:xfrm>
          <a:prstGeom prst="rect">
            <a:avLst/>
          </a:prstGeom>
        </p:spPr>
        <p:txBody>
          <a:bodyPr/>
          <a:lstStyle/>
          <a:p>
            <a:pPr/>
          </a:p>
          <a:p>
            <a:pPr/>
          </a:p>
          <a:p>
            <a:pPr/>
          </a:p>
          <a:p>
            <a:pPr/>
          </a:p>
        </p:txBody>
      </p:sp>
      <p:pic>
        <p:nvPicPr>
          <p:cNvPr id="899" name="Checkpoint#3.jpg" descr="Checkpoint#3.jpg"/>
          <p:cNvPicPr>
            <a:picLocks noChangeAspect="1"/>
          </p:cNvPicPr>
          <p:nvPr/>
        </p:nvPicPr>
        <p:blipFill>
          <a:blip r:embed="rId2">
            <a:extLst/>
          </a:blip>
          <a:stretch>
            <a:fillRect/>
          </a:stretch>
        </p:blipFill>
        <p:spPr>
          <a:xfrm>
            <a:off x="1582253" y="2381249"/>
            <a:ext cx="20754100" cy="7049963"/>
          </a:xfrm>
          <a:prstGeom prst="rect">
            <a:avLst/>
          </a:prstGeom>
          <a:ln w="12700">
            <a:miter lim="400000"/>
          </a:ln>
        </p:spPr>
      </p:pic>
    </p:spTree>
  </p:cSld>
  <p:clrMapOvr>
    <a:masterClrMapping/>
  </p:clrMapOvr>
  <p:transition xmlns:p14="http://schemas.microsoft.com/office/powerpoint/2010/main" spd="med" advClick="1"/>
</p:sld>
</file>

<file path=ppt/slides/slide2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1" name="Double-click to edit"/>
          <p:cNvSpPr txBox="1"/>
          <p:nvPr>
            <p:ph type="title"/>
          </p:nvPr>
        </p:nvSpPr>
        <p:spPr>
          <a:xfrm>
            <a:off x="182593" y="357187"/>
            <a:ext cx="23904588" cy="13001626"/>
          </a:xfrm>
          <a:prstGeom prst="rect">
            <a:avLst/>
          </a:prstGeom>
        </p:spPr>
        <p:txBody>
          <a:bodyPr/>
          <a:lstStyle/>
          <a:p>
            <a:pPr/>
          </a:p>
          <a:p>
            <a:pPr/>
          </a:p>
          <a:p>
            <a:pPr/>
          </a:p>
          <a:p>
            <a:pPr/>
          </a:p>
        </p:txBody>
      </p:sp>
      <p:pic>
        <p:nvPicPr>
          <p:cNvPr id="902" name="checkpoint#4.jpg" descr="checkpoint#4.jpg"/>
          <p:cNvPicPr>
            <a:picLocks noChangeAspect="1"/>
          </p:cNvPicPr>
          <p:nvPr/>
        </p:nvPicPr>
        <p:blipFill>
          <a:blip r:embed="rId2">
            <a:extLst/>
          </a:blip>
          <a:stretch>
            <a:fillRect/>
          </a:stretch>
        </p:blipFill>
        <p:spPr>
          <a:xfrm>
            <a:off x="1661886" y="4199407"/>
            <a:ext cx="21060228" cy="3081986"/>
          </a:xfrm>
          <a:prstGeom prst="rect">
            <a:avLst/>
          </a:prstGeom>
          <a:ln w="12700">
            <a:miter lim="400000"/>
          </a:ln>
        </p:spPr>
      </p:pic>
    </p:spTree>
  </p:cSld>
  <p:clrMapOvr>
    <a:masterClrMapping/>
  </p:clrMapOvr>
  <p:transition xmlns:p14="http://schemas.microsoft.com/office/powerpoint/2010/main" spd="med" advClick="1"/>
</p:sld>
</file>

<file path=ppt/slides/slide2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4" name="Double-click to edit"/>
          <p:cNvSpPr txBox="1"/>
          <p:nvPr>
            <p:ph type="title"/>
          </p:nvPr>
        </p:nvSpPr>
        <p:spPr>
          <a:xfrm>
            <a:off x="290400" y="357187"/>
            <a:ext cx="23803200" cy="13169337"/>
          </a:xfrm>
          <a:prstGeom prst="rect">
            <a:avLst/>
          </a:prstGeom>
        </p:spPr>
        <p:txBody>
          <a:bodyPr/>
          <a:lstStyle/>
          <a:p>
            <a:pPr/>
          </a:p>
          <a:p>
            <a:pPr/>
          </a:p>
          <a:p>
            <a:pPr/>
          </a:p>
          <a:p>
            <a:pPr/>
          </a:p>
          <a:p>
            <a:pPr/>
          </a:p>
          <a:p>
            <a:pPr/>
          </a:p>
        </p:txBody>
      </p:sp>
      <p:pic>
        <p:nvPicPr>
          <p:cNvPr id="905" name="checkpoint#5.jpg" descr="checkpoint#5.jpg"/>
          <p:cNvPicPr>
            <a:picLocks noChangeAspect="1"/>
          </p:cNvPicPr>
          <p:nvPr/>
        </p:nvPicPr>
        <p:blipFill>
          <a:blip r:embed="rId2">
            <a:extLst/>
          </a:blip>
          <a:stretch>
            <a:fillRect/>
          </a:stretch>
        </p:blipFill>
        <p:spPr>
          <a:xfrm>
            <a:off x="1055255" y="3371427"/>
            <a:ext cx="22273490" cy="4737946"/>
          </a:xfrm>
          <a:prstGeom prst="rect">
            <a:avLst/>
          </a:prstGeom>
          <a:ln w="12700">
            <a:miter lim="400000"/>
          </a:ln>
        </p:spPr>
      </p:pic>
    </p:spTree>
  </p:cSld>
  <p:clrMapOvr>
    <a:masterClrMapping/>
  </p:clrMapOvr>
  <p:transition xmlns:p14="http://schemas.microsoft.com/office/powerpoint/2010/main" spd="med" advClick="1"/>
</p:sld>
</file>

<file path=ppt/slides/slide2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7" name="Double-click to edit"/>
          <p:cNvSpPr txBox="1"/>
          <p:nvPr>
            <p:ph type="title"/>
          </p:nvPr>
        </p:nvSpPr>
        <p:spPr>
          <a:xfrm>
            <a:off x="319050" y="357187"/>
            <a:ext cx="23745900" cy="13001626"/>
          </a:xfrm>
          <a:prstGeom prst="rect">
            <a:avLst/>
          </a:prstGeom>
        </p:spPr>
        <p:txBody>
          <a:bodyPr/>
          <a:lstStyle/>
          <a:p>
            <a:pPr/>
          </a:p>
          <a:p>
            <a:pPr/>
          </a:p>
          <a:p>
            <a:pPr/>
          </a:p>
        </p:txBody>
      </p:sp>
      <p:pic>
        <p:nvPicPr>
          <p:cNvPr id="908" name="checkpoint#6.jpg" descr="checkpoint#6.jpg"/>
          <p:cNvPicPr>
            <a:picLocks noChangeAspect="1"/>
          </p:cNvPicPr>
          <p:nvPr/>
        </p:nvPicPr>
        <p:blipFill>
          <a:blip r:embed="rId2">
            <a:extLst/>
          </a:blip>
          <a:stretch>
            <a:fillRect/>
          </a:stretch>
        </p:blipFill>
        <p:spPr>
          <a:xfrm>
            <a:off x="644983" y="3446462"/>
            <a:ext cx="23094034" cy="4150541"/>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3" name="Double-click to edit"/>
          <p:cNvSpPr txBox="1"/>
          <p:nvPr>
            <p:ph type="title"/>
          </p:nvPr>
        </p:nvSpPr>
        <p:spPr>
          <a:xfrm>
            <a:off x="301190" y="23812"/>
            <a:ext cx="23781620" cy="13252215"/>
          </a:xfrm>
          <a:prstGeom prst="rect">
            <a:avLst/>
          </a:prstGeom>
        </p:spPr>
        <p:txBody>
          <a:bodyPr/>
          <a:lstStyle/>
          <a:p>
            <a:pPr/>
          </a:p>
        </p:txBody>
      </p:sp>
      <p:pic>
        <p:nvPicPr>
          <p:cNvPr id="214" name="omar#10.jpg" descr="omar#10.jpg"/>
          <p:cNvPicPr>
            <a:picLocks noChangeAspect="1"/>
          </p:cNvPicPr>
          <p:nvPr/>
        </p:nvPicPr>
        <p:blipFill>
          <a:blip r:embed="rId2">
            <a:extLst/>
          </a:blip>
          <a:stretch>
            <a:fillRect/>
          </a:stretch>
        </p:blipFill>
        <p:spPr>
          <a:xfrm>
            <a:off x="7624762" y="370178"/>
            <a:ext cx="10092168" cy="12975644"/>
          </a:xfrm>
          <a:prstGeom prst="rect">
            <a:avLst/>
          </a:prstGeom>
          <a:ln w="12700">
            <a:miter lim="400000"/>
          </a:ln>
        </p:spPr>
      </p:pic>
    </p:spTree>
  </p:cSld>
  <p:clrMapOvr>
    <a:masterClrMapping/>
  </p:clrMapOvr>
  <p:transition xmlns:p14="http://schemas.microsoft.com/office/powerpoint/2010/main" spd="med" advClick="1"/>
</p:sld>
</file>

<file path=ppt/slides/slide2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0" name="Double-click to edit"/>
          <p:cNvSpPr txBox="1"/>
          <p:nvPr>
            <p:ph type="title"/>
          </p:nvPr>
        </p:nvSpPr>
        <p:spPr>
          <a:xfrm>
            <a:off x="323887" y="357187"/>
            <a:ext cx="23736226" cy="13001626"/>
          </a:xfrm>
          <a:prstGeom prst="rect">
            <a:avLst/>
          </a:prstGeom>
        </p:spPr>
        <p:txBody>
          <a:bodyPr/>
          <a:lstStyle/>
          <a:p>
            <a:pPr/>
          </a:p>
          <a:p>
            <a:pPr/>
          </a:p>
          <a:p>
            <a:pPr/>
          </a:p>
          <a:p>
            <a:pPr/>
          </a:p>
        </p:txBody>
      </p:sp>
      <p:pic>
        <p:nvPicPr>
          <p:cNvPr id="911" name="checkpoint#7.jpg" descr="checkpoint#7.jpg"/>
          <p:cNvPicPr>
            <a:picLocks noChangeAspect="1"/>
          </p:cNvPicPr>
          <p:nvPr/>
        </p:nvPicPr>
        <p:blipFill>
          <a:blip r:embed="rId2">
            <a:extLst/>
          </a:blip>
          <a:stretch>
            <a:fillRect/>
          </a:stretch>
        </p:blipFill>
        <p:spPr>
          <a:xfrm>
            <a:off x="1468302" y="2797780"/>
            <a:ext cx="21447396" cy="5885240"/>
          </a:xfrm>
          <a:prstGeom prst="rect">
            <a:avLst/>
          </a:prstGeom>
          <a:ln w="12700">
            <a:miter lim="400000"/>
          </a:ln>
        </p:spPr>
      </p:pic>
    </p:spTree>
  </p:cSld>
  <p:clrMapOvr>
    <a:masterClrMapping/>
  </p:clrMapOvr>
  <p:transition xmlns:p14="http://schemas.microsoft.com/office/powerpoint/2010/main" spd="med" advClick="1"/>
</p:sld>
</file>

<file path=ppt/slides/slide2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3" name="Double-click to edit"/>
          <p:cNvSpPr txBox="1"/>
          <p:nvPr>
            <p:ph type="title"/>
          </p:nvPr>
        </p:nvSpPr>
        <p:spPr>
          <a:xfrm>
            <a:off x="269750" y="357187"/>
            <a:ext cx="23844500" cy="13001626"/>
          </a:xfrm>
          <a:prstGeom prst="rect">
            <a:avLst/>
          </a:prstGeom>
        </p:spPr>
        <p:txBody>
          <a:bodyPr/>
          <a:lstStyle/>
          <a:p>
            <a:pPr/>
          </a:p>
          <a:p>
            <a:pPr/>
          </a:p>
          <a:p>
            <a:pPr/>
          </a:p>
        </p:txBody>
      </p:sp>
      <p:pic>
        <p:nvPicPr>
          <p:cNvPr id="914" name="checkpoint#8.jpg" descr="checkpoint#8.jpg"/>
          <p:cNvPicPr>
            <a:picLocks noChangeAspect="1"/>
          </p:cNvPicPr>
          <p:nvPr/>
        </p:nvPicPr>
        <p:blipFill>
          <a:blip r:embed="rId2">
            <a:extLst/>
          </a:blip>
          <a:stretch>
            <a:fillRect/>
          </a:stretch>
        </p:blipFill>
        <p:spPr>
          <a:xfrm>
            <a:off x="558460" y="4806515"/>
            <a:ext cx="23267080" cy="1867771"/>
          </a:xfrm>
          <a:prstGeom prst="rect">
            <a:avLst/>
          </a:prstGeom>
          <a:ln w="12700">
            <a:miter lim="400000"/>
          </a:ln>
        </p:spPr>
      </p:pic>
    </p:spTree>
  </p:cSld>
  <p:clrMapOvr>
    <a:masterClrMapping/>
  </p:clrMapOvr>
  <p:transition xmlns:p14="http://schemas.microsoft.com/office/powerpoint/2010/main" spd="med" advClick="1"/>
</p:sld>
</file>

<file path=ppt/slides/slide2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6" name="Double-click to edit"/>
          <p:cNvSpPr txBox="1"/>
          <p:nvPr>
            <p:ph type="title"/>
          </p:nvPr>
        </p:nvSpPr>
        <p:spPr>
          <a:xfrm>
            <a:off x="164827" y="357187"/>
            <a:ext cx="23892496" cy="13161151"/>
          </a:xfrm>
          <a:prstGeom prst="rect">
            <a:avLst/>
          </a:prstGeom>
        </p:spPr>
        <p:txBody>
          <a:bodyPr/>
          <a:lstStyle/>
          <a:p>
            <a:pPr/>
          </a:p>
          <a:p>
            <a:pPr/>
          </a:p>
          <a:p>
            <a:pPr/>
          </a:p>
        </p:txBody>
      </p:sp>
      <p:pic>
        <p:nvPicPr>
          <p:cNvPr id="917" name="checkpoint#9.jpg" descr="checkpoint#9.jpg"/>
          <p:cNvPicPr>
            <a:picLocks noChangeAspect="1"/>
          </p:cNvPicPr>
          <p:nvPr/>
        </p:nvPicPr>
        <p:blipFill>
          <a:blip r:embed="rId2">
            <a:extLst/>
          </a:blip>
          <a:stretch>
            <a:fillRect/>
          </a:stretch>
        </p:blipFill>
        <p:spPr>
          <a:xfrm>
            <a:off x="788596" y="2906803"/>
            <a:ext cx="22644957" cy="5667194"/>
          </a:xfrm>
          <a:prstGeom prst="rect">
            <a:avLst/>
          </a:prstGeom>
          <a:ln w="12700">
            <a:miter lim="400000"/>
          </a:ln>
        </p:spPr>
      </p:pic>
    </p:spTree>
  </p:cSld>
  <p:clrMapOvr>
    <a:masterClrMapping/>
  </p:clrMapOvr>
  <p:transition xmlns:p14="http://schemas.microsoft.com/office/powerpoint/2010/main" spd="med" advClick="1"/>
</p:sld>
</file>

<file path=ppt/slides/slide2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19" name="Double-click to edit"/>
          <p:cNvSpPr txBox="1"/>
          <p:nvPr>
            <p:ph type="title"/>
          </p:nvPr>
        </p:nvSpPr>
        <p:spPr>
          <a:xfrm>
            <a:off x="189290" y="357187"/>
            <a:ext cx="24005420" cy="13187010"/>
          </a:xfrm>
          <a:prstGeom prst="rect">
            <a:avLst/>
          </a:prstGeom>
        </p:spPr>
        <p:txBody>
          <a:bodyPr/>
          <a:lstStyle/>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p:txBody>
      </p:sp>
      <p:pic>
        <p:nvPicPr>
          <p:cNvPr id="920" name="checkpoint#10.jpg" descr="checkpoint#10.jpg"/>
          <p:cNvPicPr>
            <a:picLocks noChangeAspect="1"/>
          </p:cNvPicPr>
          <p:nvPr/>
        </p:nvPicPr>
        <p:blipFill>
          <a:blip r:embed="rId2">
            <a:extLst/>
          </a:blip>
          <a:stretch>
            <a:fillRect/>
          </a:stretch>
        </p:blipFill>
        <p:spPr>
          <a:xfrm>
            <a:off x="1839240" y="2539999"/>
            <a:ext cx="20705520" cy="7032499"/>
          </a:xfrm>
          <a:prstGeom prst="rect">
            <a:avLst/>
          </a:prstGeom>
          <a:ln w="12700">
            <a:miter lim="400000"/>
          </a:ln>
        </p:spPr>
      </p:pic>
    </p:spTree>
  </p:cSld>
  <p:clrMapOvr>
    <a:masterClrMapping/>
  </p:clrMapOvr>
  <p:transition xmlns:p14="http://schemas.microsoft.com/office/powerpoint/2010/main" spd="med" advClick="1"/>
</p:sld>
</file>

<file path=ppt/slides/slide2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2" name="Double-click to edit"/>
          <p:cNvSpPr txBox="1"/>
          <p:nvPr>
            <p:ph type="title"/>
          </p:nvPr>
        </p:nvSpPr>
        <p:spPr>
          <a:xfrm>
            <a:off x="185291" y="357187"/>
            <a:ext cx="23806640" cy="13001626"/>
          </a:xfrm>
          <a:prstGeom prst="rect">
            <a:avLst/>
          </a:prstGeom>
        </p:spPr>
        <p:txBody>
          <a:bodyPr/>
          <a:lstStyle/>
          <a:p>
            <a:pPr/>
          </a:p>
          <a:p>
            <a:pPr/>
          </a:p>
          <a:p>
            <a:pPr/>
          </a:p>
        </p:txBody>
      </p:sp>
      <p:pic>
        <p:nvPicPr>
          <p:cNvPr id="923" name="checkpoint#11.jpg" descr="checkpoint#11.jpg"/>
          <p:cNvPicPr>
            <a:picLocks noChangeAspect="1"/>
          </p:cNvPicPr>
          <p:nvPr/>
        </p:nvPicPr>
        <p:blipFill>
          <a:blip r:embed="rId2">
            <a:extLst/>
          </a:blip>
          <a:stretch>
            <a:fillRect/>
          </a:stretch>
        </p:blipFill>
        <p:spPr>
          <a:xfrm>
            <a:off x="2186643" y="4046537"/>
            <a:ext cx="19803936" cy="3851929"/>
          </a:xfrm>
          <a:prstGeom prst="rect">
            <a:avLst/>
          </a:prstGeom>
          <a:ln w="12700">
            <a:miter lim="400000"/>
          </a:ln>
        </p:spPr>
      </p:pic>
    </p:spTree>
  </p:cSld>
  <p:clrMapOvr>
    <a:masterClrMapping/>
  </p:clrMapOvr>
  <p:transition xmlns:p14="http://schemas.microsoft.com/office/powerpoint/2010/main" spd="med" advClick="1"/>
</p:sld>
</file>

<file path=ppt/slides/slide2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5" name="What is a Zionist?…"/>
          <p:cNvSpPr txBox="1"/>
          <p:nvPr>
            <p:ph type="title"/>
          </p:nvPr>
        </p:nvSpPr>
        <p:spPr>
          <a:xfrm>
            <a:off x="72460" y="357187"/>
            <a:ext cx="23905705" cy="13001626"/>
          </a:xfrm>
          <a:prstGeom prst="rect">
            <a:avLst/>
          </a:prstGeom>
        </p:spPr>
        <p:txBody>
          <a:bodyPr/>
          <a:lstStyle/>
          <a:p>
            <a:pPr defTabSz="328612">
              <a:defRPr sz="5000">
                <a:solidFill>
                  <a:srgbClr val="FFD479"/>
                </a:solidFill>
                <a:latin typeface="Arial"/>
                <a:ea typeface="Arial"/>
                <a:cs typeface="Arial"/>
                <a:sym typeface="Arial"/>
              </a:defRPr>
            </a:pPr>
          </a:p>
          <a:p>
            <a:pPr defTabSz="328612">
              <a:defRPr sz="7000">
                <a:solidFill>
                  <a:srgbClr val="FFD479"/>
                </a:solidFill>
                <a:latin typeface="Arial"/>
                <a:ea typeface="Arial"/>
                <a:cs typeface="Arial"/>
                <a:sym typeface="Arial"/>
              </a:defRPr>
            </a:pPr>
            <a:r>
              <a:t>What is a Zionist?</a:t>
            </a:r>
          </a:p>
          <a:p>
            <a:pPr defTabSz="328612">
              <a:defRPr sz="7000"/>
            </a:pPr>
          </a:p>
          <a:p>
            <a:pPr defTabSz="328612">
              <a:defRPr sz="7000">
                <a:latin typeface="Arial"/>
                <a:ea typeface="Arial"/>
                <a:cs typeface="Arial"/>
                <a:sym typeface="Arial"/>
              </a:defRPr>
            </a:pPr>
            <a:r>
              <a:t>Zion in Hebrew is a Reference to Jerusalem </a:t>
            </a:r>
            <a:br/>
            <a:r>
              <a:t>or the City of David  </a:t>
            </a:r>
          </a:p>
          <a:p>
            <a:pPr defTabSz="328612">
              <a:defRPr sz="7000">
                <a:latin typeface="Arial"/>
                <a:ea typeface="Arial"/>
                <a:cs typeface="Arial"/>
                <a:sym typeface="Arial"/>
              </a:defRPr>
            </a:pPr>
          </a:p>
          <a:p>
            <a:pPr defTabSz="328612">
              <a:defRPr sz="7000">
                <a:latin typeface="Arial"/>
                <a:ea typeface="Arial"/>
                <a:cs typeface="Arial"/>
                <a:sym typeface="Arial"/>
              </a:defRPr>
            </a:pPr>
            <a:r>
              <a:t>Dr. Tommy Ice Defines Zionism:</a:t>
            </a:r>
          </a:p>
          <a:p>
            <a:pPr defTabSz="328612">
              <a:defRPr sz="7000">
                <a:latin typeface="Arial"/>
                <a:ea typeface="Arial"/>
                <a:cs typeface="Arial"/>
                <a:sym typeface="Arial"/>
              </a:defRPr>
            </a:pPr>
          </a:p>
          <a:p>
            <a:pPr defTabSz="328612">
              <a:defRPr sz="7000">
                <a:latin typeface="Arial"/>
                <a:ea typeface="Arial"/>
                <a:cs typeface="Arial"/>
                <a:sym typeface="Arial"/>
              </a:defRPr>
            </a:pPr>
            <a:r>
              <a:t>“Zionism encompasses anyone, for any reason </a:t>
            </a:r>
            <a:br/>
            <a:r>
              <a:t>desiring to see the nation of Israel continue as </a:t>
            </a:r>
            <a:br/>
            <a:r>
              <a:t>Jewish state and prosper.”</a:t>
            </a:r>
          </a:p>
          <a:p>
            <a:pPr defTabSz="328612">
              <a:defRPr sz="4480"/>
            </a:pPr>
          </a:p>
          <a:p>
            <a:pPr defTabSz="328612">
              <a:defRPr sz="4480"/>
            </a:pPr>
          </a:p>
          <a:p>
            <a:pPr defTabSz="328612">
              <a:defRPr sz="4480"/>
            </a:pPr>
          </a:p>
          <a:p>
            <a:pPr defTabSz="328612">
              <a:defRPr sz="4480"/>
            </a:pPr>
          </a:p>
          <a:p>
            <a:pPr defTabSz="328612">
              <a:defRPr sz="4480"/>
            </a:pPr>
          </a:p>
        </p:txBody>
      </p:sp>
    </p:spTree>
  </p:cSld>
  <p:clrMapOvr>
    <a:masterClrMapping/>
  </p:clrMapOvr>
  <p:transition xmlns:p14="http://schemas.microsoft.com/office/powerpoint/2010/main" spd="med" advClick="1"/>
</p:sld>
</file>

<file path=ppt/slides/slide2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7" name="What is a Christian Zionist?…"/>
          <p:cNvSpPr txBox="1"/>
          <p:nvPr>
            <p:ph type="title"/>
          </p:nvPr>
        </p:nvSpPr>
        <p:spPr>
          <a:xfrm>
            <a:off x="287331" y="357187"/>
            <a:ext cx="23809338" cy="13001626"/>
          </a:xfrm>
          <a:prstGeom prst="rect">
            <a:avLst/>
          </a:prstGeom>
        </p:spPr>
        <p:txBody>
          <a:bodyPr/>
          <a:lstStyle/>
          <a:p>
            <a:pPr defTabSz="328612">
              <a:defRPr sz="5800">
                <a:solidFill>
                  <a:srgbClr val="FFD479"/>
                </a:solidFill>
                <a:latin typeface="Arial"/>
                <a:ea typeface="Arial"/>
                <a:cs typeface="Arial"/>
                <a:sym typeface="Arial"/>
              </a:defRPr>
            </a:pPr>
            <a:r>
              <a:t>What is a Christian Zionist?</a:t>
            </a:r>
          </a:p>
          <a:p>
            <a:pPr defTabSz="328612">
              <a:defRPr sz="5800">
                <a:solidFill>
                  <a:srgbClr val="FFD479"/>
                </a:solidFill>
                <a:latin typeface="Arial"/>
                <a:ea typeface="Arial"/>
                <a:cs typeface="Arial"/>
                <a:sym typeface="Arial"/>
              </a:defRPr>
            </a:pPr>
          </a:p>
          <a:p>
            <a:pPr defTabSz="328612">
              <a:defRPr sz="5800">
                <a:solidFill>
                  <a:srgbClr val="FFD479"/>
                </a:solidFill>
                <a:latin typeface="Arial"/>
                <a:ea typeface="Arial"/>
                <a:cs typeface="Arial"/>
                <a:sym typeface="Arial"/>
              </a:defRPr>
            </a:pPr>
            <a:r>
              <a:t>Dr. Tommy Ice in His Book</a:t>
            </a:r>
            <a:br/>
            <a:r>
              <a:t> The Case for Zionism Writes:</a:t>
            </a:r>
          </a:p>
          <a:p>
            <a:pPr defTabSz="328612">
              <a:defRPr sz="5800">
                <a:solidFill>
                  <a:srgbClr val="FFD479"/>
                </a:solidFill>
                <a:latin typeface="Arial"/>
                <a:ea typeface="Arial"/>
                <a:cs typeface="Arial"/>
                <a:sym typeface="Arial"/>
              </a:defRPr>
            </a:pPr>
          </a:p>
          <a:p>
            <a:pPr defTabSz="328612">
              <a:defRPr sz="5800">
                <a:latin typeface="Arial"/>
                <a:ea typeface="Arial"/>
                <a:cs typeface="Arial"/>
                <a:sym typeface="Arial"/>
              </a:defRPr>
            </a:pPr>
          </a:p>
          <a:p>
            <a:pPr defTabSz="328612">
              <a:defRPr sz="5800">
                <a:latin typeface="Arial"/>
                <a:ea typeface="Arial"/>
                <a:cs typeface="Arial"/>
                <a:sym typeface="Arial"/>
              </a:defRPr>
            </a:pPr>
            <a:r>
              <a:t>Christian Zionists generally believe Israel’s return to their Promise Land is fulfilling dozens of Bible prophecies from the Old Testament. They believe this is an indication that God is setting the stage for the events that will take place during the future seven-year period commonly called the Tribulation. For that time period to take place, Israel must be a nation again and in control of Jerusalem. Since 1967 this has been the case concerning the modern state of Israel. </a:t>
            </a:r>
          </a:p>
          <a:p>
            <a:pPr defTabSz="328612">
              <a:defRPr sz="3000">
                <a:solidFill>
                  <a:srgbClr val="FFD479"/>
                </a:solidFill>
                <a:latin typeface="Arial"/>
                <a:ea typeface="Arial"/>
                <a:cs typeface="Arial"/>
                <a:sym typeface="Arial"/>
              </a:defRPr>
            </a:pPr>
          </a:p>
          <a:p>
            <a:pPr defTabSz="328612">
              <a:defRPr sz="3000">
                <a:solidFill>
                  <a:srgbClr val="FFD479"/>
                </a:solidFill>
                <a:latin typeface="Arial"/>
                <a:ea typeface="Arial"/>
                <a:cs typeface="Arial"/>
                <a:sym typeface="Arial"/>
              </a:defRPr>
            </a:pPr>
          </a:p>
          <a:p>
            <a:pPr defTabSz="328612">
              <a:defRPr sz="3000">
                <a:solidFill>
                  <a:srgbClr val="FFD479"/>
                </a:solidFill>
                <a:latin typeface="Arial"/>
                <a:ea typeface="Arial"/>
                <a:cs typeface="Arial"/>
                <a:sym typeface="Arial"/>
              </a:defRPr>
            </a:pPr>
          </a:p>
          <a:p>
            <a:pPr defTabSz="328612">
              <a:defRPr sz="3000">
                <a:solidFill>
                  <a:srgbClr val="FFD479"/>
                </a:solidFill>
                <a:latin typeface="Arial"/>
                <a:ea typeface="Arial"/>
                <a:cs typeface="Arial"/>
                <a:sym typeface="Arial"/>
              </a:defRPr>
            </a:pPr>
          </a:p>
          <a:p>
            <a:pPr defTabSz="328612">
              <a:defRPr sz="3000">
                <a:solidFill>
                  <a:srgbClr val="FFD479"/>
                </a:solidFill>
                <a:latin typeface="Arial"/>
                <a:ea typeface="Arial"/>
                <a:cs typeface="Arial"/>
                <a:sym typeface="Arial"/>
              </a:defRPr>
            </a:pPr>
          </a:p>
          <a:p>
            <a:pPr defTabSz="328612">
              <a:defRPr sz="3000">
                <a:solidFill>
                  <a:srgbClr val="FFD479"/>
                </a:solidFill>
                <a:latin typeface="Arial"/>
                <a:ea typeface="Arial"/>
                <a:cs typeface="Arial"/>
                <a:sym typeface="Arial"/>
              </a:defRPr>
            </a:pPr>
          </a:p>
          <a:p>
            <a:pPr defTabSz="328612">
              <a:defRPr sz="3000">
                <a:solidFill>
                  <a:srgbClr val="FFD47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2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29" name="Paul Wilkinson Defines  Christian Zionism as Follows:…"/>
          <p:cNvSpPr txBox="1"/>
          <p:nvPr>
            <p:ph type="title"/>
          </p:nvPr>
        </p:nvSpPr>
        <p:spPr>
          <a:xfrm>
            <a:off x="224079" y="357187"/>
            <a:ext cx="23935842" cy="13001626"/>
          </a:xfrm>
          <a:prstGeom prst="rect">
            <a:avLst/>
          </a:prstGeom>
        </p:spPr>
        <p:txBody>
          <a:bodyPr/>
          <a:lstStyle/>
          <a:p>
            <a:pPr defTabSz="328612">
              <a:defRPr sz="2680">
                <a:solidFill>
                  <a:srgbClr val="FFD479"/>
                </a:solidFill>
                <a:latin typeface="Arial"/>
                <a:ea typeface="Arial"/>
                <a:cs typeface="Arial"/>
                <a:sym typeface="Arial"/>
              </a:defRPr>
            </a:pPr>
          </a:p>
          <a:p>
            <a:pPr defTabSz="328612">
              <a:defRPr sz="5760">
                <a:solidFill>
                  <a:srgbClr val="FFD479"/>
                </a:solidFill>
                <a:latin typeface="Arial"/>
                <a:ea typeface="Arial"/>
                <a:cs typeface="Arial"/>
                <a:sym typeface="Arial"/>
              </a:defRPr>
            </a:pPr>
            <a:r>
              <a:t>Paul Wilkinson Defines </a:t>
            </a:r>
            <a:br/>
            <a:r>
              <a:t>Christian Zionism as Follows:</a:t>
            </a:r>
          </a:p>
          <a:p>
            <a:pPr defTabSz="328612">
              <a:defRPr sz="5760">
                <a:latin typeface="Arial"/>
                <a:ea typeface="Arial"/>
                <a:cs typeface="Arial"/>
                <a:sym typeface="Arial"/>
              </a:defRPr>
            </a:pPr>
          </a:p>
          <a:p>
            <a:pPr defTabSz="328612">
              <a:defRPr sz="5760">
                <a:latin typeface="Arial"/>
                <a:ea typeface="Arial"/>
                <a:cs typeface="Arial"/>
                <a:sym typeface="Arial"/>
              </a:defRPr>
            </a:pPr>
            <a:r>
              <a:t>1. A clear, biblical distinction between </a:t>
            </a:r>
            <a:br/>
            <a:r>
              <a:t>Israel and the Church</a:t>
            </a:r>
          </a:p>
          <a:p>
            <a:pPr defTabSz="328612">
              <a:defRPr sz="5760">
                <a:latin typeface="Arial"/>
                <a:ea typeface="Arial"/>
                <a:cs typeface="Arial"/>
                <a:sym typeface="Arial"/>
              </a:defRPr>
            </a:pPr>
          </a:p>
          <a:p>
            <a:pPr defTabSz="328612">
              <a:defRPr sz="5760">
                <a:latin typeface="Arial"/>
                <a:ea typeface="Arial"/>
                <a:cs typeface="Arial"/>
                <a:sym typeface="Arial"/>
              </a:defRPr>
            </a:pPr>
            <a:r>
              <a:t>2. The any moment, pre-Tribulation </a:t>
            </a:r>
            <a:br/>
            <a:r>
              <a:t>Rapture of the Church.</a:t>
            </a:r>
          </a:p>
          <a:p>
            <a:pPr defTabSz="328612">
              <a:defRPr sz="5760">
                <a:latin typeface="Arial"/>
                <a:ea typeface="Arial"/>
                <a:cs typeface="Arial"/>
                <a:sym typeface="Arial"/>
              </a:defRPr>
            </a:pPr>
          </a:p>
          <a:p>
            <a:pPr defTabSz="328612">
              <a:defRPr sz="5760">
                <a:latin typeface="Arial"/>
                <a:ea typeface="Arial"/>
                <a:cs typeface="Arial"/>
                <a:sym typeface="Arial"/>
              </a:defRPr>
            </a:pPr>
            <a:r>
              <a:t>3. The return of the Jews to the land.</a:t>
            </a:r>
          </a:p>
          <a:p>
            <a:pPr defTabSz="328612">
              <a:defRPr sz="5760">
                <a:latin typeface="Arial"/>
                <a:ea typeface="Arial"/>
                <a:cs typeface="Arial"/>
                <a:sym typeface="Arial"/>
              </a:defRPr>
            </a:pPr>
          </a:p>
          <a:p>
            <a:pPr defTabSz="328612">
              <a:defRPr sz="5760">
                <a:latin typeface="Arial"/>
                <a:ea typeface="Arial"/>
                <a:cs typeface="Arial"/>
                <a:sym typeface="Arial"/>
              </a:defRPr>
            </a:pPr>
            <a:r>
              <a:t>4. The rebuilding of the Temple.</a:t>
            </a:r>
          </a:p>
          <a:p>
            <a:pPr defTabSz="328612">
              <a:defRPr sz="5760">
                <a:latin typeface="Arial"/>
                <a:ea typeface="Arial"/>
                <a:cs typeface="Arial"/>
                <a:sym typeface="Arial"/>
              </a:defRPr>
            </a:pPr>
          </a:p>
          <a:p>
            <a:pPr defTabSz="328612">
              <a:defRPr sz="5760">
                <a:latin typeface="Arial"/>
                <a:ea typeface="Arial"/>
                <a:cs typeface="Arial"/>
                <a:sym typeface="Arial"/>
              </a:defRPr>
            </a:pPr>
            <a:r>
              <a:t>5.The rise of the Anti-christ. </a:t>
            </a:r>
          </a:p>
        </p:txBody>
      </p:sp>
    </p:spTree>
  </p:cSld>
  <p:clrMapOvr>
    <a:masterClrMapping/>
  </p:clrMapOvr>
  <p:transition xmlns:p14="http://schemas.microsoft.com/office/powerpoint/2010/main" spd="med" advClick="1"/>
</p:sld>
</file>

<file path=ppt/slides/slide2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1" name="Paul Wilkinson Defines  Christian Zionism as Follows:…"/>
          <p:cNvSpPr txBox="1"/>
          <p:nvPr>
            <p:ph type="title"/>
          </p:nvPr>
        </p:nvSpPr>
        <p:spPr>
          <a:xfrm>
            <a:off x="170687" y="357187"/>
            <a:ext cx="23936400" cy="13264587"/>
          </a:xfrm>
          <a:prstGeom prst="rect">
            <a:avLst/>
          </a:prstGeom>
        </p:spPr>
        <p:txBody>
          <a:bodyPr/>
          <a:lstStyle/>
          <a:p>
            <a:pPr>
              <a:defRPr sz="6100">
                <a:solidFill>
                  <a:srgbClr val="FFD479"/>
                </a:solidFill>
                <a:latin typeface="Arial"/>
                <a:ea typeface="Arial"/>
                <a:cs typeface="Arial"/>
                <a:sym typeface="Arial"/>
              </a:defRPr>
            </a:pPr>
            <a:r>
              <a:t>Paul Wilkinson Defines </a:t>
            </a:r>
            <a:br/>
            <a:r>
              <a:t>Christian Zionism as Follows:</a:t>
            </a:r>
          </a:p>
          <a:p>
            <a:pPr>
              <a:defRPr sz="6100">
                <a:latin typeface="Arial"/>
                <a:ea typeface="Arial"/>
                <a:cs typeface="Arial"/>
                <a:sym typeface="Arial"/>
              </a:defRPr>
            </a:pPr>
          </a:p>
          <a:p>
            <a:pPr>
              <a:defRPr sz="6100">
                <a:latin typeface="Arial"/>
                <a:ea typeface="Arial"/>
                <a:cs typeface="Arial"/>
                <a:sym typeface="Arial"/>
              </a:defRPr>
            </a:pPr>
          </a:p>
          <a:p>
            <a:pPr>
              <a:defRPr sz="6100">
                <a:latin typeface="Arial"/>
                <a:ea typeface="Arial"/>
                <a:cs typeface="Arial"/>
                <a:sym typeface="Arial"/>
              </a:defRPr>
            </a:pPr>
            <a:r>
              <a:t>6. A seven-year period known as the Great Tribulation.</a:t>
            </a:r>
          </a:p>
          <a:p>
            <a:pPr>
              <a:defRPr sz="6100">
                <a:latin typeface="Arial"/>
                <a:ea typeface="Arial"/>
                <a:cs typeface="Arial"/>
                <a:sym typeface="Arial"/>
              </a:defRPr>
            </a:pPr>
          </a:p>
          <a:p>
            <a:pPr>
              <a:defRPr sz="6100">
                <a:latin typeface="Arial"/>
                <a:ea typeface="Arial"/>
                <a:cs typeface="Arial"/>
                <a:sym typeface="Arial"/>
              </a:defRPr>
            </a:pPr>
            <a:r>
              <a:t>7. The national salvation of the Jews.</a:t>
            </a:r>
          </a:p>
          <a:p>
            <a:pPr>
              <a:defRPr sz="6100">
                <a:latin typeface="Arial"/>
                <a:ea typeface="Arial"/>
                <a:cs typeface="Arial"/>
                <a:sym typeface="Arial"/>
              </a:defRPr>
            </a:pPr>
          </a:p>
          <a:p>
            <a:pPr>
              <a:defRPr sz="6100">
                <a:latin typeface="Arial"/>
                <a:ea typeface="Arial"/>
                <a:cs typeface="Arial"/>
                <a:sym typeface="Arial"/>
              </a:defRPr>
            </a:pPr>
            <a:r>
              <a:t>8. The return of Christ to Jerusalem.</a:t>
            </a:r>
          </a:p>
          <a:p>
            <a:pPr>
              <a:defRPr sz="6100">
                <a:latin typeface="Arial"/>
                <a:ea typeface="Arial"/>
                <a:cs typeface="Arial"/>
                <a:sym typeface="Arial"/>
              </a:defRPr>
            </a:pPr>
          </a:p>
          <a:p>
            <a:pPr>
              <a:defRPr sz="6100">
                <a:latin typeface="Arial"/>
                <a:ea typeface="Arial"/>
                <a:cs typeface="Arial"/>
                <a:sym typeface="Arial"/>
              </a:defRPr>
            </a:pPr>
            <a:r>
              <a:t>9.The thousand-year reign of Christ on earth.</a:t>
            </a:r>
          </a:p>
        </p:txBody>
      </p:sp>
    </p:spTree>
  </p:cSld>
  <p:clrMapOvr>
    <a:masterClrMapping/>
  </p:clrMapOvr>
  <p:transition xmlns:p14="http://schemas.microsoft.com/office/powerpoint/2010/main" spd="med" advClick="1"/>
</p:sld>
</file>

<file path=ppt/slides/slide2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3" name="Christian Palestinianism is:…"/>
          <p:cNvSpPr txBox="1"/>
          <p:nvPr>
            <p:ph type="title"/>
          </p:nvPr>
        </p:nvSpPr>
        <p:spPr>
          <a:xfrm>
            <a:off x="165385" y="357187"/>
            <a:ext cx="24053230" cy="13001626"/>
          </a:xfrm>
          <a:prstGeom prst="rect">
            <a:avLst/>
          </a:prstGeom>
        </p:spPr>
        <p:txBody>
          <a:bodyPr/>
          <a:lstStyle/>
          <a:p>
            <a:pPr>
              <a:defRPr sz="7500">
                <a:latin typeface="Arial"/>
                <a:ea typeface="Arial"/>
                <a:cs typeface="Arial"/>
                <a:sym typeface="Arial"/>
              </a:defRPr>
            </a:pPr>
            <a:r>
              <a:t>Christian Palestinianism is:</a:t>
            </a:r>
          </a:p>
          <a:p>
            <a:pPr>
              <a:defRPr sz="7500">
                <a:latin typeface="Arial"/>
                <a:ea typeface="Arial"/>
                <a:cs typeface="Arial"/>
                <a:sym typeface="Arial"/>
              </a:defRPr>
            </a:pPr>
          </a:p>
          <a:p>
            <a:pPr>
              <a:defRPr sz="7500">
                <a:latin typeface="Arial"/>
                <a:ea typeface="Arial"/>
                <a:cs typeface="Arial"/>
                <a:sym typeface="Arial"/>
              </a:defRPr>
            </a:pPr>
            <a:r>
              <a:t>Anti-Zionism</a:t>
            </a:r>
            <a:br/>
            <a:r>
              <a:t>Pro-Islam</a:t>
            </a:r>
            <a:br/>
            <a:r>
              <a:t>Anti-Americanism </a:t>
            </a: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6" name="Double-click to edit"/>
          <p:cNvSpPr txBox="1"/>
          <p:nvPr>
            <p:ph type="title"/>
          </p:nvPr>
        </p:nvSpPr>
        <p:spPr>
          <a:xfrm>
            <a:off x="217847" y="357187"/>
            <a:ext cx="23948306" cy="12804894"/>
          </a:xfrm>
          <a:prstGeom prst="rect">
            <a:avLst/>
          </a:prstGeom>
        </p:spPr>
        <p:txBody>
          <a:bodyPr/>
          <a:lstStyle/>
          <a:p>
            <a:pPr/>
          </a:p>
          <a:p>
            <a:pPr/>
          </a:p>
        </p:txBody>
      </p:sp>
      <p:pic>
        <p:nvPicPr>
          <p:cNvPr id="217" name="omar#9.jpg" descr="omar#9.jpg"/>
          <p:cNvPicPr>
            <a:picLocks noChangeAspect="1"/>
          </p:cNvPicPr>
          <p:nvPr/>
        </p:nvPicPr>
        <p:blipFill>
          <a:blip r:embed="rId2">
            <a:extLst/>
          </a:blip>
          <a:stretch>
            <a:fillRect/>
          </a:stretch>
        </p:blipFill>
        <p:spPr>
          <a:xfrm>
            <a:off x="3226932" y="2249487"/>
            <a:ext cx="17930136" cy="7545380"/>
          </a:xfrm>
          <a:prstGeom prst="rect">
            <a:avLst/>
          </a:prstGeom>
          <a:ln w="12700">
            <a:miter lim="400000"/>
          </a:ln>
        </p:spPr>
      </p:pic>
    </p:spTree>
  </p:cSld>
  <p:clrMapOvr>
    <a:masterClrMapping/>
  </p:clrMapOvr>
  <p:transition xmlns:p14="http://schemas.microsoft.com/office/powerpoint/2010/main" spd="med" advClick="1"/>
</p:sld>
</file>

<file path=ppt/slides/slide2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5" name="Double-click to edit"/>
          <p:cNvSpPr txBox="1"/>
          <p:nvPr>
            <p:ph type="title"/>
          </p:nvPr>
        </p:nvSpPr>
        <p:spPr>
          <a:xfrm>
            <a:off x="204638" y="357187"/>
            <a:ext cx="23974724" cy="13092504"/>
          </a:xfrm>
          <a:prstGeom prst="rect">
            <a:avLst/>
          </a:prstGeom>
        </p:spPr>
        <p:txBody>
          <a:bodyPr/>
          <a:lstStyle/>
          <a:p>
            <a:pPr/>
          </a:p>
          <a:p>
            <a:pPr/>
          </a:p>
          <a:p>
            <a:pPr/>
          </a:p>
        </p:txBody>
      </p:sp>
      <p:pic>
        <p:nvPicPr>
          <p:cNvPr id="936" name="londonistan#1.jpg" descr="londonistan#1.jpg"/>
          <p:cNvPicPr>
            <a:picLocks noChangeAspect="1"/>
          </p:cNvPicPr>
          <p:nvPr/>
        </p:nvPicPr>
        <p:blipFill>
          <a:blip r:embed="rId2">
            <a:extLst/>
          </a:blip>
          <a:stretch>
            <a:fillRect/>
          </a:stretch>
        </p:blipFill>
        <p:spPr>
          <a:xfrm>
            <a:off x="8795222" y="1564467"/>
            <a:ext cx="7404452" cy="10587066"/>
          </a:xfrm>
          <a:prstGeom prst="rect">
            <a:avLst/>
          </a:prstGeom>
          <a:ln w="12700">
            <a:miter lim="400000"/>
          </a:ln>
        </p:spPr>
      </p:pic>
    </p:spTree>
  </p:cSld>
  <p:clrMapOvr>
    <a:masterClrMapping/>
  </p:clrMapOvr>
  <p:transition xmlns:p14="http://schemas.microsoft.com/office/powerpoint/2010/main" spd="med" advClick="1"/>
</p:sld>
</file>

<file path=ppt/slides/slide2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38" name="Double-click to edit"/>
          <p:cNvSpPr txBox="1"/>
          <p:nvPr>
            <p:ph type="title"/>
          </p:nvPr>
        </p:nvSpPr>
        <p:spPr>
          <a:xfrm>
            <a:off x="349374" y="357187"/>
            <a:ext cx="23685252" cy="13096132"/>
          </a:xfrm>
          <a:prstGeom prst="rect">
            <a:avLst/>
          </a:prstGeom>
        </p:spPr>
        <p:txBody>
          <a:bodyPr/>
          <a:lstStyle/>
          <a:p>
            <a:pPr defTabSz="690086">
              <a:defRPr sz="9407"/>
            </a:pPr>
          </a:p>
          <a:p>
            <a:pPr defTabSz="690086">
              <a:defRPr sz="9407"/>
            </a:pPr>
          </a:p>
          <a:p>
            <a:pPr defTabSz="690086">
              <a:defRPr sz="9407"/>
            </a:pPr>
          </a:p>
          <a:p>
            <a:pPr defTabSz="690086">
              <a:defRPr sz="9407"/>
            </a:pPr>
          </a:p>
          <a:p>
            <a:pPr defTabSz="690086">
              <a:defRPr sz="9407"/>
            </a:pPr>
          </a:p>
          <a:p>
            <a:pPr defTabSz="690086">
              <a:defRPr sz="9407"/>
            </a:pPr>
          </a:p>
          <a:p>
            <a:pPr defTabSz="690086">
              <a:defRPr sz="9407"/>
            </a:pPr>
          </a:p>
          <a:p>
            <a:pPr defTabSz="690086">
              <a:defRPr sz="9407"/>
            </a:pPr>
          </a:p>
        </p:txBody>
      </p:sp>
      <p:pic>
        <p:nvPicPr>
          <p:cNvPr id="939" name="londonistan#2.jpg" descr="londonistan#2.jpg"/>
          <p:cNvPicPr>
            <a:picLocks noChangeAspect="1"/>
          </p:cNvPicPr>
          <p:nvPr/>
        </p:nvPicPr>
        <p:blipFill>
          <a:blip r:embed="rId2">
            <a:extLst/>
          </a:blip>
          <a:stretch>
            <a:fillRect/>
          </a:stretch>
        </p:blipFill>
        <p:spPr>
          <a:xfrm>
            <a:off x="1265195" y="3698874"/>
            <a:ext cx="21853610" cy="2561841"/>
          </a:xfrm>
          <a:prstGeom prst="rect">
            <a:avLst/>
          </a:prstGeom>
          <a:ln w="12700">
            <a:miter lim="400000"/>
          </a:ln>
        </p:spPr>
      </p:pic>
    </p:spTree>
  </p:cSld>
  <p:clrMapOvr>
    <a:masterClrMapping/>
  </p:clrMapOvr>
  <p:transition xmlns:p14="http://schemas.microsoft.com/office/powerpoint/2010/main" spd="med" advClick="1"/>
</p:sld>
</file>

<file path=ppt/slides/slide2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1" name="Melanie Phillips in  Londonistan Writes:…"/>
          <p:cNvSpPr txBox="1"/>
          <p:nvPr>
            <p:ph type="title"/>
          </p:nvPr>
        </p:nvSpPr>
        <p:spPr>
          <a:xfrm>
            <a:off x="234125" y="357187"/>
            <a:ext cx="23915750" cy="13001626"/>
          </a:xfrm>
          <a:prstGeom prst="rect">
            <a:avLst/>
          </a:prstGeom>
        </p:spPr>
        <p:txBody>
          <a:bodyPr/>
          <a:lstStyle/>
          <a:p>
            <a:pPr>
              <a:defRPr sz="7500">
                <a:latin typeface="Arial"/>
                <a:ea typeface="Arial"/>
                <a:cs typeface="Arial"/>
                <a:sym typeface="Arial"/>
              </a:defRPr>
            </a:pPr>
            <a:r>
              <a:t>Melanie Phillips in </a:t>
            </a:r>
            <a:br/>
            <a:r>
              <a:t>Londonistan Writes:</a:t>
            </a:r>
          </a:p>
          <a:p>
            <a:pPr>
              <a:defRPr sz="7500">
                <a:latin typeface="Arial"/>
                <a:ea typeface="Arial"/>
                <a:cs typeface="Arial"/>
                <a:sym typeface="Arial"/>
              </a:defRPr>
            </a:pPr>
          </a:p>
          <a:p>
            <a:pPr>
              <a:defRPr sz="7500">
                <a:latin typeface="Arial"/>
                <a:ea typeface="Arial"/>
                <a:cs typeface="Arial"/>
                <a:sym typeface="Arial"/>
              </a:defRPr>
            </a:pPr>
            <a:r>
              <a:t>So when Arab Christians reinterpreted Scripture in order to delegitimize the Jews’ claim to the land of Israel, this kicked-started replacement theology, which roared back into the imaginations, sermons, and thinking of the Anglican Church.</a:t>
            </a: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2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3" name="Melanie Phillips in  Londonistan Writes:…"/>
          <p:cNvSpPr txBox="1"/>
          <p:nvPr>
            <p:ph type="title"/>
          </p:nvPr>
        </p:nvSpPr>
        <p:spPr>
          <a:xfrm>
            <a:off x="247426" y="357187"/>
            <a:ext cx="23889148" cy="13135013"/>
          </a:xfrm>
          <a:prstGeom prst="rect">
            <a:avLst/>
          </a:prstGeom>
        </p:spPr>
        <p:txBody>
          <a:bodyPr/>
          <a:lstStyle/>
          <a:p>
            <a:pPr>
              <a:defRPr sz="7500">
                <a:latin typeface="Arial"/>
                <a:ea typeface="Arial"/>
                <a:cs typeface="Arial"/>
                <a:sym typeface="Arial"/>
              </a:defRPr>
            </a:pPr>
            <a:r>
              <a:t>Melanie Phillips in </a:t>
            </a:r>
            <a:br/>
            <a:r>
              <a:t>Londonistan Writes:</a:t>
            </a: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r>
              <a:t>This revisionism held that Palestinian Arabs were the original possessors of the land of Israel. The Anglican bishop of Jerusalem, Riah Abu el-Assal, claimed of Palestinian Christians: “We are the true Israel…”</a:t>
            </a: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2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5" name="Hamas in America: Part Eight"/>
          <p:cNvSpPr txBox="1"/>
          <p:nvPr>
            <p:ph type="title"/>
          </p:nvPr>
        </p:nvSpPr>
        <p:spPr>
          <a:xfrm>
            <a:off x="245566" y="357187"/>
            <a:ext cx="23739947" cy="12810475"/>
          </a:xfrm>
          <a:prstGeom prst="rect">
            <a:avLst/>
          </a:prstGeom>
        </p:spPr>
        <p:txBody>
          <a:bodyPr/>
          <a:lstStyle/>
          <a:p>
            <a:pPr>
              <a:defRPr sz="8500">
                <a:solidFill>
                  <a:srgbClr val="FFD479"/>
                </a:solidFill>
                <a:latin typeface="Arial"/>
                <a:ea typeface="Arial"/>
                <a:cs typeface="Arial"/>
                <a:sym typeface="Arial"/>
              </a:defRPr>
            </a:pPr>
            <a:r>
              <a:t>Hamas in America: Part Eight</a:t>
            </a:r>
          </a:p>
          <a:p>
            <a:pPr>
              <a:defRPr sz="8500">
                <a:solidFill>
                  <a:srgbClr val="FFD47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2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7" name="Gary DeMar:…"/>
          <p:cNvSpPr txBox="1"/>
          <p:nvPr>
            <p:ph type="title"/>
          </p:nvPr>
        </p:nvSpPr>
        <p:spPr>
          <a:xfrm>
            <a:off x="177477" y="357187"/>
            <a:ext cx="24029046" cy="13001626"/>
          </a:xfrm>
          <a:prstGeom prst="rect">
            <a:avLst/>
          </a:prstGeom>
        </p:spPr>
        <p:txBody>
          <a:bodyPr/>
          <a:lstStyle/>
          <a:p>
            <a:pPr>
              <a:defRPr sz="7500">
                <a:latin typeface="Arial"/>
                <a:ea typeface="Arial"/>
                <a:cs typeface="Arial"/>
                <a:sym typeface="Arial"/>
              </a:defRPr>
            </a:pPr>
            <a:r>
              <a:t>Gary DeMar:</a:t>
            </a:r>
          </a:p>
          <a:p>
            <a:pPr>
              <a:defRPr sz="7500">
                <a:latin typeface="Arial"/>
                <a:ea typeface="Arial"/>
                <a:cs typeface="Arial"/>
                <a:sym typeface="Arial"/>
              </a:defRPr>
            </a:pPr>
          </a:p>
          <a:p>
            <a:pPr>
              <a:defRPr sz="7500">
                <a:latin typeface="Arial"/>
                <a:ea typeface="Arial"/>
                <a:cs typeface="Arial"/>
                <a:sym typeface="Arial"/>
              </a:defRPr>
            </a:pPr>
            <a:r>
              <a:t>Where is this “super sign” found in the Bible? Not in the New Testament. There is not a single verse in the entire New Testament that says anything about Israel becoming a nation again. Nothing prophetic in the New Testament depends on Israel becoming a nation again. If Israel becoming a nation again is such “a significant sign,” then why doesn’t the New Testament specifically mention it? </a:t>
            </a:r>
          </a:p>
        </p:txBody>
      </p:sp>
    </p:spTree>
  </p:cSld>
  <p:clrMapOvr>
    <a:masterClrMapping/>
  </p:clrMapOvr>
  <p:transition xmlns:p14="http://schemas.microsoft.com/office/powerpoint/2010/main" spd="med" advClick="1"/>
</p:sld>
</file>

<file path=ppt/slides/slide2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9" name="Romans 11:1:…"/>
          <p:cNvSpPr txBox="1"/>
          <p:nvPr>
            <p:ph type="title"/>
          </p:nvPr>
        </p:nvSpPr>
        <p:spPr>
          <a:xfrm>
            <a:off x="388720" y="357187"/>
            <a:ext cx="23606560" cy="13001626"/>
          </a:xfrm>
          <a:prstGeom prst="rect">
            <a:avLst/>
          </a:prstGeom>
        </p:spPr>
        <p:txBody>
          <a:bodyPr/>
          <a:lstStyle/>
          <a:p>
            <a:pPr>
              <a:defRPr sz="7500">
                <a:latin typeface="Arial"/>
                <a:ea typeface="Arial"/>
                <a:cs typeface="Arial"/>
                <a:sym typeface="Arial"/>
              </a:defRPr>
            </a:pPr>
            <a:r>
              <a:t>Romans 11:1: </a:t>
            </a:r>
          </a:p>
          <a:p>
            <a:pPr>
              <a:defRPr sz="7500">
                <a:latin typeface="Arial"/>
                <a:ea typeface="Arial"/>
                <a:cs typeface="Arial"/>
                <a:sym typeface="Arial"/>
              </a:defRPr>
            </a:pPr>
          </a:p>
          <a:p>
            <a:pPr>
              <a:defRPr sz="7500">
                <a:latin typeface="Arial"/>
                <a:ea typeface="Arial"/>
                <a:cs typeface="Arial"/>
                <a:sym typeface="Arial"/>
              </a:defRPr>
            </a:pPr>
            <a:r>
              <a:t>“I say then, God has not rejected His people, </a:t>
            </a:r>
            <a:br/>
            <a:r>
              <a:t>has He? May it never be!” </a:t>
            </a: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2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1" name="Romans 11:28-29:…"/>
          <p:cNvSpPr txBox="1"/>
          <p:nvPr>
            <p:ph type="title"/>
          </p:nvPr>
        </p:nvSpPr>
        <p:spPr>
          <a:xfrm>
            <a:off x="208452" y="357187"/>
            <a:ext cx="23967096" cy="13001626"/>
          </a:xfrm>
          <a:prstGeom prst="rect">
            <a:avLst/>
          </a:prstGeom>
        </p:spPr>
        <p:txBody>
          <a:bodyPr/>
          <a:lstStyle/>
          <a:p>
            <a:pPr>
              <a:defRPr sz="7500">
                <a:latin typeface="Arial"/>
                <a:ea typeface="Arial"/>
                <a:cs typeface="Arial"/>
                <a:sym typeface="Arial"/>
              </a:defRPr>
            </a:pPr>
            <a:r>
              <a:t>Romans 11:28-29:</a:t>
            </a: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r>
              <a:t>“From the standpoint of the gospel they [Israel] are enemies for your sake, but from the standpoint of God’s choice they [Israel] are beloved for the sake of the fathers; for the gifts and the calling of God</a:t>
            </a:r>
          </a:p>
          <a:p>
            <a:pPr>
              <a:defRPr sz="7500">
                <a:latin typeface="Arial"/>
                <a:ea typeface="Arial"/>
                <a:cs typeface="Arial"/>
                <a:sym typeface="Arial"/>
              </a:defRPr>
            </a:pPr>
            <a:r>
              <a:t> are irrevocable.” </a:t>
            </a:r>
          </a:p>
        </p:txBody>
      </p:sp>
    </p:spTree>
  </p:cSld>
  <p:clrMapOvr>
    <a:masterClrMapping/>
  </p:clrMapOvr>
  <p:transition xmlns:p14="http://schemas.microsoft.com/office/powerpoint/2010/main" spd="med" advClick="1"/>
</p:sld>
</file>

<file path=ppt/slides/slide2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3" name="Gary DeMar on  Joshua 21:43-45:…"/>
          <p:cNvSpPr txBox="1"/>
          <p:nvPr>
            <p:ph type="title"/>
          </p:nvPr>
        </p:nvSpPr>
        <p:spPr>
          <a:xfrm>
            <a:off x="262681" y="357187"/>
            <a:ext cx="23741994" cy="13115573"/>
          </a:xfrm>
          <a:prstGeom prst="rect">
            <a:avLst/>
          </a:prstGeom>
        </p:spPr>
        <p:txBody>
          <a:bodyPr/>
          <a:lstStyle/>
          <a:p>
            <a:pPr defTabSz="501134">
              <a:defRPr sz="5795">
                <a:latin typeface="Arial"/>
                <a:ea typeface="Arial"/>
                <a:cs typeface="Arial"/>
                <a:sym typeface="Arial"/>
              </a:defRPr>
            </a:pPr>
          </a:p>
          <a:p>
            <a:pPr defTabSz="501134">
              <a:defRPr sz="6100">
                <a:latin typeface="Arial"/>
                <a:ea typeface="Arial"/>
                <a:cs typeface="Arial"/>
                <a:sym typeface="Arial"/>
              </a:defRPr>
            </a:pPr>
            <a:r>
              <a:t>Gary DeMar on </a:t>
            </a:r>
            <a:br/>
            <a:r>
              <a:t>Joshua 21:43-45:</a:t>
            </a:r>
          </a:p>
          <a:p>
            <a:pPr defTabSz="501134">
              <a:defRPr sz="6100"/>
            </a:pPr>
          </a:p>
          <a:p>
            <a:pPr defTabSz="501134">
              <a:defRPr sz="6100">
                <a:latin typeface="Arial"/>
                <a:ea typeface="Arial"/>
                <a:cs typeface="Arial"/>
                <a:sym typeface="Arial"/>
              </a:defRPr>
            </a:pPr>
            <a:r>
              <a:t>So the Lord gave Israel all the land which he had sworn to give to their fathers, and they possessed it and lived in it. And the Lord gave them rest on every side, according to all that He had sworn to their fathers, and no one of all their enemies stood before them; the Lord gave all their enemies into their hand. Not one of the good promises which the Lord had made to the house of Israel failed; </a:t>
            </a:r>
            <a:br/>
            <a:r>
              <a:t>all came to pass. </a:t>
            </a:r>
          </a:p>
          <a:p>
            <a:pPr defTabSz="501134">
              <a:defRPr sz="6832"/>
            </a:pPr>
          </a:p>
          <a:p>
            <a:pPr defTabSz="501134">
              <a:defRPr sz="6832"/>
            </a:pPr>
          </a:p>
        </p:txBody>
      </p:sp>
    </p:spTree>
  </p:cSld>
  <p:clrMapOvr>
    <a:masterClrMapping/>
  </p:clrMapOvr>
  <p:transition xmlns:p14="http://schemas.microsoft.com/office/powerpoint/2010/main" spd="med" advClick="1"/>
</p:sld>
</file>

<file path=ppt/slides/slide2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5" name="Joshua 11:23:…"/>
          <p:cNvSpPr txBox="1"/>
          <p:nvPr>
            <p:ph type="title"/>
          </p:nvPr>
        </p:nvSpPr>
        <p:spPr>
          <a:xfrm>
            <a:off x="184360" y="357187"/>
            <a:ext cx="24015280" cy="12889818"/>
          </a:xfrm>
          <a:prstGeom prst="rect">
            <a:avLst/>
          </a:prstGeom>
        </p:spPr>
        <p:txBody>
          <a:bodyPr/>
          <a:lstStyle/>
          <a:p>
            <a:pPr>
              <a:defRPr sz="7500">
                <a:latin typeface="Arial"/>
                <a:ea typeface="Arial"/>
                <a:cs typeface="Arial"/>
                <a:sym typeface="Arial"/>
              </a:defRPr>
            </a:pPr>
            <a:r>
              <a:t>Joshua 11:23:</a:t>
            </a:r>
          </a:p>
          <a:p>
            <a:pPr>
              <a:defRPr sz="7500">
                <a:latin typeface="Arial"/>
                <a:ea typeface="Arial"/>
                <a:cs typeface="Arial"/>
                <a:sym typeface="Arial"/>
              </a:defRPr>
            </a:pPr>
          </a:p>
          <a:p>
            <a:pPr>
              <a:defRPr sz="7500">
                <a:latin typeface="Arial"/>
                <a:ea typeface="Arial"/>
                <a:cs typeface="Arial"/>
                <a:sym typeface="Arial"/>
              </a:defRPr>
            </a:pPr>
            <a:r>
              <a:t>So Joshua took the whole land, according to all that the Lord had </a:t>
            </a:r>
            <a:r>
              <a:rPr b="1" u="sng">
                <a:solidFill>
                  <a:srgbClr val="FFD479"/>
                </a:solidFill>
              </a:rPr>
              <a:t>spoken to Moses</a:t>
            </a:r>
            <a:r>
              <a:t>, and Joshua gave it for an inheritance to Israel according to their divisions by their tribes. Thus the land had rest from war. </a:t>
            </a: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9" name="Islamic Relief Banquet,  February 23, 2019"/>
          <p:cNvSpPr txBox="1"/>
          <p:nvPr>
            <p:ph type="title"/>
          </p:nvPr>
        </p:nvSpPr>
        <p:spPr>
          <a:xfrm>
            <a:off x="244822" y="357187"/>
            <a:ext cx="23894356" cy="13146454"/>
          </a:xfrm>
          <a:prstGeom prst="rect">
            <a:avLst/>
          </a:prstGeom>
        </p:spPr>
        <p:txBody>
          <a:bodyPr/>
          <a:lstStyle/>
          <a:p>
            <a:pPr defTabSz="731162">
              <a:defRPr sz="9968"/>
            </a:pPr>
          </a:p>
          <a:p>
            <a:pPr defTabSz="731162">
              <a:defRPr sz="9968"/>
            </a:pPr>
          </a:p>
          <a:p>
            <a:pPr defTabSz="731162">
              <a:defRPr sz="9968"/>
            </a:pPr>
          </a:p>
          <a:p>
            <a:pPr defTabSz="731162">
              <a:defRPr sz="9968"/>
            </a:pPr>
          </a:p>
          <a:p>
            <a:pPr defTabSz="731162">
              <a:defRPr sz="9968"/>
            </a:pPr>
          </a:p>
          <a:p>
            <a:pPr defTabSz="731162">
              <a:defRPr sz="9968"/>
            </a:pPr>
          </a:p>
          <a:p>
            <a:pPr defTabSz="731162">
              <a:defRPr sz="9968"/>
            </a:pPr>
          </a:p>
          <a:p>
            <a:pPr defTabSz="731162">
              <a:defRPr sz="7565">
                <a:latin typeface="Arial"/>
                <a:ea typeface="Arial"/>
                <a:cs typeface="Arial"/>
                <a:sym typeface="Arial"/>
              </a:defRPr>
            </a:pPr>
            <a:r>
              <a:t>Islamic Relief Banquet, </a:t>
            </a:r>
            <a:br/>
            <a:r>
              <a:t>February 23, 2019</a:t>
            </a:r>
          </a:p>
        </p:txBody>
      </p:sp>
      <p:pic>
        <p:nvPicPr>
          <p:cNvPr id="220" name="omar#11.jpg" descr="omar#11.jpg"/>
          <p:cNvPicPr>
            <a:picLocks noChangeAspect="1"/>
          </p:cNvPicPr>
          <p:nvPr/>
        </p:nvPicPr>
        <p:blipFill>
          <a:blip r:embed="rId2">
            <a:extLst/>
          </a:blip>
          <a:stretch>
            <a:fillRect/>
          </a:stretch>
        </p:blipFill>
        <p:spPr>
          <a:xfrm>
            <a:off x="4608512" y="290098"/>
            <a:ext cx="15804982" cy="10900604"/>
          </a:xfrm>
          <a:prstGeom prst="rect">
            <a:avLst/>
          </a:prstGeom>
          <a:ln w="12700">
            <a:miter lim="400000"/>
          </a:ln>
        </p:spPr>
      </p:pic>
    </p:spTree>
  </p:cSld>
  <p:clrMapOvr>
    <a:masterClrMapping/>
  </p:clrMapOvr>
  <p:transition xmlns:p14="http://schemas.microsoft.com/office/powerpoint/2010/main" spd="med" advClick="1"/>
</p:sld>
</file>

<file path=ppt/slides/slide2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57" name="Double-click to edit"/>
          <p:cNvSpPr txBox="1"/>
          <p:nvPr>
            <p:ph type="title"/>
          </p:nvPr>
        </p:nvSpPr>
        <p:spPr>
          <a:xfrm>
            <a:off x="165896" y="357187"/>
            <a:ext cx="24052208" cy="13001626"/>
          </a:xfrm>
          <a:prstGeom prst="rect">
            <a:avLst/>
          </a:prstGeom>
        </p:spPr>
        <p:txBody>
          <a:bodyPr/>
          <a:lstStyle/>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p:txBody>
      </p:sp>
      <p:pic>
        <p:nvPicPr>
          <p:cNvPr id="958" name="contablemap.jpg" descr="contablemap.jpg"/>
          <p:cNvPicPr>
            <a:picLocks noChangeAspect="1"/>
          </p:cNvPicPr>
          <p:nvPr/>
        </p:nvPicPr>
        <p:blipFill>
          <a:blip r:embed="rId2">
            <a:extLst/>
          </a:blip>
          <a:stretch>
            <a:fillRect/>
          </a:stretch>
        </p:blipFill>
        <p:spPr>
          <a:xfrm>
            <a:off x="5561601" y="1407657"/>
            <a:ext cx="13260798" cy="9747252"/>
          </a:xfrm>
          <a:prstGeom prst="rect">
            <a:avLst/>
          </a:prstGeom>
          <a:ln w="12700">
            <a:miter lim="400000"/>
          </a:ln>
        </p:spPr>
      </p:pic>
    </p:spTree>
  </p:cSld>
  <p:clrMapOvr>
    <a:masterClrMapping/>
  </p:clrMapOvr>
  <p:transition xmlns:p14="http://schemas.microsoft.com/office/powerpoint/2010/main" spd="med" advClick="1"/>
</p:sld>
</file>

<file path=ppt/slides/slide2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0" name="Double-click to edit"/>
          <p:cNvSpPr txBox="1"/>
          <p:nvPr>
            <p:ph type="title"/>
          </p:nvPr>
        </p:nvSpPr>
        <p:spPr>
          <a:xfrm>
            <a:off x="171059" y="357187"/>
            <a:ext cx="24041882" cy="13187940"/>
          </a:xfrm>
          <a:prstGeom prst="rect">
            <a:avLst/>
          </a:prstGeom>
        </p:spPr>
        <p:txBody>
          <a:bodyPr/>
          <a:lstStyle/>
          <a:p>
            <a:pPr/>
          </a:p>
          <a:p>
            <a:pPr/>
          </a:p>
          <a:p>
            <a:pPr/>
          </a:p>
          <a:p>
            <a:pPr/>
          </a:p>
          <a:p>
            <a:pPr/>
          </a:p>
          <a:p>
            <a:pPr/>
          </a:p>
        </p:txBody>
      </p:sp>
      <p:pic>
        <p:nvPicPr>
          <p:cNvPr id="961" name="thomasconstableonnumbers34.jpg" descr="thomasconstableonnumbers34.jpg"/>
          <p:cNvPicPr>
            <a:picLocks noChangeAspect="1"/>
          </p:cNvPicPr>
          <p:nvPr/>
        </p:nvPicPr>
        <p:blipFill>
          <a:blip r:embed="rId2">
            <a:extLst/>
          </a:blip>
          <a:stretch>
            <a:fillRect/>
          </a:stretch>
        </p:blipFill>
        <p:spPr>
          <a:xfrm>
            <a:off x="3988831" y="1695449"/>
            <a:ext cx="16406338" cy="8638072"/>
          </a:xfrm>
          <a:prstGeom prst="rect">
            <a:avLst/>
          </a:prstGeom>
          <a:ln w="12700">
            <a:miter lim="400000"/>
          </a:ln>
        </p:spPr>
      </p:pic>
    </p:spTree>
  </p:cSld>
  <p:clrMapOvr>
    <a:masterClrMapping/>
  </p:clrMapOvr>
  <p:transition xmlns:p14="http://schemas.microsoft.com/office/powerpoint/2010/main" spd="med" advClick="1"/>
</p:sld>
</file>

<file path=ppt/slides/slide2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3" name="Donald Campbell:…"/>
          <p:cNvSpPr txBox="1"/>
          <p:nvPr>
            <p:ph type="title"/>
          </p:nvPr>
        </p:nvSpPr>
        <p:spPr>
          <a:xfrm>
            <a:off x="167152" y="357187"/>
            <a:ext cx="24049696" cy="13203660"/>
          </a:xfrm>
          <a:prstGeom prst="rect">
            <a:avLst/>
          </a:prstGeom>
        </p:spPr>
        <p:txBody>
          <a:bodyPr/>
          <a:lstStyle/>
          <a:p>
            <a:pPr>
              <a:defRPr sz="7500">
                <a:latin typeface="Arial"/>
                <a:ea typeface="Arial"/>
                <a:cs typeface="Arial"/>
                <a:sym typeface="Arial"/>
              </a:defRPr>
            </a:pPr>
            <a:r>
              <a:t>Donald Campbell:</a:t>
            </a:r>
          </a:p>
          <a:p>
            <a:pPr>
              <a:defRPr sz="7500">
                <a:latin typeface="Arial"/>
                <a:ea typeface="Arial"/>
                <a:cs typeface="Arial"/>
                <a:sym typeface="Arial"/>
              </a:defRPr>
            </a:pPr>
          </a:p>
          <a:p>
            <a:pPr>
              <a:defRPr sz="7500">
                <a:latin typeface="Arial"/>
                <a:ea typeface="Arial"/>
                <a:cs typeface="Arial"/>
                <a:sym typeface="Arial"/>
              </a:defRPr>
            </a:pPr>
            <a:r>
              <a:t>Some theologians have insisted that the statement in Joshua 21:43 means that the land promise of the Abrahamic Covenant was fulfilled then. But this cannot be true because later the Bible gives additional predictions about Israel possessing the land after the time of Joshua (e.g., Amon 9:14-15). </a:t>
            </a: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2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5" name="Donald Campbell:…"/>
          <p:cNvSpPr txBox="1"/>
          <p:nvPr>
            <p:ph type="title"/>
          </p:nvPr>
        </p:nvSpPr>
        <p:spPr>
          <a:xfrm>
            <a:off x="236822" y="357187"/>
            <a:ext cx="23910356" cy="13001626"/>
          </a:xfrm>
          <a:prstGeom prst="rect">
            <a:avLst/>
          </a:prstGeom>
        </p:spPr>
        <p:txBody>
          <a:bodyPr/>
          <a:lstStyle/>
          <a:p>
            <a:pPr defTabSz="583287">
              <a:defRPr sz="5325">
                <a:latin typeface="Arial"/>
                <a:ea typeface="Arial"/>
                <a:cs typeface="Arial"/>
                <a:sym typeface="Arial"/>
              </a:defRPr>
            </a:pPr>
          </a:p>
          <a:p>
            <a:pPr defTabSz="583287">
              <a:defRPr sz="7100">
                <a:latin typeface="Arial"/>
                <a:ea typeface="Arial"/>
                <a:cs typeface="Arial"/>
                <a:sym typeface="Arial"/>
              </a:defRPr>
            </a:pPr>
            <a:r>
              <a:t>Donald Campbell:</a:t>
            </a:r>
          </a:p>
          <a:p>
            <a:pPr defTabSz="583287">
              <a:defRPr sz="7100">
                <a:latin typeface="Arial"/>
                <a:ea typeface="Arial"/>
                <a:cs typeface="Arial"/>
                <a:sym typeface="Arial"/>
              </a:defRPr>
            </a:pPr>
          </a:p>
          <a:p>
            <a:pPr defTabSz="583287">
              <a:defRPr sz="7100">
                <a:latin typeface="Arial"/>
                <a:ea typeface="Arial"/>
                <a:cs typeface="Arial"/>
                <a:sym typeface="Arial"/>
              </a:defRPr>
            </a:pPr>
            <a:r>
              <a:t>Joshua 21:43, therefore, refers to the extent of the land as outlined in Numbers 34, and not to the ultimate extent as it will be in the messianic kingdom (Gen. 15:18-21). Also though Israel possessed the land at this time it was later dispossessed, whereas the Abrahamic Covenant promised Israel that she would possess the land forever (Gen.17:8) </a:t>
            </a:r>
          </a:p>
          <a:p>
            <a:pPr defTabSz="583287">
              <a:defRPr sz="5325">
                <a:latin typeface="Arial"/>
                <a:ea typeface="Arial"/>
                <a:cs typeface="Arial"/>
                <a:sym typeface="Arial"/>
              </a:defRPr>
            </a:pPr>
          </a:p>
          <a:p>
            <a:pPr defTabSz="583287">
              <a:defRPr sz="5325">
                <a:latin typeface="Arial"/>
                <a:ea typeface="Arial"/>
                <a:cs typeface="Arial"/>
                <a:sym typeface="Arial"/>
              </a:defRPr>
            </a:pPr>
          </a:p>
          <a:p>
            <a:pPr defTabSz="583287">
              <a:defRPr sz="5325">
                <a:latin typeface="Arial"/>
                <a:ea typeface="Arial"/>
                <a:cs typeface="Arial"/>
                <a:sym typeface="Arial"/>
              </a:defRPr>
            </a:pPr>
          </a:p>
        </p:txBody>
      </p:sp>
    </p:spTree>
  </p:cSld>
  <p:clrMapOvr>
    <a:masterClrMapping/>
  </p:clrMapOvr>
  <p:transition xmlns:p14="http://schemas.microsoft.com/office/powerpoint/2010/main" spd="med" advClick="1"/>
</p:sld>
</file>

<file path=ppt/slides/slide2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7" name="How The “Christian” Left &amp; Right  Converge with The Red-Green Axis To Persecute Those Standing With The People of Israel"/>
          <p:cNvSpPr txBox="1"/>
          <p:nvPr>
            <p:ph type="title"/>
          </p:nvPr>
        </p:nvSpPr>
        <p:spPr>
          <a:xfrm>
            <a:off x="194592" y="357187"/>
            <a:ext cx="23849894" cy="13001626"/>
          </a:xfrm>
          <a:prstGeom prst="rect">
            <a:avLst/>
          </a:prstGeom>
        </p:spPr>
        <p:txBody>
          <a:bodyPr/>
          <a:lstStyle/>
          <a:p>
            <a:pPr>
              <a:defRPr sz="10000">
                <a:solidFill>
                  <a:srgbClr val="FFD479"/>
                </a:solidFill>
                <a:latin typeface="Arial"/>
                <a:ea typeface="Arial"/>
                <a:cs typeface="Arial"/>
                <a:sym typeface="Arial"/>
              </a:defRPr>
            </a:pPr>
            <a:r>
              <a:t>How The “Christian” Left &amp; Right </a:t>
            </a:r>
            <a:br/>
            <a:r>
              <a:t>Converge with The Red-Green Axis To Persecute Those Standing With The People of Israel</a:t>
            </a:r>
          </a:p>
        </p:txBody>
      </p:sp>
    </p:spTree>
  </p:cSld>
  <p:clrMapOvr>
    <a:masterClrMapping/>
  </p:clrMapOvr>
  <p:transition xmlns:p14="http://schemas.microsoft.com/office/powerpoint/2010/main" spd="med" advClick="1"/>
</p:sld>
</file>

<file path=ppt/slides/slide2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69" name="How Neo-Calvinists &amp; Neo-Evangelicals  Converge with The Red-Green Axis:…"/>
          <p:cNvSpPr txBox="1"/>
          <p:nvPr>
            <p:ph type="title"/>
          </p:nvPr>
        </p:nvSpPr>
        <p:spPr>
          <a:xfrm>
            <a:off x="299423" y="357187"/>
            <a:ext cx="23785154" cy="13238356"/>
          </a:xfrm>
          <a:prstGeom prst="rect">
            <a:avLst/>
          </a:prstGeom>
        </p:spPr>
        <p:txBody>
          <a:bodyPr/>
          <a:lstStyle/>
          <a:p>
            <a:pPr>
              <a:defRPr sz="7000">
                <a:latin typeface="Arial"/>
                <a:ea typeface="Arial"/>
                <a:cs typeface="Arial"/>
                <a:sym typeface="Arial"/>
              </a:defRPr>
            </a:pPr>
            <a:r>
              <a:t>How Neo-Calvinists &amp; Neo-Evangelicals </a:t>
            </a:r>
            <a:br/>
            <a:r>
              <a:t>Converge with The Red-Green Axis:</a:t>
            </a:r>
          </a:p>
          <a:p>
            <a:pPr>
              <a:defRPr sz="7500">
                <a:latin typeface="Arial"/>
                <a:ea typeface="Arial"/>
                <a:cs typeface="Arial"/>
                <a:sym typeface="Arial"/>
              </a:defRPr>
            </a:pPr>
          </a:p>
          <a:p>
            <a:pPr>
              <a:defRPr sz="6600">
                <a:latin typeface="Arial"/>
                <a:ea typeface="Arial"/>
                <a:cs typeface="Arial"/>
                <a:sym typeface="Arial"/>
              </a:defRPr>
            </a:pPr>
            <a:r>
              <a:t>1. Liberation Theology = Marxianity/Social Justice</a:t>
            </a:r>
          </a:p>
          <a:p>
            <a:pPr>
              <a:defRPr sz="6600">
                <a:latin typeface="Arial"/>
                <a:ea typeface="Arial"/>
                <a:cs typeface="Arial"/>
                <a:sym typeface="Arial"/>
              </a:defRPr>
            </a:pPr>
            <a:r>
              <a:t>2. Replacement Theology = Antisemitism</a:t>
            </a:r>
            <a:br/>
            <a:r>
              <a:t>3. Dominion Theology = Theocracy </a:t>
            </a:r>
          </a:p>
          <a:p>
            <a:pPr>
              <a:defRPr sz="6600">
                <a:latin typeface="Arial"/>
                <a:ea typeface="Arial"/>
                <a:cs typeface="Arial"/>
                <a:sym typeface="Arial"/>
              </a:defRPr>
            </a:pPr>
            <a:r>
              <a:t>4. Interfaith Dialogue = Muslim Brotherhood/Gamaliel Network</a:t>
            </a:r>
          </a:p>
          <a:p>
            <a:pPr>
              <a:defRPr sz="6600">
                <a:latin typeface="Arial"/>
                <a:ea typeface="Arial"/>
                <a:cs typeface="Arial"/>
                <a:sym typeface="Arial"/>
              </a:defRPr>
            </a:pPr>
            <a:r>
              <a:t>5. Anti-zionist Hatred </a:t>
            </a:r>
          </a:p>
          <a:p>
            <a:pPr>
              <a:defRPr sz="6600">
                <a:latin typeface="Arial"/>
                <a:ea typeface="Arial"/>
                <a:cs typeface="Arial"/>
                <a:sym typeface="Arial"/>
              </a:defRPr>
            </a:pPr>
            <a:r>
              <a:t>6. Support of Illegal Immigration </a:t>
            </a:r>
          </a:p>
          <a:p>
            <a:pPr>
              <a:defRPr sz="6600">
                <a:latin typeface="Arial"/>
                <a:ea typeface="Arial"/>
                <a:cs typeface="Arial"/>
                <a:sym typeface="Arial"/>
              </a:defRPr>
            </a:pPr>
            <a:r>
              <a:t>7. Promotion of Social &amp; Political Liberalism </a:t>
            </a: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2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1" name="Calvinism &amp;…"/>
          <p:cNvSpPr txBox="1"/>
          <p:nvPr>
            <p:ph type="title"/>
          </p:nvPr>
        </p:nvSpPr>
        <p:spPr>
          <a:xfrm>
            <a:off x="308911" y="357187"/>
            <a:ext cx="23766178" cy="13001626"/>
          </a:xfrm>
          <a:prstGeom prst="rect">
            <a:avLst/>
          </a:prstGeom>
        </p:spPr>
        <p:txBody>
          <a:bodyPr/>
          <a:lstStyle/>
          <a:p>
            <a:pPr defTabSz="764024">
              <a:defRPr sz="9300">
                <a:latin typeface="Arial"/>
                <a:ea typeface="Arial"/>
                <a:cs typeface="Arial"/>
                <a:sym typeface="Arial"/>
              </a:defRPr>
            </a:pPr>
          </a:p>
          <a:p>
            <a:pPr defTabSz="764024">
              <a:defRPr sz="9300">
                <a:latin typeface="Arial"/>
                <a:ea typeface="Arial"/>
                <a:cs typeface="Arial"/>
                <a:sym typeface="Arial"/>
              </a:defRPr>
            </a:pPr>
          </a:p>
          <a:p>
            <a:pPr defTabSz="764024">
              <a:defRPr sz="9300">
                <a:latin typeface="Arial"/>
                <a:ea typeface="Arial"/>
                <a:cs typeface="Arial"/>
                <a:sym typeface="Arial"/>
              </a:defRPr>
            </a:pPr>
          </a:p>
          <a:p>
            <a:pPr defTabSz="764024">
              <a:defRPr sz="9300">
                <a:solidFill>
                  <a:srgbClr val="FFD479"/>
                </a:solidFill>
                <a:latin typeface="Arial"/>
                <a:ea typeface="Arial"/>
                <a:cs typeface="Arial"/>
                <a:sym typeface="Arial"/>
              </a:defRPr>
            </a:pPr>
            <a:r>
              <a:t>Calvinism &amp; </a:t>
            </a:r>
          </a:p>
          <a:p>
            <a:pPr defTabSz="764024">
              <a:defRPr sz="9300">
                <a:solidFill>
                  <a:srgbClr val="FFD479"/>
                </a:solidFill>
                <a:latin typeface="Arial"/>
                <a:ea typeface="Arial"/>
                <a:cs typeface="Arial"/>
                <a:sym typeface="Arial"/>
              </a:defRPr>
            </a:pPr>
            <a:r>
              <a:t>The Enemies of Israel </a:t>
            </a:r>
          </a:p>
          <a:p>
            <a:pPr defTabSz="764024">
              <a:defRPr sz="6975">
                <a:latin typeface="Arial"/>
                <a:ea typeface="Arial"/>
                <a:cs typeface="Arial"/>
                <a:sym typeface="Arial"/>
              </a:defRPr>
            </a:pPr>
          </a:p>
          <a:p>
            <a:pPr defTabSz="764024">
              <a:defRPr sz="6975">
                <a:latin typeface="Arial"/>
                <a:ea typeface="Arial"/>
                <a:cs typeface="Arial"/>
                <a:sym typeface="Arial"/>
              </a:defRPr>
            </a:pPr>
          </a:p>
          <a:p>
            <a:pPr defTabSz="764024">
              <a:defRPr sz="6975">
                <a:latin typeface="Arial"/>
                <a:ea typeface="Arial"/>
                <a:cs typeface="Arial"/>
                <a:sym typeface="Arial"/>
              </a:defRPr>
            </a:pPr>
          </a:p>
          <a:p>
            <a:pPr defTabSz="764024">
              <a:defRPr sz="6975">
                <a:latin typeface="Arial"/>
                <a:ea typeface="Arial"/>
                <a:cs typeface="Arial"/>
                <a:sym typeface="Arial"/>
              </a:defRPr>
            </a:pPr>
          </a:p>
          <a:p>
            <a:pPr defTabSz="764024">
              <a:defRPr sz="6975">
                <a:latin typeface="Arial"/>
                <a:ea typeface="Arial"/>
                <a:cs typeface="Arial"/>
                <a:sym typeface="Arial"/>
              </a:defRPr>
            </a:pPr>
          </a:p>
        </p:txBody>
      </p:sp>
    </p:spTree>
  </p:cSld>
  <p:clrMapOvr>
    <a:masterClrMapping/>
  </p:clrMapOvr>
  <p:transition xmlns:p14="http://schemas.microsoft.com/office/powerpoint/2010/main" spd="med" advClick="1"/>
</p:sld>
</file>

<file path=ppt/slides/slide2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3" name="John Calvin:…"/>
          <p:cNvSpPr txBox="1"/>
          <p:nvPr>
            <p:ph type="title"/>
          </p:nvPr>
        </p:nvSpPr>
        <p:spPr>
          <a:xfrm>
            <a:off x="116085" y="357187"/>
            <a:ext cx="24013419" cy="13176406"/>
          </a:xfrm>
          <a:prstGeom prst="rect">
            <a:avLst/>
          </a:prstGeom>
        </p:spPr>
        <p:txBody>
          <a:bodyPr/>
          <a:lstStyle/>
          <a:p>
            <a:pPr>
              <a:defRPr sz="7500">
                <a:latin typeface="Arial"/>
                <a:ea typeface="Arial"/>
                <a:cs typeface="Arial"/>
                <a:sym typeface="Arial"/>
              </a:defRPr>
            </a:pPr>
            <a:r>
              <a:t>John Calvin:</a:t>
            </a:r>
          </a:p>
          <a:p>
            <a:pPr/>
          </a:p>
          <a:p>
            <a:pPr>
              <a:defRPr sz="7500">
                <a:latin typeface="Arial"/>
                <a:ea typeface="Arial"/>
                <a:cs typeface="Arial"/>
                <a:sym typeface="Arial"/>
              </a:defRPr>
            </a:pPr>
            <a:r>
              <a:t>But here he [the rabbi] not only betrays his ignorance, but his utter stupidity, since God so blinded the</a:t>
            </a:r>
            <a:r>
              <a:rPr u="sng"/>
              <a:t> whole</a:t>
            </a:r>
            <a:r>
              <a:t> </a:t>
            </a:r>
            <a:r>
              <a:rPr u="sng"/>
              <a:t>people</a:t>
            </a:r>
            <a:r>
              <a:t> that they were like restive </a:t>
            </a:r>
            <a:r>
              <a:rPr u="sng"/>
              <a:t>dogs.</a:t>
            </a:r>
            <a:r>
              <a:t> I have had much conversation with many Jews: I have never seen either a drop of piety or a grain of truth or </a:t>
            </a:r>
            <a:br/>
            <a:r>
              <a:rPr u="sng"/>
              <a:t>ingenuousness</a:t>
            </a:r>
            <a:r>
              <a:t>—nay,</a:t>
            </a: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2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5" name="John Calvin:…"/>
          <p:cNvSpPr txBox="1"/>
          <p:nvPr>
            <p:ph type="title"/>
          </p:nvPr>
        </p:nvSpPr>
        <p:spPr>
          <a:xfrm>
            <a:off x="120271" y="357187"/>
            <a:ext cx="23985328" cy="13001626"/>
          </a:xfrm>
          <a:prstGeom prst="rect">
            <a:avLst/>
          </a:prstGeom>
        </p:spPr>
        <p:txBody>
          <a:bodyPr/>
          <a:lstStyle/>
          <a:p>
            <a:pPr>
              <a:defRPr sz="7500">
                <a:latin typeface="Arial"/>
                <a:ea typeface="Arial"/>
                <a:cs typeface="Arial"/>
                <a:sym typeface="Arial"/>
              </a:defRPr>
            </a:pPr>
            <a:r>
              <a:t>John Calvin:</a:t>
            </a:r>
          </a:p>
          <a:p>
            <a:pPr>
              <a:defRPr sz="7500">
                <a:latin typeface="Arial"/>
                <a:ea typeface="Arial"/>
                <a:cs typeface="Arial"/>
                <a:sym typeface="Arial"/>
              </a:defRPr>
            </a:pPr>
          </a:p>
          <a:p>
            <a:pPr>
              <a:defRPr sz="7500">
                <a:latin typeface="Arial"/>
                <a:ea typeface="Arial"/>
                <a:cs typeface="Arial"/>
                <a:sym typeface="Arial"/>
              </a:defRPr>
            </a:pPr>
            <a:r>
              <a:t>I have never found common sense in any Jew. But this fellow, who seems so sharp and ingenious, displays his own impudence to his great disgrace. </a:t>
            </a: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2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7" name="John Calvin Refers to the Jews as:…"/>
          <p:cNvSpPr txBox="1"/>
          <p:nvPr>
            <p:ph type="title"/>
          </p:nvPr>
        </p:nvSpPr>
        <p:spPr>
          <a:xfrm>
            <a:off x="199150" y="357187"/>
            <a:ext cx="23706461" cy="13096504"/>
          </a:xfrm>
          <a:prstGeom prst="rect">
            <a:avLst/>
          </a:prstGeom>
        </p:spPr>
        <p:txBody>
          <a:bodyPr/>
          <a:lstStyle/>
          <a:p>
            <a:pPr>
              <a:defRPr sz="8500">
                <a:latin typeface="Arial"/>
                <a:ea typeface="Arial"/>
                <a:cs typeface="Arial"/>
                <a:sym typeface="Arial"/>
              </a:defRPr>
            </a:pPr>
            <a:r>
              <a:t>John Calvin Refers to the Jews as:</a:t>
            </a:r>
          </a:p>
          <a:p>
            <a:pPr>
              <a:defRPr sz="8500"/>
            </a:pPr>
          </a:p>
          <a:p>
            <a:pPr>
              <a:defRPr sz="8500">
                <a:latin typeface="Arial"/>
                <a:ea typeface="Arial"/>
                <a:cs typeface="Arial"/>
                <a:sym typeface="Arial"/>
              </a:defRPr>
            </a:pPr>
            <a:r>
              <a:t>“profane unholy sacrilegious dogs”</a:t>
            </a:r>
          </a:p>
          <a:p>
            <a:pPr>
              <a:defRPr sz="8500">
                <a:latin typeface="Arial"/>
                <a:ea typeface="Arial"/>
                <a:cs typeface="Arial"/>
                <a:sym typeface="Arial"/>
              </a:defRPr>
            </a:pPr>
            <a:r>
              <a:t>“a barbarous nation”</a:t>
            </a:r>
          </a:p>
          <a:p>
            <a:pPr>
              <a:defRPr sz="8500">
                <a:latin typeface="Arial"/>
                <a:ea typeface="Arial"/>
                <a:cs typeface="Arial"/>
                <a:sym typeface="Arial"/>
              </a:defRPr>
            </a:pPr>
            <a:r>
              <a:t>“the people of Israel rejected by God” </a:t>
            </a:r>
          </a:p>
          <a:p>
            <a:pPr>
              <a:defRPr sz="8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 name="Double-click to edit"/>
          <p:cNvSpPr txBox="1"/>
          <p:nvPr>
            <p:ph type="title"/>
          </p:nvPr>
        </p:nvSpPr>
        <p:spPr>
          <a:xfrm>
            <a:off x="179244" y="357187"/>
            <a:ext cx="23857243" cy="13001626"/>
          </a:xfrm>
          <a:prstGeom prst="rect">
            <a:avLst/>
          </a:prstGeom>
        </p:spPr>
        <p:txBody>
          <a:bodyPr/>
          <a:lstStyle/>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p:txBody>
      </p:sp>
      <p:pic>
        <p:nvPicPr>
          <p:cNvPr id="142" name="Map of Israel.jpg" descr="Map of Israel.jpg"/>
          <p:cNvPicPr>
            <a:picLocks noChangeAspect="1"/>
          </p:cNvPicPr>
          <p:nvPr/>
        </p:nvPicPr>
        <p:blipFill>
          <a:blip r:embed="rId2">
            <a:extLst/>
          </a:blip>
          <a:stretch>
            <a:fillRect/>
          </a:stretch>
        </p:blipFill>
        <p:spPr>
          <a:xfrm>
            <a:off x="5260531" y="0"/>
            <a:ext cx="13694669" cy="1371600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February 13, 2019 The Jerusalem Post"/>
          <p:cNvSpPr txBox="1"/>
          <p:nvPr>
            <p:ph type="title"/>
          </p:nvPr>
        </p:nvSpPr>
        <p:spPr>
          <a:xfrm>
            <a:off x="281936" y="357187"/>
            <a:ext cx="23718181" cy="13001626"/>
          </a:xfrm>
          <a:prstGeom prst="rect">
            <a:avLst/>
          </a:prstGeom>
        </p:spPr>
        <p:txBody>
          <a:bodyPr/>
          <a:lstStyle/>
          <a:p>
            <a:pPr/>
          </a:p>
          <a:p>
            <a:pPr/>
          </a:p>
          <a:p>
            <a:pPr/>
          </a:p>
          <a:p>
            <a:pPr/>
          </a:p>
          <a:p>
            <a:pPr/>
          </a:p>
          <a:p>
            <a:pPr>
              <a:defRPr sz="8500">
                <a:latin typeface="Arial"/>
                <a:ea typeface="Arial"/>
                <a:cs typeface="Arial"/>
                <a:sym typeface="Arial"/>
              </a:defRPr>
            </a:pPr>
            <a:r>
              <a:t>February 13, 2019</a:t>
            </a:r>
            <a:br/>
            <a:r>
              <a:t>The Jerusalem Post</a:t>
            </a:r>
          </a:p>
        </p:txBody>
      </p:sp>
      <p:pic>
        <p:nvPicPr>
          <p:cNvPr id="223" name="omar#12.jpg" descr="omar#12.jpg"/>
          <p:cNvPicPr>
            <a:picLocks noChangeAspect="1"/>
          </p:cNvPicPr>
          <p:nvPr/>
        </p:nvPicPr>
        <p:blipFill>
          <a:blip r:embed="rId2">
            <a:extLst/>
          </a:blip>
          <a:stretch>
            <a:fillRect/>
          </a:stretch>
        </p:blipFill>
        <p:spPr>
          <a:xfrm>
            <a:off x="2376086" y="3017818"/>
            <a:ext cx="19529880" cy="3917970"/>
          </a:xfrm>
          <a:prstGeom prst="rect">
            <a:avLst/>
          </a:prstGeom>
          <a:ln w="12700">
            <a:miter lim="400000"/>
          </a:ln>
        </p:spPr>
      </p:pic>
    </p:spTree>
  </p:cSld>
  <p:clrMapOvr>
    <a:masterClrMapping/>
  </p:clrMapOvr>
  <p:transition xmlns:p14="http://schemas.microsoft.com/office/powerpoint/2010/main" spd="med" advClick="1"/>
</p:sld>
</file>

<file path=ppt/slides/slide3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79" name="John Calvin on Augustine:…"/>
          <p:cNvSpPr txBox="1"/>
          <p:nvPr>
            <p:ph type="title"/>
          </p:nvPr>
        </p:nvSpPr>
        <p:spPr>
          <a:xfrm>
            <a:off x="249566" y="357187"/>
            <a:ext cx="23884868" cy="13098457"/>
          </a:xfrm>
          <a:prstGeom prst="rect">
            <a:avLst/>
          </a:prstGeom>
        </p:spPr>
        <p:txBody>
          <a:bodyPr/>
          <a:lstStyle/>
          <a:p>
            <a:pPr>
              <a:defRPr sz="7500">
                <a:latin typeface="Arial"/>
                <a:ea typeface="Arial"/>
                <a:cs typeface="Arial"/>
                <a:sym typeface="Arial"/>
              </a:defRPr>
            </a:pPr>
            <a:r>
              <a:t>John Calvin on Augustine:</a:t>
            </a: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r>
              <a:t>Augustine is so wholly with me, that if I wished to write </a:t>
            </a:r>
            <a:br/>
            <a:r>
              <a:t>a confession of my faith, I could do so with all fullness and satisfaction to myself out of his writings. </a:t>
            </a: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1" name="Augustine, The City of God…"/>
          <p:cNvSpPr txBox="1"/>
          <p:nvPr>
            <p:ph type="title"/>
          </p:nvPr>
        </p:nvSpPr>
        <p:spPr>
          <a:xfrm>
            <a:off x="169571" y="357187"/>
            <a:ext cx="24044858" cy="13001626"/>
          </a:xfrm>
          <a:prstGeom prst="rect">
            <a:avLst/>
          </a:prstGeom>
        </p:spPr>
        <p:txBody>
          <a:bodyPr/>
          <a:lstStyle/>
          <a:p>
            <a:pPr>
              <a:defRPr sz="7500">
                <a:latin typeface="Arial"/>
                <a:ea typeface="Arial"/>
                <a:cs typeface="Arial"/>
                <a:sym typeface="Arial"/>
              </a:defRPr>
            </a:pPr>
            <a:r>
              <a:t>Augustine,</a:t>
            </a:r>
            <a:r>
              <a:rPr i="1"/>
              <a:t> The City of God</a:t>
            </a:r>
            <a:endParaRPr i="1"/>
          </a:p>
          <a:p>
            <a:pPr>
              <a:defRPr sz="7500">
                <a:latin typeface="Arial"/>
                <a:ea typeface="Arial"/>
                <a:cs typeface="Arial"/>
                <a:sym typeface="Arial"/>
              </a:defRPr>
            </a:pPr>
            <a:endParaRPr i="1"/>
          </a:p>
          <a:p>
            <a:pPr>
              <a:defRPr sz="7500">
                <a:latin typeface="Arial"/>
                <a:ea typeface="Arial"/>
                <a:cs typeface="Arial"/>
                <a:sym typeface="Arial"/>
              </a:defRPr>
            </a:pPr>
            <a:r>
              <a:t>God has shown the Church in her enemies the Jews the grace of his compassion since, as saith the apostle, "their offense is the salvation of the Gentiles."</a:t>
            </a:r>
          </a:p>
          <a:p>
            <a:pPr>
              <a:defRPr sz="7500">
                <a:latin typeface="Arial"/>
                <a:ea typeface="Arial"/>
                <a:cs typeface="Arial"/>
                <a:sym typeface="Arial"/>
              </a:defRPr>
            </a:pP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3" name="Augustine:…"/>
          <p:cNvSpPr txBox="1"/>
          <p:nvPr>
            <p:ph type="title"/>
          </p:nvPr>
        </p:nvSpPr>
        <p:spPr>
          <a:xfrm>
            <a:off x="201290" y="357187"/>
            <a:ext cx="23981420" cy="13226636"/>
          </a:xfrm>
          <a:prstGeom prst="rect">
            <a:avLst/>
          </a:prstGeom>
        </p:spPr>
        <p:txBody>
          <a:bodyPr/>
          <a:lstStyle/>
          <a:p>
            <a:pPr>
              <a:defRPr sz="7500">
                <a:latin typeface="Arial"/>
                <a:ea typeface="Arial"/>
                <a:cs typeface="Arial"/>
                <a:sym typeface="Arial"/>
              </a:defRPr>
            </a:pPr>
          </a:p>
          <a:p>
            <a:pPr>
              <a:defRPr sz="7500">
                <a:latin typeface="Arial"/>
                <a:ea typeface="Arial"/>
                <a:cs typeface="Arial"/>
                <a:sym typeface="Arial"/>
              </a:defRPr>
            </a:pPr>
            <a:r>
              <a:t>Augustine:</a:t>
            </a:r>
          </a:p>
          <a:p>
            <a:pPr>
              <a:defRPr sz="7500">
                <a:latin typeface="Arial"/>
                <a:ea typeface="Arial"/>
                <a:cs typeface="Arial"/>
                <a:sym typeface="Arial"/>
              </a:defRPr>
            </a:pPr>
          </a:p>
          <a:p>
            <a:pPr>
              <a:defRPr sz="7500">
                <a:latin typeface="Arial"/>
                <a:ea typeface="Arial"/>
                <a:cs typeface="Arial"/>
                <a:sym typeface="Arial"/>
              </a:defRPr>
            </a:pPr>
            <a:r>
              <a:t>The Jews are our attendant slaves, who carry, as it were, our satchels and bear the manuscripts while we study them. ... When we argue with the heathen we adduce the predictions found in the Bible written by </a:t>
            </a:r>
            <a:br/>
            <a:r>
              <a:t>the Jews.</a:t>
            </a:r>
          </a:p>
          <a:p>
            <a:pPr>
              <a:defRPr sz="7500">
                <a:latin typeface="Arial"/>
                <a:ea typeface="Arial"/>
                <a:cs typeface="Arial"/>
                <a:sym typeface="Arial"/>
              </a:defRPr>
            </a:pPr>
          </a:p>
          <a:p>
            <a:pPr algn="l" defTabSz="457200">
              <a:defRPr sz="1600">
                <a:solidFill>
                  <a:srgbClr val="000000"/>
                </a:solidFill>
                <a:latin typeface="Times Roman"/>
                <a:ea typeface="Times Roman"/>
                <a:cs typeface="Times Roman"/>
                <a:sym typeface="Times Roman"/>
              </a:defRPr>
            </a:pPr>
          </a:p>
          <a:p>
            <a:pPr algn="l" defTabSz="457200">
              <a:defRPr i="1" sz="1600">
                <a:solidFill>
                  <a:srgbClr val="000000"/>
                </a:solidFill>
                <a:latin typeface="Times Roman"/>
                <a:ea typeface="Times Roman"/>
                <a:cs typeface="Times Roman"/>
                <a:sym typeface="Times Roman"/>
              </a:defRPr>
            </a:pPr>
          </a:p>
          <a:p>
            <a:pPr algn="l" defTabSz="457200">
              <a:defRPr i="1" sz="1600">
                <a:solidFill>
                  <a:srgbClr val="000000"/>
                </a:solidFill>
                <a:latin typeface="Times Roman"/>
                <a:ea typeface="Times Roman"/>
                <a:cs typeface="Times Roman"/>
                <a:sym typeface="Times Roman"/>
              </a:defRPr>
            </a:pPr>
          </a:p>
          <a:p>
            <a:pPr algn="l" defTabSz="457200">
              <a:defRPr i="1" sz="1600">
                <a:solidFill>
                  <a:srgbClr val="000000"/>
                </a:solidFill>
                <a:latin typeface="Times Roman"/>
                <a:ea typeface="Times Roman"/>
                <a:cs typeface="Times Roman"/>
                <a:sym typeface="Times Roman"/>
              </a:defRPr>
            </a:pPr>
          </a:p>
          <a:p>
            <a:pPr algn="l" defTabSz="457200">
              <a:defRPr i="1" sz="1600">
                <a:solidFill>
                  <a:srgbClr val="000000"/>
                </a:solidFill>
                <a:latin typeface="Times Roman"/>
                <a:ea typeface="Times Roman"/>
                <a:cs typeface="Times Roman"/>
                <a:sym typeface="Times Roman"/>
              </a:defRPr>
            </a:pPr>
          </a:p>
          <a:p>
            <a:pPr algn="l" defTabSz="457200">
              <a:defRPr i="1" sz="1600">
                <a:solidFill>
                  <a:srgbClr val="000000"/>
                </a:solidFill>
                <a:latin typeface="Times Roman"/>
                <a:ea typeface="Times Roman"/>
                <a:cs typeface="Times Roman"/>
                <a:sym typeface="Times Roman"/>
              </a:defRPr>
            </a:pPr>
            <a:r>
              <a:rPr i="0" sz="2600">
                <a:solidFill>
                  <a:srgbClr val="FFFFFF"/>
                </a:solidFill>
              </a:rPr>
              <a:t>“Augustine, </a:t>
            </a:r>
            <a:r>
              <a:rPr sz="2600">
                <a:solidFill>
                  <a:srgbClr val="FFFFFF"/>
                </a:solidFill>
              </a:rPr>
              <a:t>Enarratio in Psalmum XL</a:t>
            </a:r>
            <a:r>
              <a:rPr i="0" sz="2600">
                <a:solidFill>
                  <a:srgbClr val="FFFFFF"/>
                </a:solidFill>
              </a:rPr>
              <a:t>, 14; </a:t>
            </a:r>
            <a:r>
              <a:rPr sz="2600">
                <a:solidFill>
                  <a:srgbClr val="FFFFFF"/>
                </a:solidFill>
              </a:rPr>
              <a:t>Patrologiae cursus completus, series latina</a:t>
            </a:r>
            <a:r>
              <a:rPr i="0" sz="2600">
                <a:solidFill>
                  <a:srgbClr val="FFFFFF"/>
                </a:solidFill>
              </a:rPr>
              <a:t>, XXXVI, 463.  </a:t>
            </a:r>
            <a:br>
              <a:rPr i="0" sz="2600">
                <a:solidFill>
                  <a:srgbClr val="FFFFFF"/>
                </a:solidFill>
              </a:rPr>
            </a:br>
            <a:r>
              <a:rPr i="0" sz="2600">
                <a:solidFill>
                  <a:srgbClr val="FFFFFF"/>
                </a:solidFill>
              </a:rPr>
              <a:t>Cited in </a:t>
            </a:r>
            <a:r>
              <a:rPr i="0" sz="2600" u="sng">
                <a:solidFill>
                  <a:srgbClr val="FFFFFF"/>
                </a:solidFill>
                <a:uFill>
                  <a:solidFill>
                    <a:srgbClr val="0000EE"/>
                  </a:solidFill>
                </a:uFill>
                <a:hlinkClick r:id="rId2" invalidUrl="" action="" tgtFrame="" tooltip="" history="1" highlightClick="0" endSnd="0"/>
              </a:rPr>
              <a:t>J.E. Seaver, </a:t>
            </a:r>
            <a:r>
              <a:rPr sz="2600" u="sng">
                <a:solidFill>
                  <a:srgbClr val="FFFFFF"/>
                </a:solidFill>
                <a:uFill>
                  <a:solidFill>
                    <a:srgbClr val="0000EE"/>
                  </a:solidFill>
                </a:uFill>
                <a:hlinkClick r:id="rId2" invalidUrl="" action="" tgtFrame="" tooltip="" history="1" highlightClick="0" endSnd="0"/>
              </a:rPr>
              <a:t>The Persecution of Jews in the Roman Empire</a:t>
            </a:r>
            <a:r>
              <a:rPr i="0" sz="2600" u="sng">
                <a:solidFill>
                  <a:srgbClr val="FFFFFF"/>
                </a:solidFill>
                <a:uFill>
                  <a:solidFill>
                    <a:srgbClr val="0000EE"/>
                  </a:solidFill>
                </a:uFill>
                <a:hlinkClick r:id="rId2" invalidUrl="" action="" tgtFrame="" tooltip="" history="1" highlightClick="0" endSnd="0"/>
              </a:rPr>
              <a:t>, p. 51</a:t>
            </a:r>
            <a:r>
              <a:rPr i="0" sz="2600">
                <a:solidFill>
                  <a:srgbClr val="FFFFFF"/>
                </a:solidFill>
              </a:rPr>
              <a:t>.” </a:t>
            </a:r>
          </a:p>
        </p:txBody>
      </p:sp>
    </p:spTree>
  </p:cSld>
  <p:clrMapOvr>
    <a:masterClrMapping/>
  </p:clrMapOvr>
  <p:transition xmlns:p14="http://schemas.microsoft.com/office/powerpoint/2010/main" spd="med" advClick="1"/>
</p:sld>
</file>

<file path=ppt/slides/slide3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5" name="Augustine:…"/>
          <p:cNvSpPr txBox="1"/>
          <p:nvPr>
            <p:ph type="title"/>
          </p:nvPr>
        </p:nvSpPr>
        <p:spPr>
          <a:xfrm>
            <a:off x="194685" y="357187"/>
            <a:ext cx="23994630" cy="13001626"/>
          </a:xfrm>
          <a:prstGeom prst="rect">
            <a:avLst/>
          </a:prstGeom>
        </p:spPr>
        <p:txBody>
          <a:bodyPr/>
          <a:lstStyle/>
          <a:p>
            <a:pPr defTabSz="591502">
              <a:defRPr sz="7200">
                <a:latin typeface="Arial"/>
                <a:ea typeface="Arial"/>
                <a:cs typeface="Arial"/>
                <a:sym typeface="Arial"/>
              </a:defRPr>
            </a:pPr>
          </a:p>
          <a:p>
            <a:pPr defTabSz="591502">
              <a:defRPr sz="7200">
                <a:latin typeface="Arial"/>
                <a:ea typeface="Arial"/>
                <a:cs typeface="Arial"/>
                <a:sym typeface="Arial"/>
              </a:defRPr>
            </a:pPr>
          </a:p>
          <a:p>
            <a:pPr defTabSz="591502">
              <a:defRPr sz="7200">
                <a:latin typeface="Arial"/>
                <a:ea typeface="Arial"/>
                <a:cs typeface="Arial"/>
                <a:sym typeface="Arial"/>
              </a:defRPr>
            </a:pPr>
            <a:r>
              <a:t>Augustine:</a:t>
            </a:r>
          </a:p>
          <a:p>
            <a:pPr defTabSz="591502">
              <a:defRPr sz="7200">
                <a:latin typeface="Arial"/>
                <a:ea typeface="Arial"/>
                <a:cs typeface="Arial"/>
                <a:sym typeface="Arial"/>
              </a:defRPr>
            </a:pPr>
          </a:p>
          <a:p>
            <a:pPr defTabSz="329184">
              <a:defRPr sz="7200">
                <a:latin typeface="Arial"/>
                <a:ea typeface="Arial"/>
                <a:cs typeface="Arial"/>
                <a:sym typeface="Arial"/>
              </a:defRPr>
            </a:pPr>
            <a:r>
              <a:t>"The true image of the Hebrew is Judas Iscariot, who </a:t>
            </a:r>
            <a:br/>
            <a:r>
              <a:t>sells the Lord for silver. The Jews can never understand </a:t>
            </a:r>
            <a:br/>
            <a:r>
              <a:t>the scriptures, and forever bear the guilt of the death </a:t>
            </a:r>
          </a:p>
          <a:p>
            <a:pPr defTabSz="329184">
              <a:defRPr sz="7200">
                <a:latin typeface="Arial"/>
                <a:ea typeface="Arial"/>
                <a:cs typeface="Arial"/>
                <a:sym typeface="Arial"/>
              </a:defRPr>
            </a:pPr>
            <a:r>
              <a:t>of Christ.”</a:t>
            </a:r>
          </a:p>
          <a:p>
            <a:pPr defTabSz="329184">
              <a:defRPr sz="5400">
                <a:latin typeface="Arial"/>
                <a:ea typeface="Arial"/>
                <a:cs typeface="Arial"/>
                <a:sym typeface="Arial"/>
              </a:defRPr>
            </a:pPr>
          </a:p>
          <a:p>
            <a:pPr algn="l" defTabSz="329184">
              <a:defRPr sz="5400">
                <a:latin typeface="Arial"/>
                <a:ea typeface="Arial"/>
                <a:cs typeface="Arial"/>
                <a:sym typeface="Arial"/>
              </a:defRPr>
            </a:pPr>
          </a:p>
          <a:p>
            <a:pPr algn="l" defTabSz="329184">
              <a:defRPr sz="5400">
                <a:latin typeface="Arial"/>
                <a:ea typeface="Arial"/>
                <a:cs typeface="Arial"/>
                <a:sym typeface="Arial"/>
              </a:defRPr>
            </a:pPr>
          </a:p>
          <a:p>
            <a:pPr algn="l" defTabSz="329184">
              <a:defRPr sz="5400">
                <a:latin typeface="Arial"/>
                <a:ea typeface="Arial"/>
                <a:cs typeface="Arial"/>
                <a:sym typeface="Arial"/>
              </a:defRPr>
            </a:pPr>
          </a:p>
          <a:p>
            <a:pPr algn="l" defTabSz="329184">
              <a:defRPr sz="5400">
                <a:latin typeface="Arial"/>
                <a:ea typeface="Arial"/>
                <a:cs typeface="Arial"/>
                <a:sym typeface="Arial"/>
              </a:defRPr>
            </a:pPr>
          </a:p>
          <a:p>
            <a:pPr algn="l" defTabSz="329184">
              <a:defRPr sz="2880">
                <a:latin typeface="Arial"/>
                <a:ea typeface="Arial"/>
                <a:cs typeface="Arial"/>
                <a:sym typeface="Arial"/>
              </a:defRPr>
            </a:pPr>
            <a:r>
              <a:t>Source: “Augustine, Tractatus adversus Iudaeos; Patrologiae cursus completus, series latina.   </a:t>
            </a:r>
          </a:p>
        </p:txBody>
      </p:sp>
    </p:spTree>
  </p:cSld>
  <p:clrMapOvr>
    <a:masterClrMapping/>
  </p:clrMapOvr>
  <p:transition xmlns:p14="http://schemas.microsoft.com/office/powerpoint/2010/main" spd="med" advClick="1"/>
</p:sld>
</file>

<file path=ppt/slides/slide3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7" name="Andrew Robison:…"/>
          <p:cNvSpPr txBox="1"/>
          <p:nvPr>
            <p:ph type="title"/>
          </p:nvPr>
        </p:nvSpPr>
        <p:spPr>
          <a:xfrm>
            <a:off x="220358" y="357187"/>
            <a:ext cx="23943284" cy="13189801"/>
          </a:xfrm>
          <a:prstGeom prst="rect">
            <a:avLst/>
          </a:prstGeom>
        </p:spPr>
        <p:txBody>
          <a:bodyPr/>
          <a:lstStyle/>
          <a:p>
            <a:pPr>
              <a:defRPr sz="7500">
                <a:latin typeface="Arial"/>
                <a:ea typeface="Arial"/>
                <a:cs typeface="Arial"/>
                <a:sym typeface="Arial"/>
              </a:defRPr>
            </a:pPr>
            <a:r>
              <a:t>Andrew Robison:</a:t>
            </a:r>
          </a:p>
          <a:p>
            <a:pPr>
              <a:defRPr sz="7500">
                <a:latin typeface="Arial"/>
                <a:ea typeface="Arial"/>
                <a:cs typeface="Arial"/>
                <a:sym typeface="Arial"/>
              </a:defRPr>
            </a:pPr>
          </a:p>
          <a:p>
            <a:pPr>
              <a:defRPr sz="7500">
                <a:latin typeface="Arial"/>
                <a:ea typeface="Arial"/>
                <a:cs typeface="Arial"/>
                <a:sym typeface="Arial"/>
              </a:defRPr>
            </a:pPr>
            <a:r>
              <a:t>Augustin of Hippo is “the unrivaled Patron Saint of Replacement Theology.” </a:t>
            </a: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9" name="February 27, 2008 Pope Benedict XVI…"/>
          <p:cNvSpPr txBox="1"/>
          <p:nvPr>
            <p:ph type="title"/>
          </p:nvPr>
        </p:nvSpPr>
        <p:spPr>
          <a:xfrm>
            <a:off x="327421" y="357187"/>
            <a:ext cx="23729158" cy="13001626"/>
          </a:xfrm>
          <a:prstGeom prst="rect">
            <a:avLst/>
          </a:prstGeom>
        </p:spPr>
        <p:txBody>
          <a:bodyPr/>
          <a:lstStyle/>
          <a:p>
            <a:pPr defTabSz="451842">
              <a:defRPr sz="4125">
                <a:latin typeface="Arial"/>
                <a:ea typeface="Arial"/>
                <a:cs typeface="Arial"/>
                <a:sym typeface="Arial"/>
              </a:defRPr>
            </a:pPr>
          </a:p>
          <a:p>
            <a:pPr defTabSz="451842">
              <a:defRPr sz="6600">
                <a:latin typeface="Arial"/>
                <a:ea typeface="Arial"/>
                <a:cs typeface="Arial"/>
                <a:sym typeface="Arial"/>
              </a:defRPr>
            </a:pPr>
            <a:r>
              <a:t>February 27, 2008</a:t>
            </a:r>
            <a:br/>
            <a:r>
              <a:t>Pope Benedict XVI </a:t>
            </a:r>
          </a:p>
          <a:p>
            <a:pPr defTabSz="451842">
              <a:defRPr sz="6600">
                <a:latin typeface="Arial"/>
                <a:ea typeface="Arial"/>
                <a:cs typeface="Arial"/>
                <a:sym typeface="Arial"/>
              </a:defRPr>
            </a:pPr>
          </a:p>
          <a:p>
            <a:pPr defTabSz="451842">
              <a:defRPr sz="6600">
                <a:latin typeface="Arial"/>
                <a:ea typeface="Arial"/>
                <a:cs typeface="Arial"/>
                <a:sym typeface="Arial"/>
              </a:defRPr>
            </a:pPr>
            <a:r>
              <a:t>With today’s meeting I wish to conclude the presentation of the figure of St. Augustine. After having dwelt on his life, works, and some aspects of his thought, I would like today to return to his inner experience which made him one of Christian history’s greatest converts. Last year, during my Pilgrimage to Pavia to venerate the mortal remains of this Father of the Church, </a:t>
            </a:r>
          </a:p>
          <a:p>
            <a:pPr defTabSz="451842">
              <a:defRPr sz="4125">
                <a:latin typeface="Arial"/>
                <a:ea typeface="Arial"/>
                <a:cs typeface="Arial"/>
                <a:sym typeface="Arial"/>
              </a:defRPr>
            </a:pPr>
          </a:p>
          <a:p>
            <a:pPr defTabSz="451842">
              <a:defRPr sz="4125">
                <a:latin typeface="Arial"/>
                <a:ea typeface="Arial"/>
                <a:cs typeface="Arial"/>
                <a:sym typeface="Arial"/>
              </a:defRPr>
            </a:pPr>
          </a:p>
          <a:p>
            <a:pPr defTabSz="451842">
              <a:defRPr sz="4125">
                <a:latin typeface="Arial"/>
                <a:ea typeface="Arial"/>
                <a:cs typeface="Arial"/>
                <a:sym typeface="Arial"/>
              </a:defRPr>
            </a:pPr>
          </a:p>
          <a:p>
            <a:pPr defTabSz="451842">
              <a:defRPr sz="4125">
                <a:latin typeface="Arial"/>
                <a:ea typeface="Arial"/>
                <a:cs typeface="Arial"/>
                <a:sym typeface="Arial"/>
              </a:defRPr>
            </a:pPr>
          </a:p>
        </p:txBody>
      </p:sp>
    </p:spTree>
  </p:cSld>
  <p:clrMapOvr>
    <a:masterClrMapping/>
  </p:clrMapOvr>
  <p:transition xmlns:p14="http://schemas.microsoft.com/office/powerpoint/2010/main" spd="med" advClick="1"/>
</p:sld>
</file>

<file path=ppt/slides/slide3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1" name="February 27, 2008 Pope Benedict XVI…"/>
          <p:cNvSpPr txBox="1"/>
          <p:nvPr>
            <p:ph type="title"/>
          </p:nvPr>
        </p:nvSpPr>
        <p:spPr>
          <a:xfrm>
            <a:off x="184825" y="357187"/>
            <a:ext cx="23822082" cy="13001626"/>
          </a:xfrm>
          <a:prstGeom prst="rect">
            <a:avLst/>
          </a:prstGeom>
        </p:spPr>
        <p:txBody>
          <a:bodyPr/>
          <a:lstStyle/>
          <a:p>
            <a:pPr>
              <a:defRPr sz="7000">
                <a:latin typeface="Arial"/>
                <a:ea typeface="Arial"/>
                <a:cs typeface="Arial"/>
                <a:sym typeface="Arial"/>
              </a:defRPr>
            </a:pPr>
            <a:r>
              <a:t>February 27, 2008</a:t>
            </a:r>
            <a:br/>
            <a:r>
              <a:t>Pope Benedict XVI</a:t>
            </a:r>
          </a:p>
          <a:p>
            <a:pPr>
              <a:defRPr sz="7000">
                <a:latin typeface="Arial"/>
                <a:ea typeface="Arial"/>
                <a:cs typeface="Arial"/>
                <a:sym typeface="Arial"/>
              </a:defRPr>
            </a:pPr>
          </a:p>
          <a:p>
            <a:pPr>
              <a:defRPr sz="7000">
                <a:latin typeface="Arial"/>
                <a:ea typeface="Arial"/>
                <a:cs typeface="Arial"/>
                <a:sym typeface="Arial"/>
              </a:defRPr>
            </a:pPr>
            <a:r>
              <a:t>I particularly dedicated my reflection to this experience of his. By doing so I wished to express to him the homage of the entire Catholic Church, but also to manifest my personal devotion and gratitude in regard to a figure to whom I feel very linked for the role he has had in my life as a theologian, priest and pastor.</a:t>
            </a:r>
          </a:p>
          <a:p>
            <a:pPr>
              <a:defRPr sz="70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3" name="Paul R. Wilkinson:…"/>
          <p:cNvSpPr txBox="1"/>
          <p:nvPr>
            <p:ph type="title"/>
          </p:nvPr>
        </p:nvSpPr>
        <p:spPr>
          <a:xfrm>
            <a:off x="227195" y="272867"/>
            <a:ext cx="23929610" cy="13170266"/>
          </a:xfrm>
          <a:prstGeom prst="rect">
            <a:avLst/>
          </a:prstGeom>
        </p:spPr>
        <p:txBody>
          <a:bodyPr/>
          <a:lstStyle/>
          <a:p>
            <a:pPr>
              <a:defRPr sz="7200">
                <a:latin typeface="Arial"/>
                <a:ea typeface="Arial"/>
                <a:cs typeface="Arial"/>
                <a:sym typeface="Arial"/>
              </a:defRPr>
            </a:pPr>
            <a:r>
              <a:t>Paul R. Wilkinson:</a:t>
            </a:r>
          </a:p>
          <a:p>
            <a:pPr>
              <a:defRPr sz="7200">
                <a:latin typeface="Arial"/>
                <a:ea typeface="Arial"/>
                <a:cs typeface="Arial"/>
                <a:sym typeface="Arial"/>
              </a:defRPr>
            </a:pPr>
          </a:p>
          <a:p>
            <a:pPr>
              <a:defRPr sz="7200">
                <a:latin typeface="Arial"/>
                <a:ea typeface="Arial"/>
                <a:cs typeface="Arial"/>
                <a:sym typeface="Arial"/>
              </a:defRPr>
            </a:pPr>
            <a:r>
              <a:t>When arguably the most influential Protestant Reformer [John Calvin] expresses his indebtedness to a man so venerated by the Roman Catholic pope, questions must raised concerning (1) Augustine’s theology (2) Calvin’s endorsement of Augustine’s theology, and (3) any endorsement by Calvin! </a:t>
            </a:r>
          </a:p>
        </p:txBody>
      </p:sp>
    </p:spTree>
  </p:cSld>
  <p:clrMapOvr>
    <a:masterClrMapping/>
  </p:clrMapOvr>
  <p:transition xmlns:p14="http://schemas.microsoft.com/office/powerpoint/2010/main" spd="med" advClick="1"/>
</p:sld>
</file>

<file path=ppt/slides/slide3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5" name="Of the Jews and Their Lies…"/>
          <p:cNvSpPr txBox="1"/>
          <p:nvPr>
            <p:ph type="title"/>
          </p:nvPr>
        </p:nvSpPr>
        <p:spPr>
          <a:xfrm>
            <a:off x="154874" y="357187"/>
            <a:ext cx="24074252" cy="13204869"/>
          </a:xfrm>
          <a:prstGeom prst="rect">
            <a:avLst/>
          </a:prstGeom>
        </p:spPr>
        <p:txBody>
          <a:bodyPr/>
          <a:lstStyle/>
          <a:p>
            <a:pPr>
              <a:defRPr i="1" sz="7500">
                <a:latin typeface="Arial"/>
                <a:ea typeface="Arial"/>
                <a:cs typeface="Arial"/>
                <a:sym typeface="Arial"/>
              </a:defRPr>
            </a:pPr>
            <a:r>
              <a:t>Of the Jews and Their Lies</a:t>
            </a:r>
          </a:p>
          <a:p>
            <a:pPr>
              <a:defRPr sz="7500">
                <a:latin typeface="Arial"/>
                <a:ea typeface="Arial"/>
                <a:cs typeface="Arial"/>
                <a:sym typeface="Arial"/>
              </a:defRPr>
            </a:pPr>
            <a:r>
              <a:t>By Martin Luther (1543)</a:t>
            </a:r>
          </a:p>
          <a:p>
            <a:pPr>
              <a:defRPr sz="7500">
                <a:latin typeface="Arial"/>
                <a:ea typeface="Arial"/>
                <a:cs typeface="Arial"/>
                <a:sym typeface="Arial"/>
              </a:defRPr>
            </a:pPr>
          </a:p>
          <a:p>
            <a:pPr>
              <a:defRPr sz="7500">
                <a:latin typeface="Arial"/>
                <a:ea typeface="Arial"/>
                <a:cs typeface="Arial"/>
                <a:sym typeface="Arial"/>
              </a:defRPr>
            </a:pPr>
            <a:r>
              <a:t>First, their synagogues should be set on fire…Secondly, their homes should likewise be broken down and destroyed…Thirdly, they should be deprived of their prayer books and Talmud…</a:t>
            </a:r>
          </a:p>
          <a:p>
            <a:pPr>
              <a:defRPr sz="7500">
                <a:latin typeface="Arial"/>
                <a:ea typeface="Arial"/>
                <a:cs typeface="Arial"/>
                <a:sym typeface="Arial"/>
              </a:defRPr>
            </a:pP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7" name="Of the Jews and Their Lies…"/>
          <p:cNvSpPr txBox="1"/>
          <p:nvPr>
            <p:ph type="title"/>
          </p:nvPr>
        </p:nvSpPr>
        <p:spPr>
          <a:xfrm>
            <a:off x="262123" y="266448"/>
            <a:ext cx="23859754" cy="13183104"/>
          </a:xfrm>
          <a:prstGeom prst="rect">
            <a:avLst/>
          </a:prstGeom>
        </p:spPr>
        <p:txBody>
          <a:bodyPr/>
          <a:lstStyle/>
          <a:p>
            <a:pPr>
              <a:defRPr i="1" sz="7500">
                <a:latin typeface="Arial"/>
                <a:ea typeface="Arial"/>
                <a:cs typeface="Arial"/>
                <a:sym typeface="Arial"/>
              </a:defRPr>
            </a:pPr>
            <a:r>
              <a:t>Of the Jews and Their Lies</a:t>
            </a:r>
          </a:p>
          <a:p>
            <a:pPr>
              <a:defRPr sz="7500">
                <a:latin typeface="Arial"/>
                <a:ea typeface="Arial"/>
                <a:cs typeface="Arial"/>
                <a:sym typeface="Arial"/>
              </a:defRPr>
            </a:pPr>
            <a:r>
              <a:t>By Martin Luther (1543)</a:t>
            </a: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r>
              <a:t>Fourthly, their rabbis must be forbidden under threat of death to teach any more…Fifthly, passport and traveling privileges should be absolutely forbidden to the Jews…Sixthly, they ought to be stopped from usury…</a:t>
            </a: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5" name="Omar Barghouti: Co-Founder of BDS"/>
          <p:cNvSpPr txBox="1"/>
          <p:nvPr>
            <p:ph type="title"/>
          </p:nvPr>
        </p:nvSpPr>
        <p:spPr>
          <a:xfrm>
            <a:off x="285563" y="357187"/>
            <a:ext cx="23812874" cy="13235937"/>
          </a:xfrm>
          <a:prstGeom prst="rect">
            <a:avLst/>
          </a:prstGeom>
        </p:spPr>
        <p:txBody>
          <a:bodyPr/>
          <a:lstStyle/>
          <a:p>
            <a:pPr defTabSz="328612">
              <a:defRPr sz="4480"/>
            </a:pPr>
          </a:p>
          <a:p>
            <a:pPr defTabSz="328612">
              <a:defRPr sz="4480"/>
            </a:pPr>
          </a:p>
          <a:p>
            <a:pPr defTabSz="328612">
              <a:defRPr sz="4480">
                <a:latin typeface="Helvetica Neue"/>
                <a:ea typeface="Helvetica Neue"/>
                <a:cs typeface="Helvetica Neue"/>
                <a:sym typeface="Helvetica Neue"/>
              </a:defRPr>
            </a:pPr>
          </a:p>
          <a:p>
            <a:pPr algn="l" defTabSz="365760">
              <a:lnSpc>
                <a:spcPct val="90000"/>
              </a:lnSpc>
              <a:spcBef>
                <a:spcPts val="400"/>
              </a:spcBef>
              <a:defRPr sz="1280">
                <a:solidFill>
                  <a:srgbClr val="C00000"/>
                </a:solidFill>
                <a:latin typeface="Futura"/>
                <a:ea typeface="Futura"/>
                <a:cs typeface="Futura"/>
                <a:sym typeface="Futura"/>
              </a:defRPr>
            </a:pPr>
          </a:p>
          <a:p>
            <a:pPr algn="l" defTabSz="365760">
              <a:lnSpc>
                <a:spcPct val="90000"/>
              </a:lnSpc>
              <a:spcBef>
                <a:spcPts val="400"/>
              </a:spcBef>
              <a:defRPr sz="1280">
                <a:solidFill>
                  <a:srgbClr val="C00000"/>
                </a:solidFill>
                <a:latin typeface="Futura"/>
                <a:ea typeface="Futura"/>
                <a:cs typeface="Futura"/>
                <a:sym typeface="Futura"/>
              </a:defRPr>
            </a:pPr>
          </a:p>
          <a:p>
            <a:pPr algn="l" defTabSz="365760">
              <a:lnSpc>
                <a:spcPct val="90000"/>
              </a:lnSpc>
              <a:spcBef>
                <a:spcPts val="400"/>
              </a:spcBef>
              <a:defRPr sz="1280">
                <a:solidFill>
                  <a:srgbClr val="C00000"/>
                </a:solidFill>
                <a:latin typeface="Futura"/>
                <a:ea typeface="Futura"/>
                <a:cs typeface="Futura"/>
                <a:sym typeface="Futura"/>
              </a:defRPr>
            </a:pPr>
          </a:p>
          <a:p>
            <a:pPr algn="l" defTabSz="365760">
              <a:lnSpc>
                <a:spcPct val="90000"/>
              </a:lnSpc>
              <a:spcBef>
                <a:spcPts val="400"/>
              </a:spcBef>
              <a:defRPr sz="1280">
                <a:solidFill>
                  <a:srgbClr val="C00000"/>
                </a:solidFill>
                <a:latin typeface="Futura"/>
                <a:ea typeface="Futura"/>
                <a:cs typeface="Futura"/>
                <a:sym typeface="Futura"/>
              </a:defRPr>
            </a:pPr>
          </a:p>
          <a:p>
            <a:pPr algn="l" defTabSz="365760">
              <a:lnSpc>
                <a:spcPct val="90000"/>
              </a:lnSpc>
              <a:spcBef>
                <a:spcPts val="400"/>
              </a:spcBef>
              <a:defRPr sz="1280">
                <a:solidFill>
                  <a:srgbClr val="C00000"/>
                </a:solidFill>
                <a:latin typeface="Futura"/>
                <a:ea typeface="Futura"/>
                <a:cs typeface="Futura"/>
                <a:sym typeface="Futura"/>
              </a:defRPr>
            </a:pPr>
          </a:p>
          <a:p>
            <a:pPr algn="l" defTabSz="365760">
              <a:lnSpc>
                <a:spcPct val="90000"/>
              </a:lnSpc>
              <a:spcBef>
                <a:spcPts val="400"/>
              </a:spcBef>
              <a:defRPr sz="1280">
                <a:solidFill>
                  <a:srgbClr val="C00000"/>
                </a:solidFill>
                <a:latin typeface="Futura"/>
                <a:ea typeface="Futura"/>
                <a:cs typeface="Futura"/>
                <a:sym typeface="Futura"/>
              </a:defRPr>
            </a:pPr>
          </a:p>
          <a:p>
            <a:pPr algn="l" defTabSz="365760">
              <a:lnSpc>
                <a:spcPct val="90000"/>
              </a:lnSpc>
              <a:spcBef>
                <a:spcPts val="400"/>
              </a:spcBef>
              <a:defRPr sz="1280">
                <a:solidFill>
                  <a:srgbClr val="C00000"/>
                </a:solidFill>
                <a:latin typeface="Futura"/>
                <a:ea typeface="Futura"/>
                <a:cs typeface="Futura"/>
                <a:sym typeface="Futura"/>
              </a:defRPr>
            </a:pPr>
          </a:p>
          <a:p>
            <a:pPr algn="l" defTabSz="365760">
              <a:lnSpc>
                <a:spcPct val="90000"/>
              </a:lnSpc>
              <a:spcBef>
                <a:spcPts val="400"/>
              </a:spcBef>
              <a:defRPr sz="1280">
                <a:solidFill>
                  <a:srgbClr val="C00000"/>
                </a:solidFill>
                <a:latin typeface="Futura"/>
                <a:ea typeface="Futura"/>
                <a:cs typeface="Futura"/>
                <a:sym typeface="Futura"/>
              </a:defRPr>
            </a:pPr>
          </a:p>
          <a:p>
            <a:pPr algn="l" defTabSz="365760">
              <a:lnSpc>
                <a:spcPct val="90000"/>
              </a:lnSpc>
              <a:spcBef>
                <a:spcPts val="400"/>
              </a:spcBef>
              <a:defRPr sz="1280">
                <a:solidFill>
                  <a:srgbClr val="C00000"/>
                </a:solidFill>
                <a:latin typeface="Futura"/>
                <a:ea typeface="Futura"/>
                <a:cs typeface="Futura"/>
                <a:sym typeface="Futura"/>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2680">
                <a:solidFill>
                  <a:srgbClr val="C00000"/>
                </a:solidFill>
                <a:latin typeface="Arial"/>
                <a:ea typeface="Arial"/>
                <a:cs typeface="Arial"/>
                <a:sym typeface="Arial"/>
              </a:defRPr>
            </a:pPr>
          </a:p>
          <a:p>
            <a:pPr defTabSz="365760">
              <a:lnSpc>
                <a:spcPct val="90000"/>
              </a:lnSpc>
              <a:spcBef>
                <a:spcPts val="400"/>
              </a:spcBef>
              <a:defRPr sz="5000">
                <a:solidFill>
                  <a:srgbClr val="C00000"/>
                </a:solidFill>
                <a:latin typeface="Arial"/>
                <a:ea typeface="Arial"/>
                <a:cs typeface="Arial"/>
                <a:sym typeface="Arial"/>
              </a:defRPr>
            </a:pPr>
            <a:r>
              <a:rPr>
                <a:solidFill>
                  <a:srgbClr val="FFFFFF"/>
                </a:solidFill>
              </a:rPr>
              <a:t>Omar Barghouti: Co-Founder of BDS</a:t>
            </a:r>
          </a:p>
          <a:p>
            <a:pPr defTabSz="328612">
              <a:defRPr sz="4480"/>
            </a:pPr>
          </a:p>
          <a:p>
            <a:pPr defTabSz="328612">
              <a:defRPr sz="4480"/>
            </a:pPr>
          </a:p>
        </p:txBody>
      </p:sp>
      <p:pic>
        <p:nvPicPr>
          <p:cNvPr id="226" name="omar#1.jpg" descr="omar#1.jpg"/>
          <p:cNvPicPr>
            <a:picLocks noChangeAspect="1"/>
          </p:cNvPicPr>
          <p:nvPr/>
        </p:nvPicPr>
        <p:blipFill>
          <a:blip r:embed="rId2">
            <a:extLst/>
          </a:blip>
          <a:stretch>
            <a:fillRect/>
          </a:stretch>
        </p:blipFill>
        <p:spPr>
          <a:xfrm>
            <a:off x="3738562" y="1789112"/>
            <a:ext cx="16383001" cy="9042401"/>
          </a:xfrm>
          <a:prstGeom prst="rect">
            <a:avLst/>
          </a:prstGeom>
          <a:ln w="12700">
            <a:miter lim="400000"/>
          </a:ln>
        </p:spPr>
      </p:pic>
    </p:spTree>
  </p:cSld>
  <p:clrMapOvr>
    <a:masterClrMapping/>
  </p:clrMapOvr>
  <p:transition xmlns:p14="http://schemas.microsoft.com/office/powerpoint/2010/main" spd="med" advClick="1"/>
</p:sld>
</file>

<file path=ppt/slides/slide3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99" name="Of the Jews and Their Lies…"/>
          <p:cNvSpPr txBox="1"/>
          <p:nvPr>
            <p:ph type="title"/>
          </p:nvPr>
        </p:nvSpPr>
        <p:spPr>
          <a:xfrm>
            <a:off x="183244" y="357187"/>
            <a:ext cx="24017512" cy="13105434"/>
          </a:xfrm>
          <a:prstGeom prst="rect">
            <a:avLst/>
          </a:prstGeom>
        </p:spPr>
        <p:txBody>
          <a:bodyPr/>
          <a:lstStyle/>
          <a:p>
            <a:pPr defTabSz="813315">
              <a:defRPr i="1" sz="7425">
                <a:latin typeface="Arial"/>
                <a:ea typeface="Arial"/>
                <a:cs typeface="Arial"/>
                <a:sym typeface="Arial"/>
              </a:defRPr>
            </a:pPr>
          </a:p>
          <a:p>
            <a:pPr defTabSz="813315">
              <a:defRPr i="1" sz="7425">
                <a:latin typeface="Arial"/>
                <a:ea typeface="Arial"/>
                <a:cs typeface="Arial"/>
                <a:sym typeface="Arial"/>
              </a:defRPr>
            </a:pPr>
            <a:r>
              <a:t>Of the Jews and Their Lies</a:t>
            </a:r>
          </a:p>
          <a:p>
            <a:pPr defTabSz="813315">
              <a:defRPr sz="7425">
                <a:latin typeface="Arial"/>
                <a:ea typeface="Arial"/>
                <a:cs typeface="Arial"/>
                <a:sym typeface="Arial"/>
              </a:defRPr>
            </a:pPr>
            <a:r>
              <a:t>By Martin Luther (1543)</a:t>
            </a:r>
          </a:p>
          <a:p>
            <a:pPr defTabSz="813315">
              <a:defRPr sz="7425">
                <a:latin typeface="Arial"/>
                <a:ea typeface="Arial"/>
                <a:cs typeface="Arial"/>
                <a:sym typeface="Arial"/>
              </a:defRPr>
            </a:pPr>
          </a:p>
          <a:p>
            <a:pPr defTabSz="813315">
              <a:defRPr sz="7425">
                <a:latin typeface="Arial"/>
                <a:ea typeface="Arial"/>
                <a:cs typeface="Arial"/>
                <a:sym typeface="Arial"/>
              </a:defRPr>
            </a:pPr>
          </a:p>
          <a:p>
            <a:pPr defTabSz="813315">
              <a:defRPr sz="7425">
                <a:latin typeface="Arial"/>
                <a:ea typeface="Arial"/>
                <a:cs typeface="Arial"/>
                <a:sym typeface="Arial"/>
              </a:defRPr>
            </a:pPr>
            <a:r>
              <a:t>Seventhly, let the young and strong Jews and Jewesses be given the flail, the ax, the hoe, the spade, the distaff, and spindle, and let them earn their bread by the sweat of their noses…We ought to drive the rascally lazy bones out of our system…</a:t>
            </a:r>
          </a:p>
          <a:p>
            <a:pPr defTabSz="813315">
              <a:defRPr sz="7425">
                <a:latin typeface="Arial"/>
                <a:ea typeface="Arial"/>
                <a:cs typeface="Arial"/>
                <a:sym typeface="Arial"/>
              </a:defRPr>
            </a:pPr>
          </a:p>
        </p:txBody>
      </p:sp>
    </p:spTree>
  </p:cSld>
  <p:clrMapOvr>
    <a:masterClrMapping/>
  </p:clrMapOvr>
  <p:transition xmlns:p14="http://schemas.microsoft.com/office/powerpoint/2010/main" spd="med" advClick="1"/>
</p:sld>
</file>

<file path=ppt/slides/slide3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1" name="Of the Jews and Their Lies…"/>
          <p:cNvSpPr txBox="1"/>
          <p:nvPr>
            <p:ph type="title"/>
          </p:nvPr>
        </p:nvSpPr>
        <p:spPr>
          <a:xfrm>
            <a:off x="125387" y="357187"/>
            <a:ext cx="24133226" cy="13157523"/>
          </a:xfrm>
          <a:prstGeom prst="rect">
            <a:avLst/>
          </a:prstGeom>
        </p:spPr>
        <p:txBody>
          <a:bodyPr/>
          <a:lstStyle/>
          <a:p>
            <a:pPr defTabSz="813315">
              <a:defRPr i="1" sz="7425">
                <a:latin typeface="Arial"/>
                <a:ea typeface="Arial"/>
                <a:cs typeface="Arial"/>
                <a:sym typeface="Arial"/>
              </a:defRPr>
            </a:pPr>
          </a:p>
          <a:p>
            <a:pPr defTabSz="813315">
              <a:defRPr i="1" sz="7425">
                <a:latin typeface="Arial"/>
                <a:ea typeface="Arial"/>
                <a:cs typeface="Arial"/>
                <a:sym typeface="Arial"/>
              </a:defRPr>
            </a:pPr>
            <a:r>
              <a:t>Of the Jews and Their Lies</a:t>
            </a:r>
          </a:p>
          <a:p>
            <a:pPr defTabSz="813315">
              <a:defRPr sz="7425">
                <a:latin typeface="Arial"/>
                <a:ea typeface="Arial"/>
                <a:cs typeface="Arial"/>
                <a:sym typeface="Arial"/>
              </a:defRPr>
            </a:pPr>
            <a:r>
              <a:t>By Martin Luther (1543)</a:t>
            </a:r>
          </a:p>
          <a:p>
            <a:pPr defTabSz="813315">
              <a:defRPr sz="7425">
                <a:latin typeface="Arial"/>
                <a:ea typeface="Arial"/>
                <a:cs typeface="Arial"/>
                <a:sym typeface="Arial"/>
              </a:defRPr>
            </a:pPr>
          </a:p>
          <a:p>
            <a:pPr defTabSz="813315">
              <a:defRPr sz="7425">
                <a:latin typeface="Arial"/>
                <a:ea typeface="Arial"/>
                <a:cs typeface="Arial"/>
                <a:sym typeface="Arial"/>
              </a:defRPr>
            </a:pPr>
          </a:p>
          <a:p>
            <a:pPr defTabSz="813315">
              <a:defRPr sz="7425">
                <a:latin typeface="Arial"/>
                <a:ea typeface="Arial"/>
                <a:cs typeface="Arial"/>
                <a:sym typeface="Arial"/>
              </a:defRPr>
            </a:pPr>
            <a:r>
              <a:t>…Therefore away with them…to sum up, dear princes and Nobels who have Jews in your domains, if this advice of mine does not suit you, then find a better one so that you and we may all be free of this insufferable devilish burden—</a:t>
            </a:r>
          </a:p>
          <a:p>
            <a:pPr defTabSz="813315">
              <a:defRPr sz="7425">
                <a:latin typeface="Arial"/>
                <a:ea typeface="Arial"/>
                <a:cs typeface="Arial"/>
                <a:sym typeface="Arial"/>
              </a:defRPr>
            </a:pPr>
          </a:p>
        </p:txBody>
      </p:sp>
    </p:spTree>
  </p:cSld>
  <p:clrMapOvr>
    <a:masterClrMapping/>
  </p:clrMapOvr>
  <p:transition xmlns:p14="http://schemas.microsoft.com/office/powerpoint/2010/main" spd="med" advClick="1"/>
</p:sld>
</file>

<file path=ppt/slides/slide3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3" name="Dr. Andy Woods Ever Reforming…"/>
          <p:cNvSpPr txBox="1"/>
          <p:nvPr>
            <p:ph type="title"/>
          </p:nvPr>
        </p:nvSpPr>
        <p:spPr>
          <a:xfrm>
            <a:off x="218591" y="357187"/>
            <a:ext cx="23946818" cy="12901073"/>
          </a:xfrm>
          <a:prstGeom prst="rect">
            <a:avLst/>
          </a:prstGeom>
        </p:spPr>
        <p:txBody>
          <a:bodyPr/>
          <a:lstStyle/>
          <a:p>
            <a:pPr>
              <a:defRPr sz="7500">
                <a:latin typeface="Arial"/>
                <a:ea typeface="Arial"/>
                <a:cs typeface="Arial"/>
                <a:sym typeface="Arial"/>
              </a:defRPr>
            </a:pPr>
            <a:r>
              <a:t>Dr. Andy Woods</a:t>
            </a:r>
            <a:br/>
            <a:r>
              <a:rPr i="1"/>
              <a:t>Ever Reforming</a:t>
            </a:r>
            <a:endParaRPr i="1"/>
          </a:p>
          <a:p>
            <a:pPr>
              <a:defRPr sz="7500">
                <a:latin typeface="Arial"/>
                <a:ea typeface="Arial"/>
                <a:cs typeface="Arial"/>
                <a:sym typeface="Arial"/>
              </a:defRPr>
            </a:pPr>
            <a:endParaRPr i="1"/>
          </a:p>
          <a:p>
            <a:pPr>
              <a:defRPr sz="7500">
                <a:latin typeface="Arial"/>
                <a:ea typeface="Arial"/>
                <a:cs typeface="Arial"/>
                <a:sym typeface="Arial"/>
              </a:defRPr>
            </a:pPr>
            <a:endParaRPr i="1"/>
          </a:p>
          <a:p>
            <a:pPr>
              <a:defRPr sz="7500">
                <a:latin typeface="Arial"/>
                <a:ea typeface="Arial"/>
                <a:cs typeface="Arial"/>
                <a:sym typeface="Arial"/>
              </a:defRPr>
            </a:pPr>
            <a:r>
              <a:t>In that same year, Luther also wrote a pamphlet called </a:t>
            </a:r>
            <a:r>
              <a:rPr i="1"/>
              <a:t>Of the Unknowable Name and the Generations of the Messiah.</a:t>
            </a:r>
            <a:r>
              <a:t> In it, he calls the Jews “little devils.” Then in 1546, he preached his final four sermons in Eisleben, calling the Jews the enemies of Christianity, and calling for them to be kicked out of the country. </a:t>
            </a:r>
          </a:p>
        </p:txBody>
      </p:sp>
    </p:spTree>
  </p:cSld>
  <p:clrMapOvr>
    <a:masterClrMapping/>
  </p:clrMapOvr>
  <p:transition xmlns:p14="http://schemas.microsoft.com/office/powerpoint/2010/main" spd="med" advClick="1"/>
</p:sld>
</file>

<file path=ppt/slides/slide3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5" name="Olivier Melnick:…"/>
          <p:cNvSpPr txBox="1"/>
          <p:nvPr>
            <p:ph type="title"/>
          </p:nvPr>
        </p:nvSpPr>
        <p:spPr>
          <a:xfrm>
            <a:off x="270681" y="357187"/>
            <a:ext cx="23751481" cy="13001626"/>
          </a:xfrm>
          <a:prstGeom prst="rect">
            <a:avLst/>
          </a:prstGeom>
        </p:spPr>
        <p:txBody>
          <a:bodyPr/>
          <a:lstStyle/>
          <a:p>
            <a:pPr>
              <a:defRPr sz="7500">
                <a:latin typeface="Arial"/>
                <a:ea typeface="Arial"/>
                <a:cs typeface="Arial"/>
                <a:sym typeface="Arial"/>
              </a:defRPr>
            </a:pPr>
            <a:r>
              <a:t>Olivier Melnick:</a:t>
            </a:r>
          </a:p>
          <a:p>
            <a:pPr>
              <a:defRPr sz="7500">
                <a:latin typeface="Arial"/>
                <a:ea typeface="Arial"/>
                <a:cs typeface="Arial"/>
                <a:sym typeface="Arial"/>
              </a:defRPr>
            </a:pPr>
          </a:p>
          <a:p>
            <a:pPr>
              <a:defRPr sz="7500">
                <a:latin typeface="Arial"/>
                <a:ea typeface="Arial"/>
                <a:cs typeface="Arial"/>
                <a:sym typeface="Arial"/>
              </a:defRPr>
            </a:pPr>
            <a:r>
              <a:t>In 1543, when the Jewish community didn’t meet his expectations, Luther published the book </a:t>
            </a:r>
            <a:r>
              <a:rPr i="1"/>
              <a:t>Of the Jews and Their Lies,</a:t>
            </a:r>
            <a:r>
              <a:t> where his description of the Jewish people is so venomous that Hitler was quoted saying that he was just finishing up what Luther started…As a matter of fact, many scholars and historians believe that Luther’s view of the Jews had a profound effect</a:t>
            </a:r>
          </a:p>
        </p:txBody>
      </p:sp>
    </p:spTree>
  </p:cSld>
  <p:clrMapOvr>
    <a:masterClrMapping/>
  </p:clrMapOvr>
  <p:transition xmlns:p14="http://schemas.microsoft.com/office/powerpoint/2010/main" spd="med" advClick="1"/>
</p:sld>
</file>

<file path=ppt/slides/slide3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7" name="Olivier Melnick:…"/>
          <p:cNvSpPr txBox="1"/>
          <p:nvPr>
            <p:ph type="title"/>
          </p:nvPr>
        </p:nvSpPr>
        <p:spPr>
          <a:xfrm>
            <a:off x="267425" y="357187"/>
            <a:ext cx="23849150" cy="13160872"/>
          </a:xfrm>
          <a:prstGeom prst="rect">
            <a:avLst/>
          </a:prstGeom>
        </p:spPr>
        <p:txBody>
          <a:bodyPr/>
          <a:lstStyle/>
          <a:p>
            <a:pPr>
              <a:defRPr sz="7500">
                <a:latin typeface="Arial"/>
                <a:ea typeface="Arial"/>
                <a:cs typeface="Arial"/>
                <a:sym typeface="Arial"/>
              </a:defRPr>
            </a:pPr>
            <a:r>
              <a:t>Olivier Melnick:</a:t>
            </a:r>
          </a:p>
          <a:p>
            <a:pPr>
              <a:defRPr sz="7500">
                <a:latin typeface="Arial"/>
                <a:ea typeface="Arial"/>
                <a:cs typeface="Arial"/>
                <a:sym typeface="Arial"/>
              </a:defRPr>
            </a:pPr>
          </a:p>
          <a:p>
            <a:pPr>
              <a:defRPr sz="7500">
                <a:latin typeface="Arial"/>
                <a:ea typeface="Arial"/>
                <a:cs typeface="Arial"/>
                <a:sym typeface="Arial"/>
              </a:defRPr>
            </a:pPr>
            <a:r>
              <a:t>on Germans for centuries to come and also had a serious influence on Hitler’s ideology and implementing the final solution to the Jewish question. The connection between Luther and Hitler is not difficult to make.</a:t>
            </a:r>
          </a:p>
          <a:p>
            <a:pPr>
              <a:defRPr sz="7500">
                <a:latin typeface="Arial"/>
                <a:ea typeface="Arial"/>
                <a:cs typeface="Arial"/>
                <a:sym typeface="Arial"/>
              </a:defRPr>
            </a:pP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09" name="Dr. Tommy Ice:…"/>
          <p:cNvSpPr txBox="1"/>
          <p:nvPr>
            <p:ph type="title"/>
          </p:nvPr>
        </p:nvSpPr>
        <p:spPr>
          <a:xfrm>
            <a:off x="307888" y="357187"/>
            <a:ext cx="23768224" cy="13001626"/>
          </a:xfrm>
          <a:prstGeom prst="rect">
            <a:avLst/>
          </a:prstGeom>
        </p:spPr>
        <p:txBody>
          <a:bodyPr/>
          <a:lstStyle/>
          <a:p>
            <a:pPr>
              <a:defRPr sz="7500">
                <a:latin typeface="Arial"/>
                <a:ea typeface="Arial"/>
                <a:cs typeface="Arial"/>
                <a:sym typeface="Arial"/>
              </a:defRPr>
            </a:pPr>
            <a:r>
              <a:t>Dr. Tommy Ice:</a:t>
            </a:r>
          </a:p>
          <a:p>
            <a:pPr>
              <a:defRPr sz="7500">
                <a:latin typeface="Arial"/>
                <a:ea typeface="Arial"/>
                <a:cs typeface="Arial"/>
                <a:sym typeface="Arial"/>
              </a:defRPr>
            </a:pPr>
          </a:p>
          <a:p>
            <a:pPr>
              <a:defRPr sz="7500">
                <a:latin typeface="Arial"/>
                <a:ea typeface="Arial"/>
                <a:cs typeface="Arial"/>
                <a:sym typeface="Arial"/>
              </a:defRPr>
            </a:pPr>
            <a:r>
              <a:t>…Hitler was not alone in his irrational desire to murder Jews, it was embedded in the German, Austrian, and Eastern European nations. The original source for such anti-Semitism goes back to the common experience of all of Europe’s medieval Roman Catholic Jew-hatred. Most of the people throughout Europe did not have to be taught by Hitler or the Nazis to hate the Jews,</a:t>
            </a:r>
          </a:p>
        </p:txBody>
      </p:sp>
    </p:spTree>
  </p:cSld>
  <p:clrMapOvr>
    <a:masterClrMapping/>
  </p:clrMapOvr>
  <p:transition xmlns:p14="http://schemas.microsoft.com/office/powerpoint/2010/main" spd="med" advClick="1"/>
</p:sld>
</file>

<file path=ppt/slides/slide3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1" name="Dr. Tommy Ice:…"/>
          <p:cNvSpPr txBox="1"/>
          <p:nvPr>
            <p:ph type="title"/>
          </p:nvPr>
        </p:nvSpPr>
        <p:spPr>
          <a:xfrm>
            <a:off x="245008" y="357187"/>
            <a:ext cx="23893984" cy="13001626"/>
          </a:xfrm>
          <a:prstGeom prst="rect">
            <a:avLst/>
          </a:prstGeom>
        </p:spPr>
        <p:txBody>
          <a:bodyPr/>
          <a:lstStyle/>
          <a:p>
            <a:pPr defTabSz="805100">
              <a:defRPr sz="7350">
                <a:latin typeface="Arial"/>
                <a:ea typeface="Arial"/>
                <a:cs typeface="Arial"/>
                <a:sym typeface="Arial"/>
              </a:defRPr>
            </a:pPr>
            <a:r>
              <a:t>Dr. Tommy Ice:</a:t>
            </a:r>
          </a:p>
          <a:p>
            <a:pPr defTabSz="805100">
              <a:defRPr sz="7350">
                <a:latin typeface="Arial"/>
                <a:ea typeface="Arial"/>
                <a:cs typeface="Arial"/>
                <a:sym typeface="Arial"/>
              </a:defRPr>
            </a:pPr>
          </a:p>
          <a:p>
            <a:pPr defTabSz="805100">
              <a:defRPr sz="7350">
                <a:latin typeface="Arial"/>
                <a:ea typeface="Arial"/>
                <a:cs typeface="Arial"/>
                <a:sym typeface="Arial"/>
              </a:defRPr>
            </a:pPr>
          </a:p>
          <a:p>
            <a:pPr defTabSz="805100">
              <a:defRPr sz="7350">
                <a:latin typeface="Arial"/>
                <a:ea typeface="Arial"/>
                <a:cs typeface="Arial"/>
                <a:sym typeface="Arial"/>
              </a:defRPr>
            </a:pPr>
            <a:r>
              <a:t>it was endemic in their culture for hundreds of years. When the Nazis crystalized their anti-Semitism into murdering the Jews as a virtue, they already had a willing mass of people ready to join their crusade. After all, Hitler quoted the founder of the Reformation three times in Mein Kampf and called Martin Luther one of the greatest</a:t>
            </a:r>
          </a:p>
          <a:p>
            <a:pPr defTabSz="805100">
              <a:defRPr sz="7350">
                <a:latin typeface="Arial"/>
                <a:ea typeface="Arial"/>
                <a:cs typeface="Arial"/>
                <a:sym typeface="Arial"/>
              </a:defRPr>
            </a:pPr>
          </a:p>
        </p:txBody>
      </p:sp>
    </p:spTree>
  </p:cSld>
  <p:clrMapOvr>
    <a:masterClrMapping/>
  </p:clrMapOvr>
  <p:transition xmlns:p14="http://schemas.microsoft.com/office/powerpoint/2010/main" spd="med" advClick="1"/>
</p:sld>
</file>

<file path=ppt/slides/slide3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3" name="Dr. Tommy Ice:…"/>
          <p:cNvSpPr txBox="1"/>
          <p:nvPr>
            <p:ph type="title"/>
          </p:nvPr>
        </p:nvSpPr>
        <p:spPr>
          <a:xfrm>
            <a:off x="182779" y="357187"/>
            <a:ext cx="24018442" cy="13099946"/>
          </a:xfrm>
          <a:prstGeom prst="rect">
            <a:avLst/>
          </a:prstGeom>
        </p:spPr>
        <p:txBody>
          <a:bodyPr/>
          <a:lstStyle/>
          <a:p>
            <a:pPr>
              <a:defRPr sz="7500">
                <a:latin typeface="Arial"/>
                <a:ea typeface="Arial"/>
                <a:cs typeface="Arial"/>
                <a:sym typeface="Arial"/>
              </a:defRPr>
            </a:pPr>
            <a:r>
              <a:t>Dr. Tommy Ice:</a:t>
            </a:r>
          </a:p>
          <a:p>
            <a:pPr>
              <a:defRPr sz="7500">
                <a:latin typeface="Arial"/>
                <a:ea typeface="Arial"/>
                <a:cs typeface="Arial"/>
                <a:sym typeface="Arial"/>
              </a:defRPr>
            </a:pPr>
          </a:p>
          <a:p>
            <a:pPr>
              <a:defRPr sz="7500">
                <a:latin typeface="Arial"/>
                <a:ea typeface="Arial"/>
                <a:cs typeface="Arial"/>
                <a:sym typeface="Arial"/>
              </a:defRPr>
            </a:pPr>
            <a:r>
              <a:t>Christians in all of history. It is not surprising (for the most part) the German clergy were great Hitler enthusiasts since almost all of them were liberal and held to replacement theology. </a:t>
            </a: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5" name="The Lutheran World Federation 1984:…"/>
          <p:cNvSpPr txBox="1"/>
          <p:nvPr>
            <p:ph type="title"/>
          </p:nvPr>
        </p:nvSpPr>
        <p:spPr>
          <a:xfrm>
            <a:off x="111993" y="357187"/>
            <a:ext cx="24160014" cy="13001626"/>
          </a:xfrm>
          <a:prstGeom prst="rect">
            <a:avLst/>
          </a:prstGeom>
        </p:spPr>
        <p:txBody>
          <a:bodyPr/>
          <a:lstStyle/>
          <a:p>
            <a:pPr>
              <a:defRPr sz="7500">
                <a:latin typeface="Arial"/>
                <a:ea typeface="Arial"/>
                <a:cs typeface="Arial"/>
                <a:sym typeface="Arial"/>
              </a:defRPr>
            </a:pPr>
            <a:r>
              <a:t>The Lutheran World Federation 1984:</a:t>
            </a:r>
          </a:p>
          <a:p>
            <a:pPr>
              <a:defRPr sz="7500">
                <a:latin typeface="Arial"/>
                <a:ea typeface="Arial"/>
                <a:cs typeface="Arial"/>
                <a:sym typeface="Arial"/>
              </a:defRPr>
            </a:pPr>
          </a:p>
          <a:p>
            <a:pPr>
              <a:defRPr sz="7500">
                <a:latin typeface="Arial"/>
                <a:ea typeface="Arial"/>
                <a:cs typeface="Arial"/>
                <a:sym typeface="Arial"/>
              </a:defRPr>
            </a:pPr>
            <a:r>
              <a:t>We Lutherans take our name and much of our understanding of Christianity from Martin Luther. But we cannot accept or condone the violent verbal attacks that the Reformer made against the Jews…The sins of Luther’s anti-Jewish remarks, the violence of his attacks on the Jews, must be acknowledged with</a:t>
            </a:r>
          </a:p>
        </p:txBody>
      </p:sp>
    </p:spTree>
  </p:cSld>
  <p:clrMapOvr>
    <a:masterClrMapping/>
  </p:clrMapOvr>
  <p:transition xmlns:p14="http://schemas.microsoft.com/office/powerpoint/2010/main" spd="med" advClick="1"/>
</p:sld>
</file>

<file path=ppt/slides/slide3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7" name="The Lutheran World Federation 1984:…"/>
          <p:cNvSpPr txBox="1"/>
          <p:nvPr>
            <p:ph type="title"/>
          </p:nvPr>
        </p:nvSpPr>
        <p:spPr>
          <a:xfrm>
            <a:off x="217010" y="357187"/>
            <a:ext cx="23949980" cy="13115852"/>
          </a:xfrm>
          <a:prstGeom prst="rect">
            <a:avLst/>
          </a:prstGeom>
        </p:spPr>
        <p:txBody>
          <a:bodyPr/>
          <a:lstStyle/>
          <a:p>
            <a:pPr>
              <a:defRPr sz="7500">
                <a:latin typeface="Arial"/>
                <a:ea typeface="Arial"/>
                <a:cs typeface="Arial"/>
                <a:sym typeface="Arial"/>
              </a:defRPr>
            </a:pPr>
            <a:r>
              <a:t>The Lutheran World Federation 1984:</a:t>
            </a: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r>
              <a:t>deep distress. And all occasions for similar sin in the present or the future must be removed from our churches…Lutherans of today refuse to be bound by all of Luther’s utterances on the Jews.</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 name="Double-click to edit"/>
          <p:cNvSpPr txBox="1"/>
          <p:nvPr>
            <p:ph type="title"/>
          </p:nvPr>
        </p:nvSpPr>
        <p:spPr>
          <a:xfrm>
            <a:off x="255984" y="357187"/>
            <a:ext cx="23872032" cy="13001626"/>
          </a:xfrm>
          <a:prstGeom prst="rect">
            <a:avLst/>
          </a:prstGeom>
        </p:spPr>
        <p:txBody>
          <a:bodyPr/>
          <a:lstStyle/>
          <a:p>
            <a:pPr/>
          </a:p>
          <a:p>
            <a:pPr/>
          </a:p>
          <a:p>
            <a:pPr/>
          </a:p>
          <a:p>
            <a:pPr/>
          </a:p>
          <a:p>
            <a:pPr/>
          </a:p>
          <a:p>
            <a:pPr/>
          </a:p>
        </p:txBody>
      </p:sp>
      <p:pic>
        <p:nvPicPr>
          <p:cNvPr id="229" name="hamas#15.jpg" descr="hamas#15.jpg"/>
          <p:cNvPicPr>
            <a:picLocks noChangeAspect="1"/>
          </p:cNvPicPr>
          <p:nvPr/>
        </p:nvPicPr>
        <p:blipFill>
          <a:blip r:embed="rId2">
            <a:extLst/>
          </a:blip>
          <a:stretch>
            <a:fillRect/>
          </a:stretch>
        </p:blipFill>
        <p:spPr>
          <a:xfrm>
            <a:off x="4079868" y="2662479"/>
            <a:ext cx="16224264" cy="7248042"/>
          </a:xfrm>
          <a:prstGeom prst="rect">
            <a:avLst/>
          </a:prstGeom>
          <a:ln w="12700">
            <a:miter lim="400000"/>
          </a:ln>
        </p:spPr>
      </p:pic>
    </p:spTree>
  </p:cSld>
  <p:clrMapOvr>
    <a:masterClrMapping/>
  </p:clrMapOvr>
  <p:transition xmlns:p14="http://schemas.microsoft.com/office/powerpoint/2010/main" spd="med" advClick="1"/>
</p:sld>
</file>

<file path=ppt/slides/slide3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9" name="Martin Luther Preface  to the New Testament, 1522…"/>
          <p:cNvSpPr txBox="1"/>
          <p:nvPr>
            <p:ph type="title"/>
          </p:nvPr>
        </p:nvSpPr>
        <p:spPr>
          <a:xfrm>
            <a:off x="93017" y="357187"/>
            <a:ext cx="24197966" cy="13299096"/>
          </a:xfrm>
          <a:prstGeom prst="rect">
            <a:avLst/>
          </a:prstGeom>
        </p:spPr>
        <p:txBody>
          <a:bodyPr/>
          <a:lstStyle/>
          <a:p>
            <a:pPr defTabSz="550425">
              <a:defRPr sz="5695">
                <a:latin typeface="Arial"/>
                <a:ea typeface="Arial"/>
                <a:cs typeface="Arial"/>
                <a:sym typeface="Arial"/>
              </a:defRPr>
            </a:pPr>
          </a:p>
          <a:p>
            <a:pPr defTabSz="550425">
              <a:defRPr sz="6700">
                <a:latin typeface="Arial"/>
                <a:ea typeface="Arial"/>
                <a:cs typeface="Arial"/>
                <a:sym typeface="Arial"/>
              </a:defRPr>
            </a:pPr>
            <a:r>
              <a:t>Martin Luther Preface </a:t>
            </a:r>
            <a:br/>
            <a:r>
              <a:t>to the New Testament, 1522</a:t>
            </a:r>
          </a:p>
          <a:p>
            <a:pPr defTabSz="550425">
              <a:defRPr sz="6700">
                <a:latin typeface="Arial"/>
                <a:ea typeface="Arial"/>
                <a:cs typeface="Arial"/>
                <a:sym typeface="Arial"/>
              </a:defRPr>
            </a:pPr>
          </a:p>
          <a:p>
            <a:pPr defTabSz="550425">
              <a:defRPr sz="6700">
                <a:latin typeface="Arial"/>
                <a:ea typeface="Arial"/>
                <a:cs typeface="Arial"/>
                <a:sym typeface="Arial"/>
              </a:defRPr>
            </a:pPr>
            <a:r>
              <a:t>I miss more than one thing in this book, and this makes me hold it to be neither apostolic nor prophetic…I think of it almost as I do of the Fourth Book of Esdras, and can in no way detect that the Holy Spirit produced it…It is just the same as if we did not have it, and there are many far better books for us to keep…</a:t>
            </a:r>
          </a:p>
          <a:p>
            <a:pPr defTabSz="550425">
              <a:defRPr sz="5025">
                <a:latin typeface="Arial"/>
                <a:ea typeface="Arial"/>
                <a:cs typeface="Arial"/>
                <a:sym typeface="Arial"/>
              </a:defRPr>
            </a:pPr>
          </a:p>
          <a:p>
            <a:pPr defTabSz="550425">
              <a:defRPr sz="5025">
                <a:latin typeface="Arial"/>
                <a:ea typeface="Arial"/>
                <a:cs typeface="Arial"/>
                <a:sym typeface="Arial"/>
              </a:defRPr>
            </a:pPr>
          </a:p>
          <a:p>
            <a:pPr defTabSz="550425">
              <a:defRPr sz="5025">
                <a:latin typeface="Arial"/>
                <a:ea typeface="Arial"/>
                <a:cs typeface="Arial"/>
                <a:sym typeface="Arial"/>
              </a:defRPr>
            </a:pPr>
          </a:p>
          <a:p>
            <a:pPr defTabSz="550425">
              <a:defRPr sz="5025">
                <a:latin typeface="Arial"/>
                <a:ea typeface="Arial"/>
                <a:cs typeface="Arial"/>
                <a:sym typeface="Arial"/>
              </a:defRPr>
            </a:pPr>
          </a:p>
        </p:txBody>
      </p:sp>
    </p:spTree>
  </p:cSld>
  <p:clrMapOvr>
    <a:masterClrMapping/>
  </p:clrMapOvr>
  <p:transition xmlns:p14="http://schemas.microsoft.com/office/powerpoint/2010/main" spd="med" advClick="1"/>
</p:sld>
</file>

<file path=ppt/slides/slide3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1" name="Martin Luther Preface  to the New Testament, 1522…"/>
          <p:cNvSpPr txBox="1"/>
          <p:nvPr>
            <p:ph type="title"/>
          </p:nvPr>
        </p:nvSpPr>
        <p:spPr>
          <a:xfrm>
            <a:off x="271518" y="357187"/>
            <a:ext cx="23940028" cy="13001626"/>
          </a:xfrm>
          <a:prstGeom prst="rect">
            <a:avLst/>
          </a:prstGeom>
        </p:spPr>
        <p:txBody>
          <a:bodyPr/>
          <a:lstStyle/>
          <a:p>
            <a:pPr defTabSz="533995">
              <a:defRPr sz="6500">
                <a:latin typeface="Arial"/>
                <a:ea typeface="Arial"/>
                <a:cs typeface="Arial"/>
                <a:sym typeface="Arial"/>
              </a:defRPr>
            </a:pPr>
            <a:r>
              <a:t>Martin Luther Preface </a:t>
            </a:r>
            <a:br/>
            <a:r>
              <a:t>to the New Testament, 1522</a:t>
            </a:r>
          </a:p>
          <a:p>
            <a:pPr defTabSz="533995">
              <a:defRPr sz="6500">
                <a:latin typeface="Arial"/>
                <a:ea typeface="Arial"/>
                <a:cs typeface="Arial"/>
                <a:sym typeface="Arial"/>
              </a:defRPr>
            </a:pPr>
          </a:p>
          <a:p>
            <a:pPr defTabSz="533995">
              <a:defRPr sz="6500">
                <a:latin typeface="Arial"/>
                <a:ea typeface="Arial"/>
                <a:cs typeface="Arial"/>
                <a:sym typeface="Arial"/>
              </a:defRPr>
            </a:pPr>
          </a:p>
          <a:p>
            <a:pPr defTabSz="533995">
              <a:defRPr sz="6500">
                <a:latin typeface="Arial"/>
                <a:ea typeface="Arial"/>
                <a:cs typeface="Arial"/>
                <a:sym typeface="Arial"/>
              </a:defRPr>
            </a:pPr>
            <a:r>
              <a:t>Finally, let everyone think of it as his own spirit give him to. My spirit cannot fit itself into this book. There is one sufficient reason for me not to think highly of it—Christ is not taught or known in it; but to teach Christ is the thing which an apostle is bound, above all else, to do, as He says in Acts 1, “Ye shall be my witnesses,” Therefore, I stick to the books which give me Christ, clearly </a:t>
            </a:r>
            <a:br/>
            <a:r>
              <a:t>and purely. </a:t>
            </a:r>
          </a:p>
          <a:p>
            <a:pPr defTabSz="533995">
              <a:defRPr sz="4875">
                <a:latin typeface="Arial"/>
                <a:ea typeface="Arial"/>
                <a:cs typeface="Arial"/>
                <a:sym typeface="Arial"/>
              </a:defRPr>
            </a:pPr>
          </a:p>
          <a:p>
            <a:pPr defTabSz="533995">
              <a:defRPr sz="4875">
                <a:latin typeface="Arial"/>
                <a:ea typeface="Arial"/>
                <a:cs typeface="Arial"/>
                <a:sym typeface="Arial"/>
              </a:defRPr>
            </a:pPr>
          </a:p>
        </p:txBody>
      </p:sp>
    </p:spTree>
  </p:cSld>
  <p:clrMapOvr>
    <a:masterClrMapping/>
  </p:clrMapOvr>
  <p:transition xmlns:p14="http://schemas.microsoft.com/office/powerpoint/2010/main" spd="med" advClick="1"/>
</p:sld>
</file>

<file path=ppt/slides/slide3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3" name="Dr. Andy Woods:…"/>
          <p:cNvSpPr txBox="1"/>
          <p:nvPr>
            <p:ph type="title"/>
          </p:nvPr>
        </p:nvSpPr>
        <p:spPr>
          <a:xfrm>
            <a:off x="216637" y="357187"/>
            <a:ext cx="23950726" cy="13001626"/>
          </a:xfrm>
          <a:prstGeom prst="rect">
            <a:avLst/>
          </a:prstGeom>
        </p:spPr>
        <p:txBody>
          <a:bodyPr/>
          <a:lstStyle/>
          <a:p>
            <a:pPr>
              <a:defRPr sz="7500">
                <a:latin typeface="Arial"/>
                <a:ea typeface="Arial"/>
                <a:cs typeface="Arial"/>
                <a:sym typeface="Arial"/>
              </a:defRPr>
            </a:pPr>
            <a:r>
              <a:t>Dr. Andy Woods:</a:t>
            </a: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r>
              <a:t>Apparently, Luther rejected the book of Revelation as being the product of Divine inspiration…In fact, in 1545, Luther printed the book of Revelation, along with Hebrews, James, and Jude, as an appendix to the </a:t>
            </a:r>
            <a:br/>
            <a:r>
              <a:t>New Testament. </a:t>
            </a: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5" name="Paul R. Wilkinson…"/>
          <p:cNvSpPr txBox="1"/>
          <p:nvPr>
            <p:ph type="title"/>
          </p:nvPr>
        </p:nvSpPr>
        <p:spPr>
          <a:xfrm>
            <a:off x="200452" y="357187"/>
            <a:ext cx="23983096" cy="13001626"/>
          </a:xfrm>
          <a:prstGeom prst="rect">
            <a:avLst/>
          </a:prstGeom>
        </p:spPr>
        <p:txBody>
          <a:bodyPr/>
          <a:lstStyle/>
          <a:p>
            <a:pPr defTabSz="517564">
              <a:defRPr sz="6300">
                <a:latin typeface="Arial"/>
                <a:ea typeface="Arial"/>
                <a:cs typeface="Arial"/>
                <a:sym typeface="Arial"/>
              </a:defRPr>
            </a:pPr>
          </a:p>
          <a:p>
            <a:pPr defTabSz="517564">
              <a:defRPr sz="6300">
                <a:latin typeface="Arial"/>
                <a:ea typeface="Arial"/>
                <a:cs typeface="Arial"/>
                <a:sym typeface="Arial"/>
              </a:defRPr>
            </a:pPr>
            <a:r>
              <a:t>Paul R. Wilkinson</a:t>
            </a:r>
          </a:p>
          <a:p>
            <a:pPr defTabSz="517564">
              <a:defRPr sz="6300">
                <a:latin typeface="Arial"/>
                <a:ea typeface="Arial"/>
                <a:cs typeface="Arial"/>
                <a:sym typeface="Arial"/>
              </a:defRPr>
            </a:pPr>
            <a:r>
              <a:t>Israel Betrayed:</a:t>
            </a:r>
            <a:br/>
            <a:r>
              <a:t>The Rise of Christian Palestinianism</a:t>
            </a:r>
          </a:p>
          <a:p>
            <a:pPr defTabSz="517564">
              <a:defRPr sz="6300">
                <a:latin typeface="Arial"/>
                <a:ea typeface="Arial"/>
                <a:cs typeface="Arial"/>
                <a:sym typeface="Arial"/>
              </a:defRPr>
            </a:pPr>
          </a:p>
          <a:p>
            <a:pPr defTabSz="517564">
              <a:defRPr sz="6300">
                <a:latin typeface="Arial"/>
                <a:ea typeface="Arial"/>
                <a:cs typeface="Arial"/>
                <a:sym typeface="Arial"/>
              </a:defRPr>
            </a:pPr>
            <a:r>
              <a:t>The Christian Palestinianist campaign to theologically destroy </a:t>
            </a:r>
            <a:br/>
            <a:r>
              <a:t>Israel, underpinned as it is by Augustinian allegorist and Calvinistic amillennialism, is a clear symptom of the end-times apostasy within the church—and a clear signpost to the second coming of </a:t>
            </a:r>
            <a:br/>
            <a:r>
              <a:t>Jesus Christ.</a:t>
            </a:r>
          </a:p>
          <a:p>
            <a:pPr defTabSz="517564">
              <a:defRPr sz="4725">
                <a:latin typeface="Arial"/>
                <a:ea typeface="Arial"/>
                <a:cs typeface="Arial"/>
                <a:sym typeface="Arial"/>
              </a:defRPr>
            </a:pPr>
          </a:p>
          <a:p>
            <a:pPr defTabSz="517564">
              <a:defRPr sz="4725">
                <a:latin typeface="Arial"/>
                <a:ea typeface="Arial"/>
                <a:cs typeface="Arial"/>
                <a:sym typeface="Arial"/>
              </a:defRPr>
            </a:pPr>
          </a:p>
          <a:p>
            <a:pPr defTabSz="517564">
              <a:defRPr sz="4725">
                <a:latin typeface="Arial"/>
                <a:ea typeface="Arial"/>
                <a:cs typeface="Arial"/>
                <a:sym typeface="Arial"/>
              </a:defRPr>
            </a:pPr>
          </a:p>
          <a:p>
            <a:pPr defTabSz="517564">
              <a:defRPr sz="4725">
                <a:latin typeface="Arial"/>
                <a:ea typeface="Arial"/>
                <a:cs typeface="Arial"/>
                <a:sym typeface="Arial"/>
              </a:defRPr>
            </a:pPr>
          </a:p>
        </p:txBody>
      </p:sp>
    </p:spTree>
  </p:cSld>
  <p:clrMapOvr>
    <a:masterClrMapping/>
  </p:clrMapOvr>
  <p:transition xmlns:p14="http://schemas.microsoft.com/office/powerpoint/2010/main" spd="med" advClick="1"/>
</p:sld>
</file>

<file path=ppt/slides/slide3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7" name="Hamas in America: Lesson Nine"/>
          <p:cNvSpPr txBox="1"/>
          <p:nvPr>
            <p:ph type="title"/>
          </p:nvPr>
        </p:nvSpPr>
        <p:spPr>
          <a:xfrm>
            <a:off x="264821" y="357187"/>
            <a:ext cx="23854358" cy="13001626"/>
          </a:xfrm>
          <a:prstGeom prst="rect">
            <a:avLst/>
          </a:prstGeom>
        </p:spPr>
        <p:txBody>
          <a:bodyPr/>
          <a:lstStyle/>
          <a:p>
            <a:pPr>
              <a:defRPr sz="7500">
                <a:solidFill>
                  <a:srgbClr val="FFD479"/>
                </a:solidFill>
                <a:latin typeface="Arial"/>
                <a:ea typeface="Arial"/>
                <a:cs typeface="Arial"/>
                <a:sym typeface="Arial"/>
              </a:defRPr>
            </a:pPr>
            <a:r>
              <a:t>Hamas in America: Lesson Nine</a:t>
            </a:r>
          </a:p>
          <a:p>
            <a:pPr>
              <a:defRPr sz="7500">
                <a:solidFill>
                  <a:srgbClr val="FFD47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3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9" name="Double-click to edit"/>
          <p:cNvSpPr txBox="1"/>
          <p:nvPr>
            <p:ph type="title"/>
          </p:nvPr>
        </p:nvSpPr>
        <p:spPr>
          <a:xfrm>
            <a:off x="204917" y="357187"/>
            <a:ext cx="23974166" cy="13299840"/>
          </a:xfrm>
          <a:prstGeom prst="rect">
            <a:avLst/>
          </a:prstGeom>
        </p:spPr>
        <p:txBody>
          <a:bodyPr/>
          <a:lstStyle/>
          <a:p>
            <a:pPr defTabSz="706516">
              <a:defRPr sz="9632"/>
            </a:pPr>
          </a:p>
          <a:p>
            <a:pPr defTabSz="706516">
              <a:defRPr sz="9632"/>
            </a:pPr>
          </a:p>
          <a:p>
            <a:pPr defTabSz="706516">
              <a:defRPr sz="9632"/>
            </a:pPr>
          </a:p>
          <a:p>
            <a:pPr defTabSz="706516">
              <a:defRPr sz="9632"/>
            </a:pPr>
          </a:p>
          <a:p>
            <a:pPr defTabSz="706516">
              <a:defRPr sz="9632"/>
            </a:pPr>
          </a:p>
          <a:p>
            <a:pPr defTabSz="706516">
              <a:defRPr sz="9632"/>
            </a:pPr>
          </a:p>
          <a:p>
            <a:pPr defTabSz="706516">
              <a:defRPr sz="9632"/>
            </a:pPr>
          </a:p>
          <a:p>
            <a:pPr defTabSz="706516">
              <a:defRPr sz="9632"/>
            </a:pPr>
          </a:p>
        </p:txBody>
      </p:sp>
      <p:pic>
        <p:nvPicPr>
          <p:cNvPr id="1030" name="matthew25.jpg" descr="matthew25.jpg"/>
          <p:cNvPicPr>
            <a:picLocks noChangeAspect="1"/>
          </p:cNvPicPr>
          <p:nvPr/>
        </p:nvPicPr>
        <p:blipFill>
          <a:blip r:embed="rId2">
            <a:extLst/>
          </a:blip>
          <a:stretch>
            <a:fillRect/>
          </a:stretch>
        </p:blipFill>
        <p:spPr>
          <a:xfrm>
            <a:off x="4975224" y="-93128"/>
            <a:ext cx="15072056" cy="14200471"/>
          </a:xfrm>
          <a:prstGeom prst="rect">
            <a:avLst/>
          </a:prstGeom>
          <a:ln w="12700">
            <a:miter lim="400000"/>
          </a:ln>
        </p:spPr>
      </p:pic>
    </p:spTree>
  </p:cSld>
  <p:clrMapOvr>
    <a:masterClrMapping/>
  </p:clrMapOvr>
  <p:transition xmlns:p14="http://schemas.microsoft.com/office/powerpoint/2010/main" spd="med" advClick="1"/>
</p:sld>
</file>

<file path=ppt/slides/slide3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2" name="John Calvin on Augustine:…"/>
          <p:cNvSpPr txBox="1"/>
          <p:nvPr>
            <p:ph type="title"/>
          </p:nvPr>
        </p:nvSpPr>
        <p:spPr>
          <a:xfrm>
            <a:off x="249566" y="357187"/>
            <a:ext cx="23884868" cy="13098457"/>
          </a:xfrm>
          <a:prstGeom prst="rect">
            <a:avLst/>
          </a:prstGeom>
        </p:spPr>
        <p:txBody>
          <a:bodyPr/>
          <a:lstStyle/>
          <a:p>
            <a:pPr>
              <a:defRPr sz="7500">
                <a:latin typeface="Arial"/>
                <a:ea typeface="Arial"/>
                <a:cs typeface="Arial"/>
                <a:sym typeface="Arial"/>
              </a:defRPr>
            </a:pPr>
            <a:r>
              <a:t>John Calvin on Augustine:</a:t>
            </a: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r>
              <a:t>Augustine is so wholly with me, that if I wished to write </a:t>
            </a:r>
            <a:br/>
            <a:r>
              <a:t>a confession of my faith, I could do so with all fullness and satisfaction to myself out of his writings. </a:t>
            </a: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4" name="Augustine, The City of God…"/>
          <p:cNvSpPr txBox="1"/>
          <p:nvPr>
            <p:ph type="title"/>
          </p:nvPr>
        </p:nvSpPr>
        <p:spPr>
          <a:xfrm>
            <a:off x="169571" y="357187"/>
            <a:ext cx="24044858" cy="13001626"/>
          </a:xfrm>
          <a:prstGeom prst="rect">
            <a:avLst/>
          </a:prstGeom>
        </p:spPr>
        <p:txBody>
          <a:bodyPr/>
          <a:lstStyle/>
          <a:p>
            <a:pPr>
              <a:defRPr sz="7500">
                <a:latin typeface="Arial"/>
                <a:ea typeface="Arial"/>
                <a:cs typeface="Arial"/>
                <a:sym typeface="Arial"/>
              </a:defRPr>
            </a:pPr>
            <a:r>
              <a:t>Augustine,</a:t>
            </a:r>
            <a:r>
              <a:rPr i="1"/>
              <a:t> The City of God</a:t>
            </a:r>
            <a:endParaRPr i="1"/>
          </a:p>
          <a:p>
            <a:pPr>
              <a:defRPr sz="7500">
                <a:latin typeface="Arial"/>
                <a:ea typeface="Arial"/>
                <a:cs typeface="Arial"/>
                <a:sym typeface="Arial"/>
              </a:defRPr>
            </a:pPr>
            <a:endParaRPr i="1"/>
          </a:p>
          <a:p>
            <a:pPr>
              <a:defRPr sz="7500">
                <a:latin typeface="Arial"/>
                <a:ea typeface="Arial"/>
                <a:cs typeface="Arial"/>
                <a:sym typeface="Arial"/>
              </a:defRPr>
            </a:pPr>
            <a:r>
              <a:t>God has shown the Church in her enemies the Jews the grace of his compassion since, as saith the apostle, "their offense is the salvation of the Gentiles."</a:t>
            </a:r>
          </a:p>
          <a:p>
            <a:pPr>
              <a:defRPr sz="7500">
                <a:latin typeface="Arial"/>
                <a:ea typeface="Arial"/>
                <a:cs typeface="Arial"/>
                <a:sym typeface="Arial"/>
              </a:defRPr>
            </a:pP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6" name="Augustine:…"/>
          <p:cNvSpPr txBox="1"/>
          <p:nvPr>
            <p:ph type="title"/>
          </p:nvPr>
        </p:nvSpPr>
        <p:spPr>
          <a:xfrm>
            <a:off x="201290" y="357187"/>
            <a:ext cx="23981420" cy="13226636"/>
          </a:xfrm>
          <a:prstGeom prst="rect">
            <a:avLst/>
          </a:prstGeom>
        </p:spPr>
        <p:txBody>
          <a:bodyPr/>
          <a:lstStyle/>
          <a:p>
            <a:pPr>
              <a:defRPr sz="7500">
                <a:latin typeface="Arial"/>
                <a:ea typeface="Arial"/>
                <a:cs typeface="Arial"/>
                <a:sym typeface="Arial"/>
              </a:defRPr>
            </a:pPr>
          </a:p>
          <a:p>
            <a:pPr>
              <a:defRPr sz="7500">
                <a:latin typeface="Arial"/>
                <a:ea typeface="Arial"/>
                <a:cs typeface="Arial"/>
                <a:sym typeface="Arial"/>
              </a:defRPr>
            </a:pPr>
            <a:r>
              <a:t>Augustine:</a:t>
            </a:r>
          </a:p>
          <a:p>
            <a:pPr>
              <a:defRPr sz="7500">
                <a:latin typeface="Arial"/>
                <a:ea typeface="Arial"/>
                <a:cs typeface="Arial"/>
                <a:sym typeface="Arial"/>
              </a:defRPr>
            </a:pPr>
          </a:p>
          <a:p>
            <a:pPr>
              <a:defRPr sz="7500">
                <a:latin typeface="Arial"/>
                <a:ea typeface="Arial"/>
                <a:cs typeface="Arial"/>
                <a:sym typeface="Arial"/>
              </a:defRPr>
            </a:pPr>
            <a:r>
              <a:t>The Jews are our attendant slaves, who carry, as it were, our satchels and bear the manuscripts while we study them. ... When we argue with the heathen we adduce the predictions found in the Bible written by </a:t>
            </a:r>
            <a:br/>
            <a:r>
              <a:t>the Jews.</a:t>
            </a:r>
          </a:p>
          <a:p>
            <a:pPr>
              <a:defRPr sz="7500">
                <a:latin typeface="Arial"/>
                <a:ea typeface="Arial"/>
                <a:cs typeface="Arial"/>
                <a:sym typeface="Arial"/>
              </a:defRPr>
            </a:pPr>
          </a:p>
          <a:p>
            <a:pPr algn="l" defTabSz="457200">
              <a:defRPr sz="1600">
                <a:solidFill>
                  <a:srgbClr val="000000"/>
                </a:solidFill>
                <a:latin typeface="Times Roman"/>
                <a:ea typeface="Times Roman"/>
                <a:cs typeface="Times Roman"/>
                <a:sym typeface="Times Roman"/>
              </a:defRPr>
            </a:pPr>
          </a:p>
          <a:p>
            <a:pPr algn="l" defTabSz="457200">
              <a:defRPr i="1" sz="1600">
                <a:solidFill>
                  <a:srgbClr val="000000"/>
                </a:solidFill>
                <a:latin typeface="Times Roman"/>
                <a:ea typeface="Times Roman"/>
                <a:cs typeface="Times Roman"/>
                <a:sym typeface="Times Roman"/>
              </a:defRPr>
            </a:pPr>
          </a:p>
          <a:p>
            <a:pPr algn="l" defTabSz="457200">
              <a:defRPr i="1" sz="1600">
                <a:solidFill>
                  <a:srgbClr val="000000"/>
                </a:solidFill>
                <a:latin typeface="Times Roman"/>
                <a:ea typeface="Times Roman"/>
                <a:cs typeface="Times Roman"/>
                <a:sym typeface="Times Roman"/>
              </a:defRPr>
            </a:pPr>
          </a:p>
          <a:p>
            <a:pPr algn="l" defTabSz="457200">
              <a:defRPr i="1" sz="1600">
                <a:solidFill>
                  <a:srgbClr val="000000"/>
                </a:solidFill>
                <a:latin typeface="Times Roman"/>
                <a:ea typeface="Times Roman"/>
                <a:cs typeface="Times Roman"/>
                <a:sym typeface="Times Roman"/>
              </a:defRPr>
            </a:pPr>
          </a:p>
          <a:p>
            <a:pPr algn="l" defTabSz="457200">
              <a:defRPr i="1" sz="1600">
                <a:solidFill>
                  <a:srgbClr val="000000"/>
                </a:solidFill>
                <a:latin typeface="Times Roman"/>
                <a:ea typeface="Times Roman"/>
                <a:cs typeface="Times Roman"/>
                <a:sym typeface="Times Roman"/>
              </a:defRPr>
            </a:pPr>
          </a:p>
          <a:p>
            <a:pPr algn="l" defTabSz="457200">
              <a:defRPr i="1" sz="1600">
                <a:solidFill>
                  <a:srgbClr val="000000"/>
                </a:solidFill>
                <a:latin typeface="Times Roman"/>
                <a:ea typeface="Times Roman"/>
                <a:cs typeface="Times Roman"/>
                <a:sym typeface="Times Roman"/>
              </a:defRPr>
            </a:pPr>
            <a:r>
              <a:rPr i="0" sz="2600">
                <a:solidFill>
                  <a:srgbClr val="FFFFFF"/>
                </a:solidFill>
              </a:rPr>
              <a:t>“Augustine, </a:t>
            </a:r>
            <a:r>
              <a:rPr sz="2600">
                <a:solidFill>
                  <a:srgbClr val="FFFFFF"/>
                </a:solidFill>
              </a:rPr>
              <a:t>Enarratio in Psalmum XL</a:t>
            </a:r>
            <a:r>
              <a:rPr i="0" sz="2600">
                <a:solidFill>
                  <a:srgbClr val="FFFFFF"/>
                </a:solidFill>
              </a:rPr>
              <a:t>, 14; </a:t>
            </a:r>
            <a:r>
              <a:rPr sz="2600">
                <a:solidFill>
                  <a:srgbClr val="FFFFFF"/>
                </a:solidFill>
              </a:rPr>
              <a:t>Patrologiae cursus completus, series latina</a:t>
            </a:r>
            <a:r>
              <a:rPr i="0" sz="2600">
                <a:solidFill>
                  <a:srgbClr val="FFFFFF"/>
                </a:solidFill>
              </a:rPr>
              <a:t>, XXXVI, 463.  </a:t>
            </a:r>
            <a:br>
              <a:rPr i="0" sz="2600">
                <a:solidFill>
                  <a:srgbClr val="FFFFFF"/>
                </a:solidFill>
              </a:rPr>
            </a:br>
            <a:r>
              <a:rPr i="0" sz="2600">
                <a:solidFill>
                  <a:srgbClr val="FFFFFF"/>
                </a:solidFill>
              </a:rPr>
              <a:t>Cited in </a:t>
            </a:r>
            <a:r>
              <a:rPr i="0" sz="2600" u="sng">
                <a:solidFill>
                  <a:srgbClr val="FFFFFF"/>
                </a:solidFill>
                <a:uFill>
                  <a:solidFill>
                    <a:srgbClr val="0000EE"/>
                  </a:solidFill>
                </a:uFill>
                <a:hlinkClick r:id="rId2" invalidUrl="" action="" tgtFrame="" tooltip="" history="1" highlightClick="0" endSnd="0"/>
              </a:rPr>
              <a:t>J.E. Seaver, </a:t>
            </a:r>
            <a:r>
              <a:rPr sz="2600" u="sng">
                <a:solidFill>
                  <a:srgbClr val="FFFFFF"/>
                </a:solidFill>
                <a:uFill>
                  <a:solidFill>
                    <a:srgbClr val="0000EE"/>
                  </a:solidFill>
                </a:uFill>
                <a:hlinkClick r:id="rId2" invalidUrl="" action="" tgtFrame="" tooltip="" history="1" highlightClick="0" endSnd="0"/>
              </a:rPr>
              <a:t>The Persecution of Jews in the Roman Empire</a:t>
            </a:r>
            <a:r>
              <a:rPr i="0" sz="2600" u="sng">
                <a:solidFill>
                  <a:srgbClr val="FFFFFF"/>
                </a:solidFill>
                <a:uFill>
                  <a:solidFill>
                    <a:srgbClr val="0000EE"/>
                  </a:solidFill>
                </a:uFill>
                <a:hlinkClick r:id="rId2" invalidUrl="" action="" tgtFrame="" tooltip="" history="1" highlightClick="0" endSnd="0"/>
              </a:rPr>
              <a:t>, p. 51</a:t>
            </a:r>
            <a:r>
              <a:rPr i="0" sz="2600">
                <a:solidFill>
                  <a:srgbClr val="FFFFFF"/>
                </a:solidFill>
              </a:rPr>
              <a:t>.” </a:t>
            </a:r>
          </a:p>
        </p:txBody>
      </p:sp>
    </p:spTree>
  </p:cSld>
  <p:clrMapOvr>
    <a:masterClrMapping/>
  </p:clrMapOvr>
  <p:transition xmlns:p14="http://schemas.microsoft.com/office/powerpoint/2010/main" spd="med" advClick="1"/>
</p:sld>
</file>

<file path=ppt/slides/slide3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38" name="Augustine:…"/>
          <p:cNvSpPr txBox="1"/>
          <p:nvPr>
            <p:ph type="title"/>
          </p:nvPr>
        </p:nvSpPr>
        <p:spPr>
          <a:xfrm>
            <a:off x="194685" y="357187"/>
            <a:ext cx="23994630" cy="13001626"/>
          </a:xfrm>
          <a:prstGeom prst="rect">
            <a:avLst/>
          </a:prstGeom>
        </p:spPr>
        <p:txBody>
          <a:bodyPr/>
          <a:lstStyle/>
          <a:p>
            <a:pPr defTabSz="591502">
              <a:defRPr sz="7200">
                <a:latin typeface="Arial"/>
                <a:ea typeface="Arial"/>
                <a:cs typeface="Arial"/>
                <a:sym typeface="Arial"/>
              </a:defRPr>
            </a:pPr>
          </a:p>
          <a:p>
            <a:pPr defTabSz="591502">
              <a:defRPr sz="7200">
                <a:latin typeface="Arial"/>
                <a:ea typeface="Arial"/>
                <a:cs typeface="Arial"/>
                <a:sym typeface="Arial"/>
              </a:defRPr>
            </a:pPr>
          </a:p>
          <a:p>
            <a:pPr defTabSz="591502">
              <a:defRPr sz="7200">
                <a:latin typeface="Arial"/>
                <a:ea typeface="Arial"/>
                <a:cs typeface="Arial"/>
                <a:sym typeface="Arial"/>
              </a:defRPr>
            </a:pPr>
            <a:r>
              <a:t>Augustine:</a:t>
            </a:r>
          </a:p>
          <a:p>
            <a:pPr defTabSz="591502">
              <a:defRPr sz="7200">
                <a:latin typeface="Arial"/>
                <a:ea typeface="Arial"/>
                <a:cs typeface="Arial"/>
                <a:sym typeface="Arial"/>
              </a:defRPr>
            </a:pPr>
          </a:p>
          <a:p>
            <a:pPr defTabSz="329184">
              <a:defRPr sz="7200">
                <a:latin typeface="Arial"/>
                <a:ea typeface="Arial"/>
                <a:cs typeface="Arial"/>
                <a:sym typeface="Arial"/>
              </a:defRPr>
            </a:pPr>
            <a:r>
              <a:t>"The true image of the Hebrew is Judas Iscariot, who </a:t>
            </a:r>
            <a:br/>
            <a:r>
              <a:t>sells the Lord for silver. The Jews can never understand </a:t>
            </a:r>
            <a:br/>
            <a:r>
              <a:t>the scriptures, and forever bear the guilt of the death </a:t>
            </a:r>
          </a:p>
          <a:p>
            <a:pPr defTabSz="329184">
              <a:defRPr sz="7200">
                <a:latin typeface="Arial"/>
                <a:ea typeface="Arial"/>
                <a:cs typeface="Arial"/>
                <a:sym typeface="Arial"/>
              </a:defRPr>
            </a:pPr>
            <a:r>
              <a:t>of Christ.”</a:t>
            </a:r>
          </a:p>
          <a:p>
            <a:pPr defTabSz="329184">
              <a:defRPr sz="5400">
                <a:latin typeface="Arial"/>
                <a:ea typeface="Arial"/>
                <a:cs typeface="Arial"/>
                <a:sym typeface="Arial"/>
              </a:defRPr>
            </a:pPr>
          </a:p>
          <a:p>
            <a:pPr algn="l" defTabSz="329184">
              <a:defRPr sz="5400">
                <a:latin typeface="Arial"/>
                <a:ea typeface="Arial"/>
                <a:cs typeface="Arial"/>
                <a:sym typeface="Arial"/>
              </a:defRPr>
            </a:pPr>
          </a:p>
          <a:p>
            <a:pPr algn="l" defTabSz="329184">
              <a:defRPr sz="5400">
                <a:latin typeface="Arial"/>
                <a:ea typeface="Arial"/>
                <a:cs typeface="Arial"/>
                <a:sym typeface="Arial"/>
              </a:defRPr>
            </a:pPr>
          </a:p>
          <a:p>
            <a:pPr algn="l" defTabSz="329184">
              <a:defRPr sz="5400">
                <a:latin typeface="Arial"/>
                <a:ea typeface="Arial"/>
                <a:cs typeface="Arial"/>
                <a:sym typeface="Arial"/>
              </a:defRPr>
            </a:pPr>
          </a:p>
          <a:p>
            <a:pPr algn="l" defTabSz="329184">
              <a:defRPr sz="5400">
                <a:latin typeface="Arial"/>
                <a:ea typeface="Arial"/>
                <a:cs typeface="Arial"/>
                <a:sym typeface="Arial"/>
              </a:defRPr>
            </a:pPr>
          </a:p>
          <a:p>
            <a:pPr algn="l" defTabSz="329184">
              <a:defRPr sz="2880">
                <a:latin typeface="Arial"/>
                <a:ea typeface="Arial"/>
                <a:cs typeface="Arial"/>
                <a:sym typeface="Arial"/>
              </a:defRPr>
            </a:pPr>
            <a:r>
              <a:t>Source: “Augustine, Tractatus adversus Iudaeos; Patrologiae cursus completus, series latina.   </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1" name="Muslim Brotherhood was Founded in 1928…"/>
          <p:cNvSpPr txBox="1"/>
          <p:nvPr>
            <p:ph type="title"/>
          </p:nvPr>
        </p:nvSpPr>
        <p:spPr>
          <a:xfrm>
            <a:off x="260635" y="357187"/>
            <a:ext cx="23862730" cy="13098550"/>
          </a:xfrm>
          <a:prstGeom prst="rect">
            <a:avLst/>
          </a:prstGeom>
        </p:spPr>
        <p:txBody>
          <a:bodyPr/>
          <a:lstStyle/>
          <a:p>
            <a:pPr>
              <a:defRPr sz="9600">
                <a:latin typeface="Arial Narrow"/>
                <a:ea typeface="Arial Narrow"/>
                <a:cs typeface="Arial Narrow"/>
                <a:sym typeface="Arial Narrow"/>
              </a:defRPr>
            </a:pPr>
          </a:p>
          <a:p>
            <a:pPr>
              <a:defRPr sz="7600">
                <a:solidFill>
                  <a:srgbClr val="FFD479"/>
                </a:solidFill>
                <a:latin typeface="Arial Narrow"/>
                <a:ea typeface="Arial Narrow"/>
                <a:cs typeface="Arial Narrow"/>
                <a:sym typeface="Arial Narrow"/>
              </a:defRPr>
            </a:pPr>
            <a:r>
              <a:t>Muslim Brotherhood was Founded in 1928</a:t>
            </a:r>
          </a:p>
          <a:p>
            <a:pPr>
              <a:defRPr sz="7600">
                <a:latin typeface="Arial Narrow"/>
                <a:ea typeface="Arial Narrow"/>
                <a:cs typeface="Arial Narrow"/>
                <a:sym typeface="Arial Narrow"/>
              </a:defRPr>
            </a:pPr>
            <a:br/>
            <a:r>
              <a:t>Muslim Brotherhood Founded Hamas in 1987</a:t>
            </a:r>
          </a:p>
          <a:p>
            <a:pPr>
              <a:defRPr sz="7600">
                <a:latin typeface="Arial Narrow"/>
                <a:ea typeface="Arial Narrow"/>
                <a:cs typeface="Arial Narrow"/>
                <a:sym typeface="Arial Narrow"/>
              </a:defRPr>
            </a:pPr>
          </a:p>
          <a:p>
            <a:pPr>
              <a:defRPr sz="9600">
                <a:latin typeface="Arial Narrow"/>
                <a:ea typeface="Arial Narrow"/>
                <a:cs typeface="Arial Narrow"/>
                <a:sym typeface="Arial Narrow"/>
              </a:defRPr>
            </a:pPr>
            <a:r>
              <a:rPr sz="7600"/>
              <a:t>Brotherhood &amp; Hamas Officials Founded CAIR in 1994</a:t>
            </a:r>
            <a:r>
              <a:t> </a:t>
            </a:r>
          </a:p>
          <a:p>
            <a:pPr>
              <a:defRPr sz="850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3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0" name="Andrew Robison:…"/>
          <p:cNvSpPr txBox="1"/>
          <p:nvPr>
            <p:ph type="title"/>
          </p:nvPr>
        </p:nvSpPr>
        <p:spPr>
          <a:xfrm>
            <a:off x="220358" y="357187"/>
            <a:ext cx="23943284" cy="13189801"/>
          </a:xfrm>
          <a:prstGeom prst="rect">
            <a:avLst/>
          </a:prstGeom>
        </p:spPr>
        <p:txBody>
          <a:bodyPr/>
          <a:lstStyle/>
          <a:p>
            <a:pPr>
              <a:defRPr sz="7500">
                <a:latin typeface="Arial"/>
                <a:ea typeface="Arial"/>
                <a:cs typeface="Arial"/>
                <a:sym typeface="Arial"/>
              </a:defRPr>
            </a:pPr>
            <a:r>
              <a:t>Andrew Robison:</a:t>
            </a:r>
          </a:p>
          <a:p>
            <a:pPr>
              <a:defRPr sz="7500">
                <a:latin typeface="Arial"/>
                <a:ea typeface="Arial"/>
                <a:cs typeface="Arial"/>
                <a:sym typeface="Arial"/>
              </a:defRPr>
            </a:pPr>
          </a:p>
          <a:p>
            <a:pPr>
              <a:defRPr sz="7500">
                <a:latin typeface="Arial"/>
                <a:ea typeface="Arial"/>
                <a:cs typeface="Arial"/>
                <a:sym typeface="Arial"/>
              </a:defRPr>
            </a:pPr>
            <a:r>
              <a:t>Augustin of Hippo is “the unrivaled Patron Saint of Replacement Theology.” </a:t>
            </a: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2" name="Double-click to edit"/>
          <p:cNvSpPr txBox="1"/>
          <p:nvPr>
            <p:ph type="title"/>
          </p:nvPr>
        </p:nvSpPr>
        <p:spPr>
          <a:xfrm>
            <a:off x="52024" y="357187"/>
            <a:ext cx="24279952" cy="13182322"/>
          </a:xfrm>
          <a:prstGeom prst="rect">
            <a:avLst/>
          </a:prstGeom>
        </p:spPr>
        <p:txBody>
          <a:bodyPr/>
          <a:lstStyle/>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p:txBody>
      </p:sp>
      <p:pic>
        <p:nvPicPr>
          <p:cNvPr id="1043" name="TGCaugustine#1.jpg" descr="TGCaugustine#1.jpg"/>
          <p:cNvPicPr>
            <a:picLocks noChangeAspect="1"/>
          </p:cNvPicPr>
          <p:nvPr/>
        </p:nvPicPr>
        <p:blipFill>
          <a:blip r:embed="rId2">
            <a:extLst/>
          </a:blip>
          <a:stretch>
            <a:fillRect/>
          </a:stretch>
        </p:blipFill>
        <p:spPr>
          <a:xfrm>
            <a:off x="4133850" y="1147850"/>
            <a:ext cx="16116300" cy="3835401"/>
          </a:xfrm>
          <a:prstGeom prst="rect">
            <a:avLst/>
          </a:prstGeom>
          <a:ln w="12700">
            <a:miter lim="400000"/>
          </a:ln>
        </p:spPr>
      </p:pic>
      <p:pic>
        <p:nvPicPr>
          <p:cNvPr id="1044" name="TGCaugustine#2.jpg" descr="TGCaugustine#2.jpg"/>
          <p:cNvPicPr>
            <a:picLocks noChangeAspect="1"/>
          </p:cNvPicPr>
          <p:nvPr/>
        </p:nvPicPr>
        <p:blipFill>
          <a:blip r:embed="rId3">
            <a:extLst/>
          </a:blip>
          <a:stretch>
            <a:fillRect/>
          </a:stretch>
        </p:blipFill>
        <p:spPr>
          <a:xfrm>
            <a:off x="1661762" y="6451673"/>
            <a:ext cx="22141745" cy="5347667"/>
          </a:xfrm>
          <a:prstGeom prst="rect">
            <a:avLst/>
          </a:prstGeom>
          <a:ln w="12700">
            <a:miter lim="400000"/>
          </a:ln>
        </p:spPr>
      </p:pic>
    </p:spTree>
  </p:cSld>
  <p:clrMapOvr>
    <a:masterClrMapping/>
  </p:clrMapOvr>
  <p:transition xmlns:p14="http://schemas.microsoft.com/office/powerpoint/2010/main" spd="med" advClick="1"/>
</p:sld>
</file>

<file path=ppt/slides/slide3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6" name="Double-click to edit"/>
          <p:cNvSpPr txBox="1"/>
          <p:nvPr>
            <p:ph type="title"/>
          </p:nvPr>
        </p:nvSpPr>
        <p:spPr>
          <a:xfrm>
            <a:off x="298376" y="310762"/>
            <a:ext cx="23787248" cy="13094476"/>
          </a:xfrm>
          <a:prstGeom prst="rect">
            <a:avLst/>
          </a:prstGeom>
        </p:spPr>
        <p:txBody>
          <a:bodyPr/>
          <a:lstStyle/>
          <a:p>
            <a:pPr/>
          </a:p>
          <a:p>
            <a:pPr/>
          </a:p>
          <a:p>
            <a:pPr/>
          </a:p>
          <a:p>
            <a:pPr/>
          </a:p>
          <a:p>
            <a:pPr/>
          </a:p>
        </p:txBody>
      </p:sp>
      <p:pic>
        <p:nvPicPr>
          <p:cNvPr id="1047" name="TGCaugustine#3.jpg" descr="TGCaugustine#3.jpg"/>
          <p:cNvPicPr>
            <a:picLocks noChangeAspect="1"/>
          </p:cNvPicPr>
          <p:nvPr/>
        </p:nvPicPr>
        <p:blipFill>
          <a:blip r:embed="rId2">
            <a:extLst/>
          </a:blip>
          <a:stretch>
            <a:fillRect/>
          </a:stretch>
        </p:blipFill>
        <p:spPr>
          <a:xfrm>
            <a:off x="2310555" y="3672932"/>
            <a:ext cx="19762890" cy="4457392"/>
          </a:xfrm>
          <a:prstGeom prst="rect">
            <a:avLst/>
          </a:prstGeom>
          <a:ln w="12700">
            <a:miter lim="400000"/>
          </a:ln>
        </p:spPr>
      </p:pic>
    </p:spTree>
  </p:cSld>
  <p:clrMapOvr>
    <a:masterClrMapping/>
  </p:clrMapOvr>
  <p:transition xmlns:p14="http://schemas.microsoft.com/office/powerpoint/2010/main" spd="med" advClick="1"/>
</p:sld>
</file>

<file path=ppt/slides/slide3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49" name="Double-click to edit"/>
          <p:cNvSpPr txBox="1"/>
          <p:nvPr>
            <p:ph type="title"/>
          </p:nvPr>
        </p:nvSpPr>
        <p:spPr>
          <a:xfrm>
            <a:off x="309071" y="357187"/>
            <a:ext cx="23765858" cy="13001626"/>
          </a:xfrm>
          <a:prstGeom prst="rect">
            <a:avLst/>
          </a:prstGeom>
        </p:spPr>
        <p:txBody>
          <a:bodyPr/>
          <a:lstStyle/>
          <a:p>
            <a:pPr/>
          </a:p>
          <a:p>
            <a:pPr/>
          </a:p>
        </p:txBody>
      </p:sp>
      <p:pic>
        <p:nvPicPr>
          <p:cNvPr id="1050" name="Johnmacathurthegospelcoalition.jpg" descr="Johnmacathurthegospelcoalition.jpg"/>
          <p:cNvPicPr>
            <a:picLocks noChangeAspect="1"/>
          </p:cNvPicPr>
          <p:nvPr/>
        </p:nvPicPr>
        <p:blipFill>
          <a:blip r:embed="rId2">
            <a:extLst/>
          </a:blip>
          <a:stretch>
            <a:fillRect/>
          </a:stretch>
        </p:blipFill>
        <p:spPr>
          <a:xfrm>
            <a:off x="947985" y="1508124"/>
            <a:ext cx="21937330" cy="9764789"/>
          </a:xfrm>
          <a:prstGeom prst="rect">
            <a:avLst/>
          </a:prstGeom>
          <a:ln w="12700">
            <a:miter lim="400000"/>
          </a:ln>
        </p:spPr>
      </p:pic>
    </p:spTree>
  </p:cSld>
  <p:clrMapOvr>
    <a:masterClrMapping/>
  </p:clrMapOvr>
  <p:transition xmlns:p14="http://schemas.microsoft.com/office/powerpoint/2010/main" spd="med" advClick="1"/>
</p:sld>
</file>

<file path=ppt/slides/slide3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2" name="Double-click to edit"/>
          <p:cNvSpPr txBox="1"/>
          <p:nvPr>
            <p:ph type="title"/>
          </p:nvPr>
        </p:nvSpPr>
        <p:spPr>
          <a:xfrm>
            <a:off x="132283" y="357187"/>
            <a:ext cx="24119434" cy="13001626"/>
          </a:xfrm>
          <a:prstGeom prst="rect">
            <a:avLst/>
          </a:prstGeom>
        </p:spPr>
        <p:txBody>
          <a:bodyPr/>
          <a:lstStyle/>
          <a:p>
            <a:pPr defTabSz="550425">
              <a:defRPr sz="7504"/>
            </a:pPr>
          </a:p>
          <a:p>
            <a:pPr defTabSz="550425">
              <a:defRPr sz="7504"/>
            </a:pPr>
          </a:p>
          <a:p>
            <a:pPr defTabSz="550425">
              <a:defRPr sz="7504"/>
            </a:pPr>
          </a:p>
          <a:p>
            <a:pPr defTabSz="550425">
              <a:defRPr sz="7504"/>
            </a:pPr>
          </a:p>
          <a:p>
            <a:pPr defTabSz="550425">
              <a:defRPr sz="7504"/>
            </a:pPr>
          </a:p>
          <a:p>
            <a:pPr defTabSz="550425">
              <a:defRPr sz="7504"/>
            </a:pPr>
          </a:p>
          <a:p>
            <a:pPr defTabSz="550425">
              <a:defRPr sz="7504"/>
            </a:pPr>
          </a:p>
          <a:p>
            <a:pPr defTabSz="550425">
              <a:defRPr sz="7504"/>
            </a:pPr>
          </a:p>
          <a:p>
            <a:pPr defTabSz="550425">
              <a:defRPr sz="7504"/>
            </a:pPr>
          </a:p>
          <a:p>
            <a:pPr defTabSz="550425">
              <a:defRPr sz="7504"/>
            </a:pPr>
          </a:p>
        </p:txBody>
      </p:sp>
      <p:pic>
        <p:nvPicPr>
          <p:cNvPr id="1053" name="TGCaugustine#4.jpg" descr="TGCaugustine#4.jpg"/>
          <p:cNvPicPr>
            <a:picLocks noChangeAspect="1"/>
          </p:cNvPicPr>
          <p:nvPr/>
        </p:nvPicPr>
        <p:blipFill>
          <a:blip r:embed="rId2">
            <a:extLst/>
          </a:blip>
          <a:stretch>
            <a:fillRect/>
          </a:stretch>
        </p:blipFill>
        <p:spPr>
          <a:xfrm>
            <a:off x="1875107" y="4643"/>
            <a:ext cx="21595946" cy="13706714"/>
          </a:xfrm>
          <a:prstGeom prst="rect">
            <a:avLst/>
          </a:prstGeom>
          <a:ln w="12700">
            <a:miter lim="400000"/>
          </a:ln>
        </p:spPr>
      </p:pic>
    </p:spTree>
  </p:cSld>
  <p:clrMapOvr>
    <a:masterClrMapping/>
  </p:clrMapOvr>
  <p:transition xmlns:p14="http://schemas.microsoft.com/office/powerpoint/2010/main" spd="med" advClick="1"/>
</p:sld>
</file>

<file path=ppt/slides/slide3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5" name="Double-click to edit"/>
          <p:cNvSpPr txBox="1"/>
          <p:nvPr>
            <p:ph type="title"/>
          </p:nvPr>
        </p:nvSpPr>
        <p:spPr>
          <a:xfrm>
            <a:off x="220220" y="271043"/>
            <a:ext cx="23943560" cy="13173914"/>
          </a:xfrm>
          <a:prstGeom prst="rect">
            <a:avLst/>
          </a:prstGeom>
        </p:spPr>
        <p:txBody>
          <a:bodyPr/>
          <a:lstStyle/>
          <a:p>
            <a:pPr/>
          </a:p>
          <a:p>
            <a:pPr/>
          </a:p>
          <a:p>
            <a:pPr/>
          </a:p>
          <a:p>
            <a:pPr/>
          </a:p>
          <a:p>
            <a:pPr/>
          </a:p>
          <a:p>
            <a:pPr/>
          </a:p>
        </p:txBody>
      </p:sp>
      <p:pic>
        <p:nvPicPr>
          <p:cNvPr id="1056" name="TGCaugustine#5.jpg" descr="TGCaugustine#5.jpg"/>
          <p:cNvPicPr>
            <a:picLocks noChangeAspect="1"/>
          </p:cNvPicPr>
          <p:nvPr/>
        </p:nvPicPr>
        <p:blipFill>
          <a:blip r:embed="rId2">
            <a:extLst/>
          </a:blip>
          <a:stretch>
            <a:fillRect/>
          </a:stretch>
        </p:blipFill>
        <p:spPr>
          <a:xfrm>
            <a:off x="1818299" y="987223"/>
            <a:ext cx="20747402" cy="6515042"/>
          </a:xfrm>
          <a:prstGeom prst="rect">
            <a:avLst/>
          </a:prstGeom>
          <a:ln w="12700">
            <a:miter lim="400000"/>
          </a:ln>
        </p:spPr>
      </p:pic>
      <p:pic>
        <p:nvPicPr>
          <p:cNvPr id="1057" name="TGCaugustine#6.jpg" descr="TGCaugustine#6.jpg"/>
          <p:cNvPicPr>
            <a:picLocks noChangeAspect="1"/>
          </p:cNvPicPr>
          <p:nvPr/>
        </p:nvPicPr>
        <p:blipFill>
          <a:blip r:embed="rId3">
            <a:extLst/>
          </a:blip>
          <a:stretch>
            <a:fillRect/>
          </a:stretch>
        </p:blipFill>
        <p:spPr>
          <a:xfrm>
            <a:off x="3818441" y="8325056"/>
            <a:ext cx="16747118" cy="4008760"/>
          </a:xfrm>
          <a:prstGeom prst="rect">
            <a:avLst/>
          </a:prstGeom>
          <a:ln w="12700">
            <a:miter lim="400000"/>
          </a:ln>
        </p:spPr>
      </p:pic>
    </p:spTree>
  </p:cSld>
  <p:clrMapOvr>
    <a:masterClrMapping/>
  </p:clrMapOvr>
  <p:transition xmlns:p14="http://schemas.microsoft.com/office/powerpoint/2010/main" spd="med" advClick="1"/>
</p:sld>
</file>

<file path=ppt/slides/slide3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9" name="Paul R. Wilkinson:…"/>
          <p:cNvSpPr txBox="1"/>
          <p:nvPr>
            <p:ph type="title"/>
          </p:nvPr>
        </p:nvSpPr>
        <p:spPr>
          <a:xfrm>
            <a:off x="227195" y="272867"/>
            <a:ext cx="23929610" cy="13170266"/>
          </a:xfrm>
          <a:prstGeom prst="rect">
            <a:avLst/>
          </a:prstGeom>
        </p:spPr>
        <p:txBody>
          <a:bodyPr/>
          <a:lstStyle/>
          <a:p>
            <a:pPr>
              <a:defRPr sz="7200">
                <a:latin typeface="Arial"/>
                <a:ea typeface="Arial"/>
                <a:cs typeface="Arial"/>
                <a:sym typeface="Arial"/>
              </a:defRPr>
            </a:pPr>
            <a:r>
              <a:t>Paul R. Wilkinson:</a:t>
            </a:r>
          </a:p>
          <a:p>
            <a:pPr>
              <a:defRPr sz="7200">
                <a:latin typeface="Arial"/>
                <a:ea typeface="Arial"/>
                <a:cs typeface="Arial"/>
                <a:sym typeface="Arial"/>
              </a:defRPr>
            </a:pPr>
          </a:p>
          <a:p>
            <a:pPr>
              <a:defRPr sz="7200">
                <a:latin typeface="Arial"/>
                <a:ea typeface="Arial"/>
                <a:cs typeface="Arial"/>
                <a:sym typeface="Arial"/>
              </a:defRPr>
            </a:pPr>
            <a:r>
              <a:t>When arguably the most influential Protestant Reformer [John Calvin] expresses his indebtedness to a man so venerated by the Roman Catholic pope, questions must raised concerning (1) Augustine’s theology (2) Calvin’s endorsement of Augustine’s theology, and (3) any endorsement by Calvin! </a:t>
            </a:r>
          </a:p>
        </p:txBody>
      </p:sp>
    </p:spTree>
  </p:cSld>
  <p:clrMapOvr>
    <a:masterClrMapping/>
  </p:clrMapOvr>
  <p:transition xmlns:p14="http://schemas.microsoft.com/office/powerpoint/2010/main" spd="med" advClick="1"/>
</p:sld>
</file>

<file path=ppt/slides/slide3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1" name="Dave Hunt…"/>
          <p:cNvSpPr txBox="1"/>
          <p:nvPr>
            <p:ph type="title"/>
          </p:nvPr>
        </p:nvSpPr>
        <p:spPr>
          <a:xfrm>
            <a:off x="155432" y="357187"/>
            <a:ext cx="23913983" cy="13116317"/>
          </a:xfrm>
          <a:prstGeom prst="rect">
            <a:avLst/>
          </a:prstGeom>
        </p:spPr>
        <p:txBody>
          <a:bodyPr/>
          <a:lstStyle/>
          <a:p>
            <a:pPr defTabSz="649009">
              <a:defRPr sz="7110">
                <a:latin typeface="Arial"/>
                <a:ea typeface="Arial"/>
                <a:cs typeface="Arial"/>
                <a:sym typeface="Arial"/>
              </a:defRPr>
            </a:pPr>
            <a:r>
              <a:t>Dave Hunt</a:t>
            </a:r>
          </a:p>
          <a:p>
            <a:pPr defTabSz="649009">
              <a:defRPr sz="7110">
                <a:latin typeface="Arial"/>
                <a:ea typeface="Arial"/>
                <a:cs typeface="Arial"/>
                <a:sym typeface="Arial"/>
              </a:defRPr>
            </a:pPr>
            <a:r>
              <a:t>What Love is This? </a:t>
            </a:r>
          </a:p>
          <a:p>
            <a:pPr defTabSz="649009">
              <a:defRPr sz="7110">
                <a:latin typeface="Arial"/>
                <a:ea typeface="Arial"/>
                <a:cs typeface="Arial"/>
                <a:sym typeface="Arial"/>
              </a:defRPr>
            </a:pPr>
          </a:p>
          <a:p>
            <a:pPr defTabSz="649009">
              <a:defRPr sz="7110">
                <a:latin typeface="Arial"/>
                <a:ea typeface="Arial"/>
                <a:cs typeface="Arial"/>
                <a:sym typeface="Arial"/>
              </a:defRPr>
            </a:pPr>
          </a:p>
          <a:p>
            <a:pPr defTabSz="649009">
              <a:defRPr sz="7110">
                <a:latin typeface="Arial"/>
                <a:ea typeface="Arial"/>
                <a:cs typeface="Arial"/>
                <a:sym typeface="Arial"/>
              </a:defRPr>
            </a:pPr>
            <a:r>
              <a:t>And here we confront another odd contradiction…that those of the so-called Reformed position (in general) who put such emphasis upon foreknowledge and predestination have, following Augustine’s lead yet further, rejected the premillennial rapture of the church, the literal thousand year-year reign of Christ David’s throne, </a:t>
            </a:r>
          </a:p>
          <a:p>
            <a:pPr defTabSz="649009">
              <a:defRPr sz="5925">
                <a:latin typeface="Arial"/>
                <a:ea typeface="Arial"/>
                <a:cs typeface="Arial"/>
                <a:sym typeface="Arial"/>
              </a:defRPr>
            </a:pPr>
          </a:p>
          <a:p>
            <a:pPr defTabSz="649009">
              <a:defRPr sz="5925">
                <a:latin typeface="Arial"/>
                <a:ea typeface="Arial"/>
                <a:cs typeface="Arial"/>
                <a:sym typeface="Arial"/>
              </a:defRPr>
            </a:pPr>
          </a:p>
        </p:txBody>
      </p:sp>
    </p:spTree>
  </p:cSld>
  <p:clrMapOvr>
    <a:masterClrMapping/>
  </p:clrMapOvr>
  <p:transition xmlns:p14="http://schemas.microsoft.com/office/powerpoint/2010/main" spd="med" advClick="1"/>
</p:sld>
</file>

<file path=ppt/slides/slide3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3" name="Dave Hunt…"/>
          <p:cNvSpPr txBox="1"/>
          <p:nvPr>
            <p:ph type="title"/>
          </p:nvPr>
        </p:nvSpPr>
        <p:spPr>
          <a:xfrm>
            <a:off x="180175" y="357187"/>
            <a:ext cx="23903844" cy="13173243"/>
          </a:xfrm>
          <a:prstGeom prst="rect">
            <a:avLst/>
          </a:prstGeom>
        </p:spPr>
        <p:txBody>
          <a:bodyPr/>
          <a:lstStyle/>
          <a:p>
            <a:pPr defTabSz="460057">
              <a:defRPr sz="6719">
                <a:latin typeface="Arial"/>
                <a:ea typeface="Arial"/>
                <a:cs typeface="Arial"/>
                <a:sym typeface="Arial"/>
              </a:defRPr>
            </a:pPr>
            <a:r>
              <a:t>Dave Hunt</a:t>
            </a:r>
          </a:p>
          <a:p>
            <a:pPr defTabSz="460057">
              <a:defRPr sz="6719">
                <a:latin typeface="Arial"/>
                <a:ea typeface="Arial"/>
                <a:cs typeface="Arial"/>
                <a:sym typeface="Arial"/>
              </a:defRPr>
            </a:pPr>
            <a:r>
              <a:t>What Love is This? </a:t>
            </a:r>
          </a:p>
          <a:p>
            <a:pPr defTabSz="460057">
              <a:defRPr sz="6719">
                <a:latin typeface="Arial"/>
                <a:ea typeface="Arial"/>
                <a:cs typeface="Arial"/>
                <a:sym typeface="Arial"/>
              </a:defRPr>
            </a:pPr>
          </a:p>
          <a:p>
            <a:pPr defTabSz="460057">
              <a:defRPr sz="6719">
                <a:latin typeface="Arial"/>
                <a:ea typeface="Arial"/>
                <a:cs typeface="Arial"/>
                <a:sym typeface="Arial"/>
              </a:defRPr>
            </a:pPr>
          </a:p>
          <a:p>
            <a:pPr defTabSz="460057">
              <a:defRPr sz="6719">
                <a:latin typeface="Arial"/>
                <a:ea typeface="Arial"/>
                <a:cs typeface="Arial"/>
                <a:sym typeface="Arial"/>
              </a:defRPr>
            </a:pPr>
            <a:r>
              <a:t>and the literal fulfillment of all of God’s promises to His chosen people, Israel, along with so much else that is clearly prophesied for the future. Instead, like Augustine, to their own harm they allegorize and spiritualize away this massive and vital portion of God’s revealed foreknowledge—the very prophecies about Israel that constitute the major proofs God has provided for His existence and that the Bible is His word. </a:t>
            </a:r>
          </a:p>
          <a:p>
            <a:pPr defTabSz="460057">
              <a:defRPr sz="5040">
                <a:latin typeface="Arial"/>
                <a:ea typeface="Arial"/>
                <a:cs typeface="Arial"/>
                <a:sym typeface="Arial"/>
              </a:defRPr>
            </a:pPr>
          </a:p>
          <a:p>
            <a:pPr defTabSz="460057">
              <a:defRPr sz="5040">
                <a:latin typeface="Arial"/>
                <a:ea typeface="Arial"/>
                <a:cs typeface="Arial"/>
                <a:sym typeface="Arial"/>
              </a:defRPr>
            </a:pPr>
          </a:p>
        </p:txBody>
      </p:sp>
    </p:spTree>
  </p:cSld>
  <p:clrMapOvr>
    <a:masterClrMapping/>
  </p:clrMapOvr>
  <p:transition xmlns:p14="http://schemas.microsoft.com/office/powerpoint/2010/main" spd="med" advClick="1"/>
</p:sld>
</file>

<file path=ppt/slides/slide3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5" name="How John Calvin’s Calvinism Helps Satan:…"/>
          <p:cNvSpPr txBox="1"/>
          <p:nvPr>
            <p:ph type="title"/>
          </p:nvPr>
        </p:nvSpPr>
        <p:spPr>
          <a:xfrm>
            <a:off x="226962" y="357187"/>
            <a:ext cx="23930076" cy="13112689"/>
          </a:xfrm>
          <a:prstGeom prst="rect">
            <a:avLst/>
          </a:prstGeom>
        </p:spPr>
        <p:txBody>
          <a:bodyPr/>
          <a:lstStyle/>
          <a:p>
            <a:pPr>
              <a:defRPr sz="7500">
                <a:latin typeface="Arial"/>
                <a:ea typeface="Arial"/>
                <a:cs typeface="Arial"/>
                <a:sym typeface="Arial"/>
              </a:defRPr>
            </a:pPr>
            <a:r>
              <a:t>How John Calvin’s Calvinism Helps Satan: </a:t>
            </a:r>
          </a:p>
          <a:p>
            <a:pPr>
              <a:defRPr sz="7500">
                <a:latin typeface="Arial"/>
                <a:ea typeface="Arial"/>
                <a:cs typeface="Arial"/>
                <a:sym typeface="Arial"/>
              </a:defRPr>
            </a:pPr>
          </a:p>
          <a:p>
            <a:pPr>
              <a:defRPr sz="7500">
                <a:latin typeface="Arial"/>
                <a:ea typeface="Arial"/>
                <a:cs typeface="Arial"/>
                <a:sym typeface="Arial"/>
              </a:defRPr>
            </a:pPr>
            <a:r>
              <a:t>1. It is a false gospel (perseverance)</a:t>
            </a:r>
          </a:p>
          <a:p>
            <a:pPr>
              <a:defRPr sz="7500">
                <a:latin typeface="Arial"/>
                <a:ea typeface="Arial"/>
                <a:cs typeface="Arial"/>
                <a:sym typeface="Arial"/>
              </a:defRPr>
            </a:pPr>
            <a:r>
              <a:t>2. Distorts the purpose of the church (dominionism)</a:t>
            </a:r>
          </a:p>
          <a:p>
            <a:pPr>
              <a:defRPr sz="7500">
                <a:latin typeface="Arial"/>
                <a:ea typeface="Arial"/>
                <a:cs typeface="Arial"/>
                <a:sym typeface="Arial"/>
              </a:defRPr>
            </a:pPr>
            <a:r>
              <a:t>3. Promotes anti-semitism (replacement theology)</a:t>
            </a:r>
          </a:p>
          <a:p>
            <a:pPr>
              <a:defRPr sz="7500">
                <a:latin typeface="Arial"/>
                <a:ea typeface="Arial"/>
                <a:cs typeface="Arial"/>
                <a:sym typeface="Arial"/>
              </a:defRPr>
            </a:pPr>
            <a:r>
              <a:t>4. Sets up persecution of real Christians &amp; the Jews</a:t>
            </a: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3" name="Muslim Brotherhood Was Founded in 1928  By Hasan al-Banna"/>
          <p:cNvSpPr txBox="1"/>
          <p:nvPr>
            <p:ph type="title"/>
          </p:nvPr>
        </p:nvSpPr>
        <p:spPr>
          <a:xfrm>
            <a:off x="245473" y="357187"/>
            <a:ext cx="23728692" cy="12892400"/>
          </a:xfrm>
          <a:prstGeom prst="rect">
            <a:avLst/>
          </a:prstGeom>
        </p:spPr>
        <p:txBody>
          <a:bodyPr/>
          <a:lstStyle/>
          <a:p>
            <a:pPr defTabSz="772239">
              <a:defRPr sz="7519"/>
            </a:pPr>
          </a:p>
          <a:p>
            <a:pPr defTabSz="772239">
              <a:defRPr sz="7990">
                <a:latin typeface="Arial Narrow"/>
                <a:ea typeface="Arial Narrow"/>
                <a:cs typeface="Arial Narrow"/>
                <a:sym typeface="Arial Narrow"/>
              </a:defRPr>
            </a:pPr>
            <a:r>
              <a:t>Muslim Brotherhood Was Founded in 1928 </a:t>
            </a:r>
            <a:br/>
            <a:r>
              <a:t>By Hasan al-Banna</a:t>
            </a:r>
          </a:p>
          <a:p>
            <a:pPr defTabSz="772239">
              <a:defRPr b="1" sz="7519">
                <a:latin typeface="Helvetica"/>
                <a:ea typeface="Helvetica"/>
                <a:cs typeface="Helvetica"/>
                <a:sym typeface="Helvetica"/>
              </a:defRPr>
            </a:pPr>
          </a:p>
          <a:p>
            <a:pPr defTabSz="772239">
              <a:defRPr b="1" sz="7519">
                <a:latin typeface="Helvetica"/>
                <a:ea typeface="Helvetica"/>
                <a:cs typeface="Helvetica"/>
                <a:sym typeface="Helvetica"/>
              </a:defRPr>
            </a:pPr>
          </a:p>
          <a:p>
            <a:pPr defTabSz="772239">
              <a:defRPr b="1" sz="7519">
                <a:latin typeface="Helvetica"/>
                <a:ea typeface="Helvetica"/>
                <a:cs typeface="Helvetica"/>
                <a:sym typeface="Helvetica"/>
              </a:defRPr>
            </a:pPr>
            <a:r>
              <a:t> </a:t>
            </a:r>
          </a:p>
          <a:p>
            <a:pPr defTabSz="772239">
              <a:defRPr sz="7519"/>
            </a:pPr>
          </a:p>
          <a:p>
            <a:pPr defTabSz="772239">
              <a:defRPr sz="7519"/>
            </a:pPr>
          </a:p>
          <a:p>
            <a:pPr defTabSz="772239">
              <a:defRPr sz="7519"/>
            </a:pPr>
          </a:p>
          <a:p>
            <a:pPr defTabSz="772239">
              <a:defRPr sz="7519"/>
            </a:pPr>
          </a:p>
        </p:txBody>
      </p:sp>
      <p:pic>
        <p:nvPicPr>
          <p:cNvPr id="234" name="Muslim Brotherhood #2.png" descr="Muslim Brotherhood #2.png"/>
          <p:cNvPicPr>
            <a:picLocks noChangeAspect="1"/>
          </p:cNvPicPr>
          <p:nvPr/>
        </p:nvPicPr>
        <p:blipFill>
          <a:blip r:embed="rId2">
            <a:extLst/>
          </a:blip>
          <a:stretch>
            <a:fillRect/>
          </a:stretch>
        </p:blipFill>
        <p:spPr>
          <a:xfrm>
            <a:off x="821531" y="5643562"/>
            <a:ext cx="6787262" cy="5090448"/>
          </a:xfrm>
          <a:prstGeom prst="rect">
            <a:avLst/>
          </a:prstGeom>
          <a:ln w="12700">
            <a:miter lim="400000"/>
          </a:ln>
        </p:spPr>
      </p:pic>
      <p:pic>
        <p:nvPicPr>
          <p:cNvPr id="235" name="al-Banna.jpg" descr="al-Banna.jpg"/>
          <p:cNvPicPr>
            <a:picLocks noChangeAspect="1"/>
          </p:cNvPicPr>
          <p:nvPr/>
        </p:nvPicPr>
        <p:blipFill>
          <a:blip r:embed="rId3">
            <a:extLst/>
          </a:blip>
          <a:stretch>
            <a:fillRect/>
          </a:stretch>
        </p:blipFill>
        <p:spPr>
          <a:xfrm>
            <a:off x="9487502" y="4979161"/>
            <a:ext cx="12092577" cy="6802074"/>
          </a:xfrm>
          <a:prstGeom prst="rect">
            <a:avLst/>
          </a:prstGeom>
          <a:ln w="12700">
            <a:miter lim="400000"/>
          </a:ln>
        </p:spPr>
      </p:pic>
    </p:spTree>
  </p:cSld>
  <p:clrMapOvr>
    <a:masterClrMapping/>
  </p:clrMapOvr>
  <p:transition xmlns:p14="http://schemas.microsoft.com/office/powerpoint/2010/main" spd="med" advClick="1"/>
</p:sld>
</file>

<file path=ppt/slides/slide3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7" name="Replacement Theology &amp; Anti-Semitism  within Christianity Prepared the Way For Hitler  &amp; it is Now Preparing the Way for Antichrist"/>
          <p:cNvSpPr txBox="1"/>
          <p:nvPr>
            <p:ph type="title"/>
          </p:nvPr>
        </p:nvSpPr>
        <p:spPr>
          <a:xfrm>
            <a:off x="185477" y="357187"/>
            <a:ext cx="24013046" cy="13001626"/>
          </a:xfrm>
          <a:prstGeom prst="rect">
            <a:avLst/>
          </a:prstGeom>
        </p:spPr>
        <p:txBody>
          <a:bodyPr/>
          <a:lstStyle/>
          <a:p>
            <a:pPr>
              <a:defRPr sz="7500">
                <a:latin typeface="Arial"/>
                <a:ea typeface="Arial"/>
                <a:cs typeface="Arial"/>
                <a:sym typeface="Arial"/>
              </a:defRPr>
            </a:pPr>
            <a:r>
              <a:t> Replacement Theology &amp; Anti-Semitism  within Christianity Prepared the Way For Hitler </a:t>
            </a:r>
            <a:br/>
            <a:r>
              <a:t>&amp; it is Now Preparing the Way for Antichrist </a:t>
            </a: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69" name="Satan tried to stop Jesus from being our sacrificial Lamb &amp; is now trying to stop Jesus from being our victorious King"/>
          <p:cNvSpPr txBox="1"/>
          <p:nvPr>
            <p:ph type="title"/>
          </p:nvPr>
        </p:nvSpPr>
        <p:spPr>
          <a:xfrm>
            <a:off x="87436" y="357187"/>
            <a:ext cx="24209128" cy="13245518"/>
          </a:xfrm>
          <a:prstGeom prst="rect">
            <a:avLst/>
          </a:prstGeom>
        </p:spPr>
        <p:txBody>
          <a:bodyPr/>
          <a:lstStyle/>
          <a:p>
            <a:pPr>
              <a:defRPr sz="9000">
                <a:latin typeface="Arial"/>
                <a:ea typeface="Arial"/>
                <a:cs typeface="Arial"/>
                <a:sym typeface="Arial"/>
              </a:defRPr>
            </a:pPr>
            <a:r>
              <a:t>Satan tried to stop Jesus from being our sacrificial Lamb &amp; is now trying to stop Jesus from being our victorious King </a:t>
            </a: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1" name="How Hamas, Neo-Evangelicals,  Neo-Calvinists, &amp; Fabian Socialists Are  Waging War on America &amp; American Zionists"/>
          <p:cNvSpPr txBox="1"/>
          <p:nvPr>
            <p:ph type="title"/>
          </p:nvPr>
        </p:nvSpPr>
        <p:spPr>
          <a:xfrm>
            <a:off x="230683" y="71437"/>
            <a:ext cx="23922634" cy="13177243"/>
          </a:xfrm>
          <a:prstGeom prst="rect">
            <a:avLst/>
          </a:prstGeom>
        </p:spPr>
        <p:txBody>
          <a:bodyPr/>
          <a:lstStyle/>
          <a:p>
            <a:pPr>
              <a:defRPr sz="7500">
                <a:solidFill>
                  <a:srgbClr val="FFD479"/>
                </a:solidFill>
                <a:latin typeface="Arial"/>
                <a:ea typeface="Arial"/>
                <a:cs typeface="Arial"/>
                <a:sym typeface="Arial"/>
              </a:defRPr>
            </a:pPr>
            <a:r>
              <a:t>How Hamas, Neo-Evangelicals,</a:t>
            </a:r>
            <a:br/>
            <a:r>
              <a:t> Neo-Calvinists, &amp; Fabian Socialists Are </a:t>
            </a:r>
            <a:br/>
            <a:r>
              <a:t>Waging War on America &amp; American Zionists </a:t>
            </a: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3" name="Article By Tommy Ice…"/>
          <p:cNvSpPr txBox="1"/>
          <p:nvPr>
            <p:ph type="title"/>
          </p:nvPr>
        </p:nvSpPr>
        <p:spPr>
          <a:xfrm>
            <a:off x="269750" y="357187"/>
            <a:ext cx="23844500" cy="13001626"/>
          </a:xfrm>
          <a:prstGeom prst="rect">
            <a:avLst/>
          </a:prstGeom>
        </p:spPr>
        <p:txBody>
          <a:bodyPr/>
          <a:lstStyle/>
          <a:p>
            <a:pPr>
              <a:defRPr sz="7500">
                <a:latin typeface="Arial"/>
                <a:ea typeface="Arial"/>
                <a:cs typeface="Arial"/>
                <a:sym typeface="Arial"/>
              </a:defRPr>
            </a:pPr>
            <a:r>
              <a:t>Article By Tommy Ice</a:t>
            </a:r>
          </a:p>
          <a:p>
            <a:pPr>
              <a:defRPr sz="7500">
                <a:latin typeface="Arial"/>
                <a:ea typeface="Arial"/>
                <a:cs typeface="Arial"/>
                <a:sym typeface="Arial"/>
              </a:defRPr>
            </a:pPr>
            <a:r>
              <a:t>On CATC 2016 Speakers: </a:t>
            </a:r>
          </a:p>
          <a:p>
            <a:pPr/>
          </a:p>
          <a:p>
            <a:pPr/>
          </a:p>
          <a:p>
            <a:pPr/>
          </a:p>
        </p:txBody>
      </p:sp>
      <p:pic>
        <p:nvPicPr>
          <p:cNvPr id="1074" name="checkpoint#8.jpg" descr="checkpoint#8.jpg"/>
          <p:cNvPicPr>
            <a:picLocks noChangeAspect="1"/>
          </p:cNvPicPr>
          <p:nvPr/>
        </p:nvPicPr>
        <p:blipFill>
          <a:blip r:embed="rId2">
            <a:extLst/>
          </a:blip>
          <a:stretch>
            <a:fillRect/>
          </a:stretch>
        </p:blipFill>
        <p:spPr>
          <a:xfrm>
            <a:off x="558460" y="6354327"/>
            <a:ext cx="23267080" cy="1867771"/>
          </a:xfrm>
          <a:prstGeom prst="rect">
            <a:avLst/>
          </a:prstGeom>
          <a:ln w="12700">
            <a:miter lim="400000"/>
          </a:ln>
        </p:spPr>
      </p:pic>
    </p:spTree>
  </p:cSld>
  <p:clrMapOvr>
    <a:masterClrMapping/>
  </p:clrMapOvr>
  <p:transition xmlns:p14="http://schemas.microsoft.com/office/powerpoint/2010/main" spd="med" advClick="1"/>
</p:sld>
</file>

<file path=ppt/slides/slide3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6" name="Mahmoud Abbas President of The PLO and PA…"/>
          <p:cNvSpPr txBox="1"/>
          <p:nvPr>
            <p:ph type="title"/>
          </p:nvPr>
        </p:nvSpPr>
        <p:spPr>
          <a:xfrm>
            <a:off x="162129" y="357187"/>
            <a:ext cx="24059742" cy="13001626"/>
          </a:xfrm>
          <a:prstGeom prst="rect">
            <a:avLst/>
          </a:prstGeom>
        </p:spPr>
        <p:txBody>
          <a:bodyPr/>
          <a:lstStyle/>
          <a:p>
            <a:pPr>
              <a:defRPr sz="7500">
                <a:latin typeface="Arial"/>
                <a:ea typeface="Arial"/>
                <a:cs typeface="Arial"/>
                <a:sym typeface="Arial"/>
              </a:defRPr>
            </a:pPr>
            <a:r>
              <a:t>Mahmoud Abbas</a:t>
            </a:r>
            <a:br/>
            <a:r>
              <a:t>President of The PLO and PA</a:t>
            </a: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r>
              <a:t>Wrote his doctoral thesis in 1984 on</a:t>
            </a:r>
            <a:br/>
            <a:r>
              <a:t> “The Connection Between the Nazis and the Leaders of the Zionist Movement.” </a:t>
            </a:r>
          </a:p>
          <a:p>
            <a:pPr>
              <a:defRPr sz="7500">
                <a:latin typeface="Arial"/>
                <a:ea typeface="Arial"/>
                <a:cs typeface="Arial"/>
                <a:sym typeface="Arial"/>
              </a:defRPr>
            </a:pP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8" name="Double-click to edit"/>
          <p:cNvSpPr txBox="1"/>
          <p:nvPr>
            <p:ph type="title"/>
          </p:nvPr>
        </p:nvSpPr>
        <p:spPr>
          <a:xfrm>
            <a:off x="134875" y="357187"/>
            <a:ext cx="24114250" cy="13171755"/>
          </a:xfrm>
          <a:prstGeom prst="rect">
            <a:avLst/>
          </a:prstGeom>
        </p:spPr>
        <p:txBody>
          <a:bodyPr/>
          <a:lstStyle/>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p:txBody>
      </p:sp>
      <p:pic>
        <p:nvPicPr>
          <p:cNvPr id="1079" name="hart#1.jpg" descr="hart#1.jpg"/>
          <p:cNvPicPr>
            <a:picLocks noChangeAspect="1"/>
          </p:cNvPicPr>
          <p:nvPr/>
        </p:nvPicPr>
        <p:blipFill>
          <a:blip r:embed="rId2">
            <a:extLst/>
          </a:blip>
          <a:stretch>
            <a:fillRect/>
          </a:stretch>
        </p:blipFill>
        <p:spPr>
          <a:xfrm>
            <a:off x="3862387" y="-60326"/>
            <a:ext cx="18790127" cy="13716001"/>
          </a:xfrm>
          <a:prstGeom prst="rect">
            <a:avLst/>
          </a:prstGeom>
          <a:ln w="12700">
            <a:miter lim="400000"/>
          </a:ln>
        </p:spPr>
      </p:pic>
    </p:spTree>
  </p:cSld>
  <p:clrMapOvr>
    <a:masterClrMapping/>
  </p:clrMapOvr>
  <p:transition xmlns:p14="http://schemas.microsoft.com/office/powerpoint/2010/main" spd="med" advClick="1"/>
</p:sld>
</file>

<file path=ppt/slides/slide3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1" name="Alan Hart, Article at alanhart.net  The New Nazis,…"/>
          <p:cNvSpPr txBox="1"/>
          <p:nvPr>
            <p:ph type="title"/>
          </p:nvPr>
        </p:nvSpPr>
        <p:spPr>
          <a:xfrm>
            <a:off x="136456" y="357187"/>
            <a:ext cx="23967469" cy="13001626"/>
          </a:xfrm>
          <a:prstGeom prst="rect">
            <a:avLst/>
          </a:prstGeom>
        </p:spPr>
        <p:txBody>
          <a:bodyPr/>
          <a:lstStyle/>
          <a:p>
            <a:pPr>
              <a:defRPr sz="7500">
                <a:latin typeface="Arial"/>
                <a:ea typeface="Arial"/>
                <a:cs typeface="Arial"/>
                <a:sym typeface="Arial"/>
              </a:defRPr>
            </a:pPr>
            <a:r>
              <a:t>Alan Hart, Article at </a:t>
            </a:r>
            <a:r>
              <a:rPr u="sng">
                <a:hlinkClick r:id="rId2" invalidUrl="" action="" tgtFrame="" tooltip="" history="1" highlightClick="0" endSnd="0"/>
              </a:rPr>
              <a:t>alanhart.net</a:t>
            </a:r>
            <a:r>
              <a:t> </a:t>
            </a:r>
            <a:br/>
            <a:r>
              <a:rPr i="1"/>
              <a:t>The New Nazis, </a:t>
            </a:r>
            <a:endParaRPr i="1"/>
          </a:p>
          <a:p>
            <a:pPr>
              <a:defRPr sz="7500">
                <a:latin typeface="Arial"/>
                <a:ea typeface="Arial"/>
                <a:cs typeface="Arial"/>
                <a:sym typeface="Arial"/>
              </a:defRPr>
            </a:pPr>
            <a:r>
              <a:t>January 13, 2009:</a:t>
            </a:r>
          </a:p>
          <a:p>
            <a:pPr/>
          </a:p>
          <a:p>
            <a:pPr>
              <a:defRPr sz="7500">
                <a:latin typeface="Arial"/>
                <a:ea typeface="Arial"/>
                <a:cs typeface="Arial"/>
                <a:sym typeface="Arial"/>
              </a:defRPr>
            </a:pPr>
            <a:r>
              <a:t>Knowing the documented truth about the creation of Israel by Zionist terrorism and ethnic cleaning, and watching (mainly thanks to Al Jazeera and PressTV live feeds) the war on Gaza, Israel’s latest display of state terrorism, I have come to a conclusion. </a:t>
            </a:r>
          </a:p>
        </p:txBody>
      </p:sp>
    </p:spTree>
  </p:cSld>
  <p:clrMapOvr>
    <a:masterClrMapping/>
  </p:clrMapOvr>
  <p:transition xmlns:p14="http://schemas.microsoft.com/office/powerpoint/2010/main" spd="med" advClick="1"/>
</p:sld>
</file>

<file path=ppt/slides/slide3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3" name="Alan Hart, Article at alanhart.net  The New Nazis,…"/>
          <p:cNvSpPr txBox="1"/>
          <p:nvPr>
            <p:ph type="title"/>
          </p:nvPr>
        </p:nvSpPr>
        <p:spPr>
          <a:xfrm>
            <a:off x="289005" y="357187"/>
            <a:ext cx="23805990" cy="13221054"/>
          </a:xfrm>
          <a:prstGeom prst="rect">
            <a:avLst/>
          </a:prstGeom>
        </p:spPr>
        <p:txBody>
          <a:bodyPr/>
          <a:lstStyle/>
          <a:p>
            <a:pPr defTabSz="451842">
              <a:defRPr sz="6600">
                <a:latin typeface="Arial"/>
                <a:ea typeface="Arial"/>
                <a:cs typeface="Arial"/>
                <a:sym typeface="Arial"/>
              </a:defRPr>
            </a:pPr>
            <a:r>
              <a:t>Alan Hart, Article at alanhart.net </a:t>
            </a:r>
            <a:br/>
            <a:r>
              <a:t>The New Nazis, </a:t>
            </a:r>
          </a:p>
          <a:p>
            <a:pPr defTabSz="451842">
              <a:defRPr sz="6600">
                <a:latin typeface="Arial"/>
                <a:ea typeface="Arial"/>
                <a:cs typeface="Arial"/>
                <a:sym typeface="Arial"/>
              </a:defRPr>
            </a:pPr>
            <a:r>
              <a:t>January 13, 2009:</a:t>
            </a:r>
          </a:p>
          <a:p>
            <a:pPr defTabSz="451842">
              <a:defRPr sz="6600">
                <a:latin typeface="Arial"/>
                <a:ea typeface="Arial"/>
                <a:cs typeface="Arial"/>
                <a:sym typeface="Arial"/>
              </a:defRPr>
            </a:pPr>
          </a:p>
          <a:p>
            <a:pPr defTabSz="451842">
              <a:defRPr sz="6600">
                <a:latin typeface="Arial"/>
                <a:ea typeface="Arial"/>
                <a:cs typeface="Arial"/>
                <a:sym typeface="Arial"/>
              </a:defRPr>
            </a:pPr>
          </a:p>
          <a:p>
            <a:pPr defTabSz="451842">
              <a:defRPr sz="6600">
                <a:latin typeface="Arial"/>
                <a:ea typeface="Arial"/>
                <a:cs typeface="Arial"/>
                <a:sym typeface="Arial"/>
              </a:defRPr>
            </a:pPr>
            <a:r>
              <a:t>It’s time to give Israel’s hardcore Zionists their real name. They are the New Nazis. Europeans and Americans could have stopped the original Nazis and prevented the extermination of six million jews. If Europeans and Americans don’t stop the New Nazis, it’s likely that their end game will be the extermination of millions of Palestinians. </a:t>
            </a:r>
          </a:p>
          <a:p>
            <a:pPr defTabSz="451842">
              <a:defRPr sz="4125">
                <a:latin typeface="Arial"/>
                <a:ea typeface="Arial"/>
                <a:cs typeface="Arial"/>
                <a:sym typeface="Arial"/>
              </a:defRPr>
            </a:pPr>
          </a:p>
          <a:p>
            <a:pPr defTabSz="451842">
              <a:defRPr sz="4125">
                <a:latin typeface="Arial"/>
                <a:ea typeface="Arial"/>
                <a:cs typeface="Arial"/>
                <a:sym typeface="Arial"/>
              </a:defRPr>
            </a:pPr>
          </a:p>
          <a:p>
            <a:pPr defTabSz="451842">
              <a:defRPr sz="4125">
                <a:latin typeface="Arial"/>
                <a:ea typeface="Arial"/>
                <a:cs typeface="Arial"/>
                <a:sym typeface="Arial"/>
              </a:defRPr>
            </a:pPr>
          </a:p>
        </p:txBody>
      </p:sp>
    </p:spTree>
  </p:cSld>
  <p:clrMapOvr>
    <a:masterClrMapping/>
  </p:clrMapOvr>
  <p:transition xmlns:p14="http://schemas.microsoft.com/office/powerpoint/2010/main" spd="med" advClick="1"/>
</p:sld>
</file>

<file path=ppt/slides/slide3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5" name="Double-click to edit"/>
          <p:cNvSpPr txBox="1"/>
          <p:nvPr>
            <p:ph type="title"/>
          </p:nvPr>
        </p:nvSpPr>
        <p:spPr>
          <a:xfrm>
            <a:off x="230032" y="357187"/>
            <a:ext cx="23923936" cy="13209055"/>
          </a:xfrm>
          <a:prstGeom prst="rect">
            <a:avLst/>
          </a:prstGeom>
        </p:spPr>
        <p:txBody>
          <a:bodyPr/>
          <a:lstStyle/>
          <a:p>
            <a:pPr/>
          </a:p>
          <a:p>
            <a:pPr/>
          </a:p>
          <a:p>
            <a:pPr/>
          </a:p>
          <a:p>
            <a:pPr/>
          </a:p>
          <a:p>
            <a:pPr/>
          </a:p>
          <a:p>
            <a:pPr/>
          </a:p>
        </p:txBody>
      </p:sp>
      <p:pic>
        <p:nvPicPr>
          <p:cNvPr id="1086" name="PressTV#1.jpg" descr="PressTV#1.jpg"/>
          <p:cNvPicPr>
            <a:picLocks noChangeAspect="1"/>
          </p:cNvPicPr>
          <p:nvPr/>
        </p:nvPicPr>
        <p:blipFill>
          <a:blip r:embed="rId2">
            <a:extLst/>
          </a:blip>
          <a:stretch>
            <a:fillRect/>
          </a:stretch>
        </p:blipFill>
        <p:spPr>
          <a:xfrm>
            <a:off x="3396048" y="3374023"/>
            <a:ext cx="17591904" cy="4732754"/>
          </a:xfrm>
          <a:prstGeom prst="rect">
            <a:avLst/>
          </a:prstGeom>
          <a:ln w="12700">
            <a:miter lim="400000"/>
          </a:ln>
        </p:spPr>
      </p:pic>
    </p:spTree>
  </p:cSld>
  <p:clrMapOvr>
    <a:masterClrMapping/>
  </p:clrMapOvr>
  <p:transition xmlns:p14="http://schemas.microsoft.com/office/powerpoint/2010/main" spd="med" advClick="1"/>
</p:sld>
</file>

<file path=ppt/slides/slide3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88" name="Double-click to edit"/>
          <p:cNvSpPr txBox="1"/>
          <p:nvPr>
            <p:ph type="title"/>
          </p:nvPr>
        </p:nvSpPr>
        <p:spPr>
          <a:xfrm>
            <a:off x="255705" y="357187"/>
            <a:ext cx="23872590" cy="13310351"/>
          </a:xfrm>
          <a:prstGeom prst="rect">
            <a:avLst/>
          </a:prstGeom>
        </p:spPr>
        <p:txBody>
          <a:bodyPr/>
          <a:lstStyle/>
          <a:p>
            <a:pPr defTabSz="706516">
              <a:defRPr sz="9632"/>
            </a:pPr>
          </a:p>
          <a:p>
            <a:pPr defTabSz="706516">
              <a:defRPr sz="9632"/>
            </a:pPr>
          </a:p>
          <a:p>
            <a:pPr defTabSz="706516">
              <a:defRPr sz="9632"/>
            </a:pPr>
          </a:p>
          <a:p>
            <a:pPr defTabSz="706516">
              <a:defRPr sz="9632"/>
            </a:pPr>
          </a:p>
          <a:p>
            <a:pPr defTabSz="706516">
              <a:defRPr sz="9632"/>
            </a:pPr>
          </a:p>
          <a:p>
            <a:pPr defTabSz="706516">
              <a:defRPr sz="9632"/>
            </a:pPr>
          </a:p>
          <a:p>
            <a:pPr defTabSz="706516">
              <a:defRPr sz="9632"/>
            </a:pPr>
          </a:p>
          <a:p>
            <a:pPr defTabSz="706516">
              <a:defRPr sz="9632"/>
            </a:pPr>
          </a:p>
        </p:txBody>
      </p:sp>
      <p:pic>
        <p:nvPicPr>
          <p:cNvPr id="1089" name="presstv#2.jpg" descr="presstv#2.jpg"/>
          <p:cNvPicPr>
            <a:picLocks noChangeAspect="1"/>
          </p:cNvPicPr>
          <p:nvPr/>
        </p:nvPicPr>
        <p:blipFill>
          <a:blip r:embed="rId2">
            <a:extLst/>
          </a:blip>
          <a:stretch>
            <a:fillRect/>
          </a:stretch>
        </p:blipFill>
        <p:spPr>
          <a:xfrm>
            <a:off x="2793859" y="3351823"/>
            <a:ext cx="18796282" cy="4106520"/>
          </a:xfrm>
          <a:prstGeom prst="rect">
            <a:avLst/>
          </a:prstGeom>
          <a:ln w="12700">
            <a:miter lim="400000"/>
          </a:ln>
        </p:spPr>
      </p:pic>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7" name="In 1934, Muslim Brotherhood Founder  Al-Banna wrote:…"/>
          <p:cNvSpPr txBox="1"/>
          <p:nvPr>
            <p:ph type="title"/>
          </p:nvPr>
        </p:nvSpPr>
        <p:spPr>
          <a:xfrm>
            <a:off x="278265" y="357187"/>
            <a:ext cx="23827472" cy="13001625"/>
          </a:xfrm>
          <a:prstGeom prst="rect">
            <a:avLst/>
          </a:prstGeom>
        </p:spPr>
        <p:txBody>
          <a:bodyPr/>
          <a:lstStyle/>
          <a:p>
            <a:pPr defTabSz="416052">
              <a:defRPr b="1" sz="9464">
                <a:latin typeface="Arial"/>
                <a:ea typeface="Arial"/>
                <a:cs typeface="Arial"/>
                <a:sym typeface="Arial"/>
              </a:defRPr>
            </a:pPr>
          </a:p>
          <a:p>
            <a:pPr defTabSz="416052">
              <a:defRPr sz="7735">
                <a:solidFill>
                  <a:srgbClr val="FFD479"/>
                </a:solidFill>
                <a:latin typeface="Arial"/>
                <a:ea typeface="Arial"/>
                <a:cs typeface="Arial"/>
                <a:sym typeface="Arial"/>
              </a:defRPr>
            </a:pPr>
            <a:r>
              <a:t>In 1934, Muslim Brotherhood Founder </a:t>
            </a:r>
            <a:br/>
            <a:r>
              <a:t>Al-Banna </a:t>
            </a:r>
            <a:r>
              <a:rPr>
                <a:hlinkClick r:id="rId2" invalidUrl="" action="" tgtFrame="" tooltip="" history="1" highlightClick="0" endSnd="0"/>
              </a:rPr>
              <a:t>wrote</a:t>
            </a:r>
            <a:r>
              <a:t>: </a:t>
            </a:r>
          </a:p>
          <a:p>
            <a:pPr defTabSz="416052">
              <a:defRPr sz="7735">
                <a:latin typeface="Arial"/>
                <a:ea typeface="Arial"/>
                <a:cs typeface="Arial"/>
                <a:sym typeface="Arial"/>
              </a:defRPr>
            </a:pPr>
          </a:p>
          <a:p>
            <a:pPr defTabSz="416052">
              <a:defRPr sz="7735">
                <a:latin typeface="Arial"/>
                <a:ea typeface="Arial"/>
                <a:cs typeface="Arial"/>
                <a:sym typeface="Arial"/>
              </a:defRPr>
            </a:pPr>
            <a:r>
              <a:t>it is a duty incumbent on every Muslim to struggle towards the aim of making every people Muslim and the whole world Islamic, so that the banner of Islam can flutter over the earth and the call of the Muezzin can resound in all the corners of the world…</a:t>
            </a:r>
          </a:p>
          <a:p>
            <a:pPr defTabSz="416052">
              <a:defRPr b="1" sz="8281">
                <a:latin typeface="Arial"/>
                <a:ea typeface="Arial"/>
                <a:cs typeface="Arial"/>
                <a:sym typeface="Arial"/>
              </a:defRPr>
            </a:pPr>
          </a:p>
        </p:txBody>
      </p:sp>
    </p:spTree>
  </p:cSld>
  <p:clrMapOvr>
    <a:masterClrMapping/>
  </p:clrMapOvr>
  <p:transition xmlns:p14="http://schemas.microsoft.com/office/powerpoint/2010/main" spd="med" advClick="1"/>
</p:sld>
</file>

<file path=ppt/slides/slide3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1" name="In March of 2011, The Edinburgh University Student’s Association called for a boycott of Israel as part of the BDS movement.…"/>
          <p:cNvSpPr txBox="1"/>
          <p:nvPr>
            <p:ph type="title"/>
          </p:nvPr>
        </p:nvSpPr>
        <p:spPr>
          <a:xfrm>
            <a:off x="309655" y="357187"/>
            <a:ext cx="23764690" cy="13001626"/>
          </a:xfrm>
          <a:prstGeom prst="rect">
            <a:avLst/>
          </a:prstGeom>
        </p:spPr>
        <p:txBody>
          <a:bodyPr/>
          <a:lstStyle/>
          <a:p>
            <a:pPr>
              <a:defRPr sz="7500">
                <a:latin typeface="Arial"/>
                <a:ea typeface="Arial"/>
                <a:cs typeface="Arial"/>
                <a:sym typeface="Arial"/>
              </a:defRPr>
            </a:pPr>
            <a:r>
              <a:t>In March of 2011, The Edinburgh University Student’s Association called for a boycott of Israel as part of the BDS movement. </a:t>
            </a: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r>
              <a:t>Denis MacEoin, of the Gatestone Institute and an expert on Arabic and Islam responded: </a:t>
            </a:r>
          </a:p>
        </p:txBody>
      </p:sp>
    </p:spTree>
  </p:cSld>
  <p:clrMapOvr>
    <a:masterClrMapping/>
  </p:clrMapOvr>
  <p:transition xmlns:p14="http://schemas.microsoft.com/office/powerpoint/2010/main" spd="med" advClick="1"/>
</p:sld>
</file>

<file path=ppt/slides/slide3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3" name="I am shocked and disheartened by the EUSA motion and vote. I am shocked for a simple reason: there is not and has never been a system of apartheid in Israel. That is not my opinion, that is fact that can be tested against reality by any Edinburgh student"/>
          <p:cNvSpPr txBox="1"/>
          <p:nvPr>
            <p:ph type="title"/>
          </p:nvPr>
        </p:nvSpPr>
        <p:spPr>
          <a:xfrm>
            <a:off x="192081" y="357187"/>
            <a:ext cx="23999838" cy="13001626"/>
          </a:xfrm>
          <a:prstGeom prst="rect">
            <a:avLst/>
          </a:prstGeom>
        </p:spPr>
        <p:txBody>
          <a:bodyPr/>
          <a:lstStyle>
            <a:lvl1pPr>
              <a:defRPr sz="7500">
                <a:latin typeface="Arial"/>
                <a:ea typeface="Arial"/>
                <a:cs typeface="Arial"/>
                <a:sym typeface="Arial"/>
              </a:defRPr>
            </a:lvl1pPr>
          </a:lstStyle>
          <a:p>
            <a:pPr/>
            <a:r>
              <a:t>I am shocked and disheartened by the EUSA motion and vote. I am shocked for a simple reason: there is not and has never been a system of apartheid in Israel. That is not my opinion, that is fact that can be tested against reality by any Edinburgh student, should he or she choose to visit Israel to see for themselves. </a:t>
            </a:r>
          </a:p>
        </p:txBody>
      </p:sp>
    </p:spTree>
  </p:cSld>
  <p:clrMapOvr>
    <a:masterClrMapping/>
  </p:clrMapOvr>
  <p:transition xmlns:p14="http://schemas.microsoft.com/office/powerpoint/2010/main" spd="med" advClick="1"/>
</p:sld>
</file>

<file path=ppt/slides/slide3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5" name="Let me spell this out, since I have the impression that those members of EUSA who voted for this motion are…in all likelihood, the victims of extremely biased propaganda coming from the anti-Israel lobby. Being anti-Israel is not objectionable. But I’m n"/>
          <p:cNvSpPr txBox="1"/>
          <p:nvPr>
            <p:ph type="title"/>
          </p:nvPr>
        </p:nvSpPr>
        <p:spPr>
          <a:xfrm>
            <a:off x="270402" y="357187"/>
            <a:ext cx="23843196" cy="13001626"/>
          </a:xfrm>
          <a:prstGeom prst="rect">
            <a:avLst/>
          </a:prstGeom>
        </p:spPr>
        <p:txBody>
          <a:bodyPr/>
          <a:lstStyle>
            <a:lvl1pPr>
              <a:defRPr sz="7500">
                <a:latin typeface="Arial"/>
                <a:ea typeface="Arial"/>
                <a:cs typeface="Arial"/>
                <a:sym typeface="Arial"/>
              </a:defRPr>
            </a:lvl1pPr>
          </a:lstStyle>
          <a:p>
            <a:pPr/>
            <a:r>
              <a:t>Let me spell this out, since I have the impression that those members of EUSA who voted for this motion are…in all likelihood, the victims of extremely biased propaganda coming from the anti-Israel lobby. Being anti-Israel is not objectionable. But I’m not talking about ordinary criticism of Israel. I’m speaking of a hatred that permits itself no boundaries in the lies and myths it pours out. </a:t>
            </a:r>
          </a:p>
        </p:txBody>
      </p:sp>
    </p:spTree>
  </p:cSld>
  <p:clrMapOvr>
    <a:masterClrMapping/>
  </p:clrMapOvr>
  <p:transition xmlns:p14="http://schemas.microsoft.com/office/powerpoint/2010/main" spd="med" advClick="1"/>
</p:sld>
</file>

<file path=ppt/slides/slide3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7" name="Thus, Israel is repeatedly referred to as a “Nazi” state. In what sense is this true, even as a metaphor? Where are the Israeli concentration camps? The Einzatsgruppen? The SS? The Nuremberg Laws? The Final Solution? None of these things nor anything rem"/>
          <p:cNvSpPr txBox="1"/>
          <p:nvPr>
            <p:ph type="title"/>
          </p:nvPr>
        </p:nvSpPr>
        <p:spPr>
          <a:xfrm>
            <a:off x="310399" y="357187"/>
            <a:ext cx="23763202" cy="13177708"/>
          </a:xfrm>
          <a:prstGeom prst="rect">
            <a:avLst/>
          </a:prstGeom>
        </p:spPr>
        <p:txBody>
          <a:bodyPr/>
          <a:lstStyle>
            <a:lvl1pPr>
              <a:defRPr sz="7500">
                <a:latin typeface="Arial"/>
                <a:ea typeface="Arial"/>
                <a:cs typeface="Arial"/>
                <a:sym typeface="Arial"/>
              </a:defRPr>
            </a:lvl1pPr>
          </a:lstStyle>
          <a:p>
            <a:pPr/>
            <a:r>
              <a:t>Thus, Israel is repeatedly referred to as a “Nazi” state. In what sense is this true, even as a metaphor? Where are the Israeli concentration camps? The Einzatsgruppen? The SS? The Nuremberg Laws? The Final Solution? None of these things nor anything remotely resembling them exists in Israel, precisely because the Jews more than anyone on earth, understand what Nazism stood for. </a:t>
            </a:r>
          </a:p>
        </p:txBody>
      </p:sp>
    </p:spTree>
  </p:cSld>
  <p:clrMapOvr>
    <a:masterClrMapping/>
  </p:clrMapOvr>
  <p:transition xmlns:p14="http://schemas.microsoft.com/office/powerpoint/2010/main" spd="med" advClick="1"/>
</p:sld>
</file>

<file path=ppt/slides/slide3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9" name="It is claimed that there has been an Israeli Holocaust in Gaza (or elsewhere). Where? When? No honest historian would treat that claim with anything but the contempt it deserves. But calling the Jews “Nazis” and saying they have committed a holocaust is "/>
          <p:cNvSpPr txBox="1"/>
          <p:nvPr>
            <p:ph type="title"/>
          </p:nvPr>
        </p:nvSpPr>
        <p:spPr>
          <a:xfrm>
            <a:off x="251147" y="357187"/>
            <a:ext cx="23881706" cy="13138734"/>
          </a:xfrm>
          <a:prstGeom prst="rect">
            <a:avLst/>
          </a:prstGeom>
        </p:spPr>
        <p:txBody>
          <a:bodyPr/>
          <a:lstStyle>
            <a:lvl1pPr>
              <a:defRPr sz="7500">
                <a:latin typeface="Arial"/>
                <a:ea typeface="Arial"/>
                <a:cs typeface="Arial"/>
                <a:sym typeface="Arial"/>
              </a:defRPr>
            </a:lvl1pPr>
          </a:lstStyle>
          <a:p>
            <a:pPr/>
            <a:r>
              <a:t>It is claimed that there has been an Israeli Holocaust in Gaza (or elsewhere). Where? When? No honest historian would treat that claim with anything but the contempt it deserves. But calling the Jews “Nazis” and saying they have committed a holocaust is as basic a way to subvert historical facts as anything I can think of.</a:t>
            </a:r>
          </a:p>
        </p:txBody>
      </p:sp>
    </p:spTree>
  </p:cSld>
  <p:clrMapOvr>
    <a:masterClrMapping/>
  </p:clrMapOvr>
  <p:transition xmlns:p14="http://schemas.microsoft.com/office/powerpoint/2010/main" spd="med" advClick="1"/>
</p:sld>
</file>

<file path=ppt/slides/slide3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1" name="On January 22, 2015, a New York City Council was about to vote on a resolution to commemorate the 70th anniversary of the liberation of Auschwitz.…"/>
          <p:cNvSpPr txBox="1"/>
          <p:nvPr>
            <p:ph type="title"/>
          </p:nvPr>
        </p:nvSpPr>
        <p:spPr>
          <a:xfrm>
            <a:off x="243985" y="357187"/>
            <a:ext cx="23896030" cy="13001626"/>
          </a:xfrm>
          <a:prstGeom prst="rect">
            <a:avLst/>
          </a:prstGeom>
        </p:spPr>
        <p:txBody>
          <a:bodyPr/>
          <a:lstStyle/>
          <a:p>
            <a:pPr defTabSz="796885">
              <a:defRPr sz="7275">
                <a:latin typeface="Arial"/>
                <a:ea typeface="Arial"/>
                <a:cs typeface="Arial"/>
                <a:sym typeface="Arial"/>
              </a:defRPr>
            </a:pPr>
          </a:p>
          <a:p>
            <a:pPr defTabSz="796885">
              <a:defRPr sz="7275">
                <a:latin typeface="Arial"/>
                <a:ea typeface="Arial"/>
                <a:cs typeface="Arial"/>
                <a:sym typeface="Arial"/>
              </a:defRPr>
            </a:pPr>
          </a:p>
          <a:p>
            <a:pPr defTabSz="796885">
              <a:defRPr sz="7275">
                <a:latin typeface="Arial"/>
                <a:ea typeface="Arial"/>
                <a:cs typeface="Arial"/>
                <a:sym typeface="Arial"/>
              </a:defRPr>
            </a:pPr>
            <a:r>
              <a:t>On January 22, 2015, a New York City Council was about to vote on a resolution to commemorate the 70th anniversary of the liberation of Auschwitz.</a:t>
            </a:r>
          </a:p>
          <a:p>
            <a:pPr defTabSz="796885">
              <a:defRPr sz="7275">
                <a:latin typeface="Arial"/>
                <a:ea typeface="Arial"/>
                <a:cs typeface="Arial"/>
                <a:sym typeface="Arial"/>
              </a:defRPr>
            </a:pPr>
          </a:p>
          <a:p>
            <a:pPr defTabSz="796885">
              <a:defRPr sz="7275">
                <a:latin typeface="Arial"/>
                <a:ea typeface="Arial"/>
                <a:cs typeface="Arial"/>
                <a:sym typeface="Arial"/>
              </a:defRPr>
            </a:pPr>
            <a:r>
              <a:t>Demonstrators were upset that some of the council members were about to embark on a trip to Israel. </a:t>
            </a:r>
          </a:p>
          <a:p>
            <a:pPr defTabSz="796885">
              <a:defRPr sz="7275">
                <a:latin typeface="Arial"/>
                <a:ea typeface="Arial"/>
                <a:cs typeface="Arial"/>
                <a:sym typeface="Arial"/>
              </a:defRPr>
            </a:pPr>
          </a:p>
          <a:p>
            <a:pPr defTabSz="796885">
              <a:defRPr sz="7275">
                <a:latin typeface="Arial"/>
                <a:ea typeface="Arial"/>
                <a:cs typeface="Arial"/>
                <a:sym typeface="Arial"/>
              </a:defRPr>
            </a:pPr>
          </a:p>
          <a:p>
            <a:pPr defTabSz="796885">
              <a:defRPr sz="7275">
                <a:latin typeface="Arial"/>
                <a:ea typeface="Arial"/>
                <a:cs typeface="Arial"/>
                <a:sym typeface="Arial"/>
              </a:defRPr>
            </a:pPr>
          </a:p>
        </p:txBody>
      </p:sp>
    </p:spTree>
  </p:cSld>
  <p:clrMapOvr>
    <a:masterClrMapping/>
  </p:clrMapOvr>
  <p:transition xmlns:p14="http://schemas.microsoft.com/office/powerpoint/2010/main" spd="med" advClick="1"/>
</p:sld>
</file>

<file path=ppt/slides/slide3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3" name="City Councilman David Greenfield, Grandson of Holocaust Survivors, Responded When Anti-Israel Protestors Unraveled a PLO Flag:…"/>
          <p:cNvSpPr txBox="1"/>
          <p:nvPr>
            <p:ph type="title"/>
          </p:nvPr>
        </p:nvSpPr>
        <p:spPr>
          <a:xfrm>
            <a:off x="213661" y="357187"/>
            <a:ext cx="23956678" cy="13001626"/>
          </a:xfrm>
          <a:prstGeom prst="rect">
            <a:avLst/>
          </a:prstGeom>
        </p:spPr>
        <p:txBody>
          <a:bodyPr/>
          <a:lstStyle/>
          <a:p>
            <a:pPr defTabSz="476488">
              <a:defRPr sz="6960">
                <a:latin typeface="Arial"/>
                <a:ea typeface="Arial"/>
                <a:cs typeface="Arial"/>
                <a:sym typeface="Arial"/>
              </a:defRPr>
            </a:pPr>
            <a:r>
              <a:t>City Councilman David Greenfield, Grandson of Holocaust Survivors, Responded When Anti-Israel Protestors Unraveled a PLO Flag:  </a:t>
            </a:r>
          </a:p>
          <a:p>
            <a:pPr defTabSz="476488">
              <a:defRPr sz="6960">
                <a:latin typeface="Arial"/>
                <a:ea typeface="Arial"/>
                <a:cs typeface="Arial"/>
                <a:sym typeface="Arial"/>
              </a:defRPr>
            </a:pPr>
          </a:p>
          <a:p>
            <a:pPr defTabSz="476488">
              <a:defRPr sz="6960">
                <a:latin typeface="Arial"/>
                <a:ea typeface="Arial"/>
                <a:cs typeface="Arial"/>
                <a:sym typeface="Arial"/>
              </a:defRPr>
            </a:pPr>
            <a:r>
              <a:t>I have to tell you…I’m still shaken to my core, I’m upset, I’m angry, but I’ll tell you honestly, I’m actually somewhat pleased at what we saw here today. If you’re wondering why I’m saying that, it’s because for the last few weeks we’ve heard from people who’ve said, “Oh we don’t dislike Jews, we only dislike the State of Israel…” But we know that’s </a:t>
            </a:r>
          </a:p>
          <a:p>
            <a:pPr defTabSz="476488">
              <a:defRPr sz="4350">
                <a:latin typeface="Arial"/>
                <a:ea typeface="Arial"/>
                <a:cs typeface="Arial"/>
                <a:sym typeface="Arial"/>
              </a:defRPr>
            </a:pPr>
          </a:p>
          <a:p>
            <a:pPr defTabSz="476488">
              <a:defRPr sz="4350">
                <a:latin typeface="Arial"/>
                <a:ea typeface="Arial"/>
                <a:cs typeface="Arial"/>
                <a:sym typeface="Arial"/>
              </a:defRPr>
            </a:pPr>
          </a:p>
          <a:p>
            <a:pPr defTabSz="476488">
              <a:defRPr sz="4350">
                <a:latin typeface="Arial"/>
                <a:ea typeface="Arial"/>
                <a:cs typeface="Arial"/>
                <a:sym typeface="Arial"/>
              </a:defRPr>
            </a:pPr>
          </a:p>
        </p:txBody>
      </p:sp>
    </p:spTree>
  </p:cSld>
  <p:clrMapOvr>
    <a:masterClrMapping/>
  </p:clrMapOvr>
  <p:transition xmlns:p14="http://schemas.microsoft.com/office/powerpoint/2010/main" spd="med" advClick="1"/>
</p:sld>
</file>

<file path=ppt/slides/slide3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5" name="City Councilman David Greenfield,  Grandson of Holocaust Survivors:…"/>
          <p:cNvSpPr txBox="1"/>
          <p:nvPr>
            <p:ph type="title"/>
          </p:nvPr>
        </p:nvSpPr>
        <p:spPr>
          <a:xfrm>
            <a:off x="212266" y="357187"/>
            <a:ext cx="23959468" cy="13001626"/>
          </a:xfrm>
          <a:prstGeom prst="rect">
            <a:avLst/>
          </a:prstGeom>
        </p:spPr>
        <p:txBody>
          <a:bodyPr/>
          <a:lstStyle/>
          <a:p>
            <a:pPr defTabSz="328612">
              <a:defRPr sz="6760">
                <a:latin typeface="Arial"/>
                <a:ea typeface="Arial"/>
                <a:cs typeface="Arial"/>
                <a:sym typeface="Arial"/>
              </a:defRPr>
            </a:pPr>
            <a:r>
              <a:t>City Councilman David Greenfield, </a:t>
            </a:r>
            <a:br/>
            <a:r>
              <a:t>Grandson of Holocaust Survivors:</a:t>
            </a:r>
          </a:p>
          <a:p>
            <a:pPr defTabSz="328612">
              <a:defRPr sz="6760">
                <a:latin typeface="Arial"/>
                <a:ea typeface="Arial"/>
                <a:cs typeface="Arial"/>
                <a:sym typeface="Arial"/>
              </a:defRPr>
            </a:pPr>
          </a:p>
          <a:p>
            <a:pPr defTabSz="328612">
              <a:defRPr sz="6760">
                <a:latin typeface="Arial"/>
                <a:ea typeface="Arial"/>
                <a:cs typeface="Arial"/>
                <a:sym typeface="Arial"/>
              </a:defRPr>
            </a:pPr>
          </a:p>
          <a:p>
            <a:pPr defTabSz="328612">
              <a:defRPr sz="6760">
                <a:latin typeface="Arial"/>
                <a:ea typeface="Arial"/>
                <a:cs typeface="Arial"/>
                <a:sym typeface="Arial"/>
              </a:defRPr>
            </a:pPr>
            <a:r>
              <a:t> not really at the core of what they were saying, and today they proved it. While we were discussing a resolution regarding the murder of 1.1 million human beings—I will point out that 90 percent of whom were Jewish, but the other 10 percent were political dissidents…While we were discussing that tehy had the nerve, the chutzpah, the temerity to unfurl a Palestinian flag and to yell at us…And so the reason I’m pleased is because we can stop pretending that this is about Israel, </a:t>
            </a:r>
          </a:p>
          <a:p>
            <a:pPr defTabSz="328612">
              <a:defRPr sz="3000">
                <a:latin typeface="Arial"/>
                <a:ea typeface="Arial"/>
                <a:cs typeface="Arial"/>
                <a:sym typeface="Arial"/>
              </a:defRPr>
            </a:pPr>
          </a:p>
          <a:p>
            <a:pPr defTabSz="328612">
              <a:defRPr sz="3000">
                <a:latin typeface="Arial"/>
                <a:ea typeface="Arial"/>
                <a:cs typeface="Arial"/>
                <a:sym typeface="Arial"/>
              </a:defRPr>
            </a:pPr>
          </a:p>
          <a:p>
            <a:pPr defTabSz="328612">
              <a:defRPr sz="3000">
                <a:latin typeface="Arial"/>
                <a:ea typeface="Arial"/>
                <a:cs typeface="Arial"/>
                <a:sym typeface="Arial"/>
              </a:defRPr>
            </a:pPr>
          </a:p>
          <a:p>
            <a:pPr defTabSz="328612">
              <a:defRPr sz="30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7" name="City Councilman David Greenfield,  Grandson of Holocaust Survivors:…"/>
          <p:cNvSpPr txBox="1"/>
          <p:nvPr>
            <p:ph type="title"/>
          </p:nvPr>
        </p:nvSpPr>
        <p:spPr>
          <a:xfrm>
            <a:off x="187895" y="357187"/>
            <a:ext cx="24008210" cy="13001626"/>
          </a:xfrm>
          <a:prstGeom prst="rect">
            <a:avLst/>
          </a:prstGeom>
        </p:spPr>
        <p:txBody>
          <a:bodyPr/>
          <a:lstStyle/>
          <a:p>
            <a:pPr defTabSz="484703">
              <a:defRPr sz="7079">
                <a:latin typeface="Arial"/>
                <a:ea typeface="Arial"/>
                <a:cs typeface="Arial"/>
                <a:sym typeface="Arial"/>
              </a:defRPr>
            </a:pPr>
            <a:r>
              <a:t>City Councilman David Greenfield, </a:t>
            </a:r>
            <a:br/>
            <a:r>
              <a:t>Grandson of Holocaust Survivors:</a:t>
            </a:r>
          </a:p>
          <a:p>
            <a:pPr defTabSz="484703">
              <a:defRPr sz="7079">
                <a:latin typeface="Arial"/>
                <a:ea typeface="Arial"/>
                <a:cs typeface="Arial"/>
                <a:sym typeface="Arial"/>
              </a:defRPr>
            </a:pPr>
          </a:p>
          <a:p>
            <a:pPr defTabSz="484703">
              <a:defRPr sz="7079">
                <a:latin typeface="Arial"/>
                <a:ea typeface="Arial"/>
                <a:cs typeface="Arial"/>
                <a:sym typeface="Arial"/>
              </a:defRPr>
            </a:pPr>
            <a:r>
              <a:t>when the reality is that every Middle Eastern country that is in existence today is not democratic, and persecutes people of other faiths, and persecutes gays, and persecutes people who disagree with them, and persecutes people on Twitter, and persecutes women who drive, except for one country, which is the State of Israel. And so what you saw here today was naked, blind anti-Semitism, </a:t>
            </a:r>
          </a:p>
          <a:p>
            <a:pPr defTabSz="484703">
              <a:defRPr sz="7079">
                <a:latin typeface="Arial"/>
                <a:ea typeface="Arial"/>
                <a:cs typeface="Arial"/>
                <a:sym typeface="Arial"/>
              </a:defRPr>
            </a:pPr>
          </a:p>
        </p:txBody>
      </p:sp>
    </p:spTree>
  </p:cSld>
  <p:clrMapOvr>
    <a:masterClrMapping/>
  </p:clrMapOvr>
  <p:transition xmlns:p14="http://schemas.microsoft.com/office/powerpoint/2010/main" spd="med" advClick="1"/>
</p:sld>
</file>

<file path=ppt/slides/slide3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09" name="City Councilman David Greenfield,  Grandson of Holocaust Survivors:…"/>
          <p:cNvSpPr txBox="1"/>
          <p:nvPr>
            <p:ph type="title"/>
          </p:nvPr>
        </p:nvSpPr>
        <p:spPr>
          <a:xfrm>
            <a:off x="195429" y="357187"/>
            <a:ext cx="23993142" cy="13001626"/>
          </a:xfrm>
          <a:prstGeom prst="rect">
            <a:avLst/>
          </a:prstGeom>
        </p:spPr>
        <p:txBody>
          <a:bodyPr/>
          <a:lstStyle/>
          <a:p>
            <a:pPr defTabSz="336827">
              <a:defRPr sz="6642">
                <a:latin typeface="Arial"/>
                <a:ea typeface="Arial"/>
                <a:cs typeface="Arial"/>
                <a:sym typeface="Arial"/>
              </a:defRPr>
            </a:pPr>
            <a:r>
              <a:t>City Councilman David Greenfield, </a:t>
            </a:r>
            <a:br/>
            <a:r>
              <a:t>Grandson of Holocaust Survivors:</a:t>
            </a:r>
          </a:p>
          <a:p>
            <a:pPr defTabSz="336827">
              <a:defRPr sz="6642">
                <a:latin typeface="Arial"/>
                <a:ea typeface="Arial"/>
                <a:cs typeface="Arial"/>
                <a:sym typeface="Arial"/>
              </a:defRPr>
            </a:pPr>
          </a:p>
          <a:p>
            <a:pPr defTabSz="336827">
              <a:defRPr sz="6642">
                <a:latin typeface="Arial"/>
                <a:ea typeface="Arial"/>
                <a:cs typeface="Arial"/>
                <a:sym typeface="Arial"/>
              </a:defRPr>
            </a:pPr>
            <a:r>
              <a:t>that’s what you saw, that’s what you watched, and that’s what you witnessed—people who are upset for one reason. Do you want to know why they’re angry; do you want to know why they’re unfurling that flag today? Because Hitler did not finish the job, he only wiped out half of my family, and only by the grace of God is the other half, me, the grandchild, still alive today, that’s why those people are upset. Shame on them, shame on them for hating Jews,</a:t>
            </a:r>
          </a:p>
          <a:p>
            <a:pPr defTabSz="336827">
              <a:defRPr sz="4920">
                <a:latin typeface="Arial"/>
                <a:ea typeface="Arial"/>
                <a:cs typeface="Arial"/>
                <a:sym typeface="Arial"/>
              </a:defRPr>
            </a:pPr>
          </a:p>
          <a:p>
            <a:pPr defTabSz="336827">
              <a:defRPr sz="4920">
                <a:latin typeface="Arial"/>
                <a:ea typeface="Arial"/>
                <a:cs typeface="Arial"/>
                <a:sym typeface="Arial"/>
              </a:defRPr>
            </a:pP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9" name="Muslim Brotherhood Hajj Muhammad Amin Al-Husseini &amp; Adolf Hitler November 28, 1941"/>
          <p:cNvSpPr txBox="1"/>
          <p:nvPr>
            <p:ph type="title"/>
          </p:nvPr>
        </p:nvSpPr>
        <p:spPr>
          <a:xfrm>
            <a:off x="204080" y="357187"/>
            <a:ext cx="23975841" cy="12783872"/>
          </a:xfrm>
          <a:prstGeom prst="rect">
            <a:avLst/>
          </a:prstGeom>
        </p:spPr>
        <p:txBody>
          <a:bodyPr/>
          <a:lstStyle/>
          <a:p>
            <a:pPr marL="608263" indent="-608263">
              <a:spcBef>
                <a:spcPts val="5900"/>
              </a:spcBef>
              <a:buSzPct val="75000"/>
              <a:buChar char="•"/>
              <a:defRPr b="1" sz="8500">
                <a:latin typeface="Helvetica"/>
                <a:ea typeface="Helvetica"/>
                <a:cs typeface="Helvetica"/>
                <a:sym typeface="Helvetica"/>
              </a:defRPr>
            </a:pPr>
          </a:p>
          <a:p>
            <a:pPr marL="608263" indent="-608263">
              <a:spcBef>
                <a:spcPts val="5900"/>
              </a:spcBef>
              <a:buSzPct val="75000"/>
              <a:defRPr b="1" sz="8500">
                <a:latin typeface="Helvetica"/>
                <a:ea typeface="Helvetica"/>
                <a:cs typeface="Helvetica"/>
                <a:sym typeface="Helvetica"/>
              </a:defRPr>
            </a:pPr>
          </a:p>
          <a:p>
            <a:pPr marL="608263" indent="-608263">
              <a:spcBef>
                <a:spcPts val="5900"/>
              </a:spcBef>
              <a:buSzPct val="75000"/>
              <a:defRPr b="1" sz="8500">
                <a:latin typeface="Helvetica"/>
                <a:ea typeface="Helvetica"/>
                <a:cs typeface="Helvetica"/>
                <a:sym typeface="Helvetica"/>
              </a:defRPr>
            </a:pPr>
          </a:p>
          <a:p>
            <a:pPr marL="608263" indent="-608263">
              <a:spcBef>
                <a:spcPts val="5900"/>
              </a:spcBef>
              <a:buSzPct val="75000"/>
              <a:defRPr b="1" sz="8500">
                <a:latin typeface="Helvetica"/>
                <a:ea typeface="Helvetica"/>
                <a:cs typeface="Helvetica"/>
                <a:sym typeface="Helvetica"/>
              </a:defRPr>
            </a:pPr>
          </a:p>
          <a:p>
            <a:pPr marL="608263" indent="-608263">
              <a:spcBef>
                <a:spcPts val="5900"/>
              </a:spcBef>
              <a:buSzPct val="75000"/>
              <a:defRPr b="1" sz="8500">
                <a:latin typeface="Helvetica"/>
                <a:ea typeface="Helvetica"/>
                <a:cs typeface="Helvetica"/>
                <a:sym typeface="Helvetica"/>
              </a:defRPr>
            </a:pPr>
          </a:p>
          <a:p>
            <a:pPr marL="608263" indent="-608263">
              <a:spcBef>
                <a:spcPts val="5900"/>
              </a:spcBef>
              <a:buSzPct val="75000"/>
              <a:defRPr sz="7500">
                <a:latin typeface="Arial"/>
                <a:ea typeface="Arial"/>
                <a:cs typeface="Arial"/>
                <a:sym typeface="Arial"/>
              </a:defRPr>
            </a:pPr>
            <a:r>
              <a:t>Muslim Brotherhood Hajj Muhammad Amin Al-Husseini &amp; Adolf Hitler November 28, 1941</a:t>
            </a:r>
          </a:p>
        </p:txBody>
      </p:sp>
      <p:pic>
        <p:nvPicPr>
          <p:cNvPr id="240" name="Haj-Amin-al-Husseini and Hitler.jpg" descr="Haj-Amin-al-Husseini and Hitler.jpg"/>
          <p:cNvPicPr>
            <a:picLocks noChangeAspect="1"/>
          </p:cNvPicPr>
          <p:nvPr/>
        </p:nvPicPr>
        <p:blipFill>
          <a:blip r:embed="rId2">
            <a:extLst/>
          </a:blip>
          <a:stretch>
            <a:fillRect/>
          </a:stretch>
        </p:blipFill>
        <p:spPr>
          <a:xfrm>
            <a:off x="6183207" y="345223"/>
            <a:ext cx="13164183" cy="10054712"/>
          </a:xfrm>
          <a:prstGeom prst="rect">
            <a:avLst/>
          </a:prstGeom>
          <a:ln w="12700">
            <a:miter lim="400000"/>
          </a:ln>
        </p:spPr>
      </p:pic>
    </p:spTree>
  </p:cSld>
  <p:clrMapOvr>
    <a:masterClrMapping/>
  </p:clrMapOvr>
  <p:transition xmlns:p14="http://schemas.microsoft.com/office/powerpoint/2010/main" spd="med" advClick="1"/>
</p:sld>
</file>

<file path=ppt/slides/slide3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1" name="City Councilman David Greenfield,  Grandson of Holocaust Survivors:…"/>
          <p:cNvSpPr txBox="1"/>
          <p:nvPr>
            <p:ph type="title"/>
          </p:nvPr>
        </p:nvSpPr>
        <p:spPr>
          <a:xfrm>
            <a:off x="265472" y="357187"/>
            <a:ext cx="23853056" cy="13001626"/>
          </a:xfrm>
          <a:prstGeom prst="rect">
            <a:avLst/>
          </a:prstGeom>
        </p:spPr>
        <p:txBody>
          <a:bodyPr/>
          <a:lstStyle/>
          <a:p>
            <a:pPr defTabSz="402550">
              <a:defRPr sz="7938">
                <a:latin typeface="Arial"/>
                <a:ea typeface="Arial"/>
                <a:cs typeface="Arial"/>
                <a:sym typeface="Arial"/>
              </a:defRPr>
            </a:pPr>
            <a:r>
              <a:t>City Councilman David Greenfield, </a:t>
            </a:r>
            <a:br/>
            <a:r>
              <a:t>Grandson of Holocaust Survivors:</a:t>
            </a:r>
          </a:p>
          <a:p>
            <a:pPr defTabSz="402550">
              <a:defRPr sz="7938">
                <a:latin typeface="Arial"/>
                <a:ea typeface="Arial"/>
                <a:cs typeface="Arial"/>
                <a:sym typeface="Arial"/>
              </a:defRPr>
            </a:pPr>
          </a:p>
          <a:p>
            <a:pPr defTabSz="402550">
              <a:defRPr sz="7938">
                <a:latin typeface="Arial"/>
                <a:ea typeface="Arial"/>
                <a:cs typeface="Arial"/>
                <a:sym typeface="Arial"/>
              </a:defRPr>
            </a:pPr>
          </a:p>
          <a:p>
            <a:pPr defTabSz="402550">
              <a:defRPr sz="7938">
                <a:latin typeface="Arial"/>
                <a:ea typeface="Arial"/>
                <a:cs typeface="Arial"/>
                <a:sym typeface="Arial"/>
              </a:defRPr>
            </a:pPr>
            <a:r>
              <a:t>shame on them for hating people…I am embarrassed at what happened here today, but I am pleased that we finally see what the its all about: good old-fashioned anti-Semitism. </a:t>
            </a:r>
          </a:p>
          <a:p>
            <a:pPr defTabSz="402550">
              <a:defRPr sz="7938">
                <a:latin typeface="Arial"/>
                <a:ea typeface="Arial"/>
                <a:cs typeface="Arial"/>
                <a:sym typeface="Arial"/>
              </a:defRPr>
            </a:pPr>
          </a:p>
          <a:p>
            <a:pPr defTabSz="402550">
              <a:defRPr sz="7938">
                <a:latin typeface="Arial"/>
                <a:ea typeface="Arial"/>
                <a:cs typeface="Arial"/>
                <a:sym typeface="Arial"/>
              </a:defRPr>
            </a:pPr>
          </a:p>
        </p:txBody>
      </p:sp>
    </p:spTree>
  </p:cSld>
  <p:clrMapOvr>
    <a:masterClrMapping/>
  </p:clrMapOvr>
  <p:transition xmlns:p14="http://schemas.microsoft.com/office/powerpoint/2010/main" spd="med" advClick="1"/>
</p:sld>
</file>

<file path=ppt/slides/slide3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3" name="Paul Wilkinson Reports:…"/>
          <p:cNvSpPr txBox="1"/>
          <p:nvPr>
            <p:ph type="title"/>
          </p:nvPr>
        </p:nvSpPr>
        <p:spPr>
          <a:xfrm>
            <a:off x="207057" y="357187"/>
            <a:ext cx="23853614" cy="13001626"/>
          </a:xfrm>
          <a:prstGeom prst="rect">
            <a:avLst/>
          </a:prstGeom>
        </p:spPr>
        <p:txBody>
          <a:bodyPr/>
          <a:lstStyle/>
          <a:p>
            <a:pPr>
              <a:defRPr sz="7500">
                <a:latin typeface="Arial"/>
                <a:ea typeface="Arial"/>
                <a:cs typeface="Arial"/>
                <a:sym typeface="Arial"/>
              </a:defRPr>
            </a:pPr>
            <a:r>
              <a:t>Paul Wilkinson Reports:</a:t>
            </a: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r>
              <a:t>The opening address [of CATCP 2012] was given by Dr. Salam Fayyad, then Prime Minister of the Palestinian Authority and one-time minister of finance during Arafat’s chairmanship. </a:t>
            </a:r>
          </a:p>
          <a:p>
            <a:pPr>
              <a:defRPr sz="7500">
                <a:latin typeface="Arial"/>
                <a:ea typeface="Arial"/>
                <a:cs typeface="Arial"/>
                <a:sym typeface="Arial"/>
              </a:defRPr>
            </a:pP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5" name="Christ at The Checkpoint,  March 2016 Theme:…"/>
          <p:cNvSpPr txBox="1"/>
          <p:nvPr>
            <p:ph type="title"/>
          </p:nvPr>
        </p:nvSpPr>
        <p:spPr>
          <a:xfrm>
            <a:off x="227055" y="357187"/>
            <a:ext cx="23929890" cy="13139385"/>
          </a:xfrm>
          <a:prstGeom prst="rect">
            <a:avLst/>
          </a:prstGeom>
        </p:spPr>
        <p:txBody>
          <a:bodyPr/>
          <a:lstStyle/>
          <a:p>
            <a:pPr>
              <a:defRPr sz="7500">
                <a:latin typeface="Arial"/>
                <a:ea typeface="Arial"/>
                <a:cs typeface="Arial"/>
                <a:sym typeface="Arial"/>
              </a:defRPr>
            </a:pPr>
            <a:r>
              <a:t>Christ at The Checkpoint, </a:t>
            </a:r>
            <a:br/>
            <a:r>
              <a:t>March 2016 Theme:</a:t>
            </a: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r>
              <a:t>“The Gospel in the Face </a:t>
            </a:r>
            <a:br/>
            <a:r>
              <a:t>of Religious Extremism” </a:t>
            </a: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7" name="Paul R. Wilkinson…"/>
          <p:cNvSpPr txBox="1"/>
          <p:nvPr>
            <p:ph type="title"/>
          </p:nvPr>
        </p:nvSpPr>
        <p:spPr>
          <a:xfrm>
            <a:off x="215056" y="357187"/>
            <a:ext cx="23953888" cy="13198823"/>
          </a:xfrm>
          <a:prstGeom prst="rect">
            <a:avLst/>
          </a:prstGeom>
        </p:spPr>
        <p:txBody>
          <a:bodyPr/>
          <a:lstStyle/>
          <a:p>
            <a:pPr defTabSz="690086">
              <a:defRPr sz="6299">
                <a:latin typeface="Arial"/>
                <a:ea typeface="Arial"/>
                <a:cs typeface="Arial"/>
                <a:sym typeface="Arial"/>
              </a:defRPr>
            </a:pPr>
            <a:r>
              <a:t>Paul R. Wilkinson</a:t>
            </a:r>
          </a:p>
          <a:p>
            <a:pPr defTabSz="690086">
              <a:defRPr sz="6299">
                <a:latin typeface="Arial"/>
                <a:ea typeface="Arial"/>
                <a:cs typeface="Arial"/>
                <a:sym typeface="Arial"/>
              </a:defRPr>
            </a:pPr>
            <a:r>
              <a:t>Attended The 2016 Christ at </a:t>
            </a:r>
            <a:br/>
            <a:r>
              <a:t>The Checkpoint Conference &amp; Reported in His Book</a:t>
            </a:r>
            <a:br/>
            <a:r>
              <a:t>Israel Betrayed: The Rise of Christian Palestinianism </a:t>
            </a:r>
          </a:p>
          <a:p>
            <a:pPr defTabSz="690086">
              <a:defRPr sz="6299">
                <a:latin typeface="Arial"/>
                <a:ea typeface="Arial"/>
                <a:cs typeface="Arial"/>
                <a:sym typeface="Arial"/>
              </a:defRPr>
            </a:pPr>
          </a:p>
          <a:p>
            <a:pPr defTabSz="690086">
              <a:defRPr sz="6299">
                <a:latin typeface="Arial"/>
                <a:ea typeface="Arial"/>
                <a:cs typeface="Arial"/>
                <a:sym typeface="Arial"/>
              </a:defRPr>
            </a:pPr>
          </a:p>
          <a:p>
            <a:pPr defTabSz="690086">
              <a:defRPr sz="6299">
                <a:latin typeface="Arial"/>
                <a:ea typeface="Arial"/>
                <a:cs typeface="Arial"/>
                <a:sym typeface="Arial"/>
              </a:defRPr>
            </a:pPr>
            <a:r>
              <a:t>Chawkat Moucarry, director of </a:t>
            </a:r>
            <a:r>
              <a:rPr>
                <a:solidFill>
                  <a:srgbClr val="FFD479"/>
                </a:solidFill>
              </a:rPr>
              <a:t>interfaith relations</a:t>
            </a:r>
            <a:r>
              <a:t> with World Vision International…Blindly asserted that mercy and forgiveness are central themes in Islam. Moucarry suggested that Islamic teaching can be summed up in the words of Surah al-Fatiha (The Opening), which begins the Qur’an:</a:t>
            </a:r>
          </a:p>
          <a:p>
            <a:pPr defTabSz="690086">
              <a:defRPr sz="6299">
                <a:latin typeface="Arial"/>
                <a:ea typeface="Arial"/>
                <a:cs typeface="Arial"/>
                <a:sym typeface="Arial"/>
              </a:defRPr>
            </a:pPr>
          </a:p>
          <a:p>
            <a:pPr defTabSz="690086">
              <a:defRPr sz="6299">
                <a:latin typeface="Arial"/>
                <a:ea typeface="Arial"/>
                <a:cs typeface="Arial"/>
                <a:sym typeface="Arial"/>
              </a:defRPr>
            </a:pPr>
          </a:p>
        </p:txBody>
      </p:sp>
    </p:spTree>
  </p:cSld>
  <p:clrMapOvr>
    <a:masterClrMapping/>
  </p:clrMapOvr>
  <p:transition xmlns:p14="http://schemas.microsoft.com/office/powerpoint/2010/main" spd="med" advClick="1"/>
</p:sld>
</file>

<file path=ppt/slides/slide3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19" name="In the Name of God [Allah], The Ever-Merciful,…"/>
          <p:cNvSpPr txBox="1"/>
          <p:nvPr>
            <p:ph type="title"/>
          </p:nvPr>
        </p:nvSpPr>
        <p:spPr>
          <a:xfrm>
            <a:off x="229009" y="357187"/>
            <a:ext cx="23925982" cy="13135106"/>
          </a:xfrm>
          <a:prstGeom prst="rect">
            <a:avLst/>
          </a:prstGeom>
        </p:spPr>
        <p:txBody>
          <a:bodyPr/>
          <a:lstStyle/>
          <a:p>
            <a:pPr>
              <a:defRPr sz="7500">
                <a:latin typeface="Arial"/>
                <a:ea typeface="Arial"/>
                <a:cs typeface="Arial"/>
                <a:sym typeface="Arial"/>
              </a:defRPr>
            </a:pPr>
            <a:r>
              <a:t>In the Name of God [Allah], The Ever-Merciful, </a:t>
            </a:r>
          </a:p>
          <a:p>
            <a:pPr>
              <a:defRPr sz="7500">
                <a:latin typeface="Arial"/>
                <a:ea typeface="Arial"/>
                <a:cs typeface="Arial"/>
                <a:sym typeface="Arial"/>
              </a:defRPr>
            </a:pPr>
            <a:r>
              <a:t>The All-Merciful</a:t>
            </a:r>
          </a:p>
          <a:p>
            <a:pPr>
              <a:defRPr sz="7500">
                <a:latin typeface="Arial"/>
                <a:ea typeface="Arial"/>
                <a:cs typeface="Arial"/>
                <a:sym typeface="Arial"/>
              </a:defRPr>
            </a:pPr>
            <a:r>
              <a:t>Praise be to God [Allah], The Lord of the Worlds</a:t>
            </a:r>
          </a:p>
          <a:p>
            <a:pPr>
              <a:defRPr sz="7500">
                <a:latin typeface="Arial"/>
                <a:ea typeface="Arial"/>
                <a:cs typeface="Arial"/>
                <a:sym typeface="Arial"/>
              </a:defRPr>
            </a:pPr>
            <a:r>
              <a:t>The Ever-Merciful, The All-Merciful. </a:t>
            </a:r>
          </a:p>
        </p:txBody>
      </p:sp>
    </p:spTree>
  </p:cSld>
  <p:clrMapOvr>
    <a:masterClrMapping/>
  </p:clrMapOvr>
  <p:transition xmlns:p14="http://schemas.microsoft.com/office/powerpoint/2010/main" spd="med" advClick="1"/>
</p:sld>
</file>

<file path=ppt/slides/slide3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1" name="Moucarry then asked the predominantly evangelical audience, “Do you have anything in this prayer which you could not accept? If you had found it in the Psalms would you have been shocked?”"/>
          <p:cNvSpPr txBox="1"/>
          <p:nvPr>
            <p:ph type="title"/>
          </p:nvPr>
        </p:nvSpPr>
        <p:spPr>
          <a:xfrm>
            <a:off x="202034" y="357187"/>
            <a:ext cx="23841522" cy="13190359"/>
          </a:xfrm>
          <a:prstGeom prst="rect">
            <a:avLst/>
          </a:prstGeom>
        </p:spPr>
        <p:txBody>
          <a:bodyPr/>
          <a:lstStyle>
            <a:lvl1pPr>
              <a:defRPr sz="7500">
                <a:latin typeface="Arial"/>
                <a:ea typeface="Arial"/>
                <a:cs typeface="Arial"/>
                <a:sym typeface="Arial"/>
              </a:defRPr>
            </a:lvl1pPr>
          </a:lstStyle>
          <a:p>
            <a:pPr/>
            <a:r>
              <a:t>Moucarry then asked the predominantly evangelical audience, “Do you have anything in this prayer which you could not accept? If you had found it in the Psalms would you have been shocked?” </a:t>
            </a:r>
          </a:p>
        </p:txBody>
      </p:sp>
    </p:spTree>
  </p:cSld>
  <p:clrMapOvr>
    <a:masterClrMapping/>
  </p:clrMapOvr>
  <p:transition xmlns:p14="http://schemas.microsoft.com/office/powerpoint/2010/main" spd="med" advClick="1"/>
</p:sld>
</file>

<file path=ppt/slides/slide3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3" name="Hank Hanegraaff A Gospel Response to Zionism…"/>
          <p:cNvSpPr txBox="1"/>
          <p:nvPr>
            <p:ph type="title"/>
          </p:nvPr>
        </p:nvSpPr>
        <p:spPr>
          <a:xfrm>
            <a:off x="146409" y="357187"/>
            <a:ext cx="24091182" cy="13104038"/>
          </a:xfrm>
          <a:prstGeom prst="rect">
            <a:avLst/>
          </a:prstGeom>
        </p:spPr>
        <p:txBody>
          <a:bodyPr/>
          <a:lstStyle/>
          <a:p>
            <a:pPr defTabSz="328612">
              <a:defRPr sz="6200">
                <a:latin typeface="Arial"/>
                <a:ea typeface="Arial"/>
                <a:cs typeface="Arial"/>
                <a:sym typeface="Arial"/>
              </a:defRPr>
            </a:pPr>
            <a:r>
              <a:t>Hank Hanegraaff</a:t>
            </a:r>
            <a:br/>
            <a:r>
              <a:rPr i="1"/>
              <a:t>A Gospel Response to Zionism</a:t>
            </a:r>
            <a:endParaRPr i="1"/>
          </a:p>
          <a:p>
            <a:pPr defTabSz="328612">
              <a:defRPr sz="6200">
                <a:latin typeface="Arial"/>
                <a:ea typeface="Arial"/>
                <a:cs typeface="Arial"/>
                <a:sym typeface="Arial"/>
              </a:defRPr>
            </a:pPr>
            <a:r>
              <a:t>Speech at Christ At The Checkpoint, March 2016</a:t>
            </a:r>
          </a:p>
          <a:p>
            <a:pPr defTabSz="328612">
              <a:defRPr sz="6200">
                <a:latin typeface="Arial"/>
                <a:ea typeface="Arial"/>
                <a:cs typeface="Arial"/>
                <a:sym typeface="Arial"/>
              </a:defRPr>
            </a:pPr>
          </a:p>
          <a:p>
            <a:pPr defTabSz="328612">
              <a:defRPr sz="6200">
                <a:latin typeface="Arial"/>
                <a:ea typeface="Arial"/>
                <a:cs typeface="Arial"/>
                <a:sym typeface="Arial"/>
              </a:defRPr>
            </a:pPr>
          </a:p>
          <a:p>
            <a:pPr defTabSz="328612">
              <a:defRPr sz="6200">
                <a:latin typeface="Arial"/>
                <a:ea typeface="Arial"/>
                <a:cs typeface="Arial"/>
                <a:sym typeface="Arial"/>
              </a:defRPr>
            </a:pPr>
            <a:r>
              <a:t>Ironically, perhaps, three years to the day that Bonhoeffer was martyred in the struggle against anti-semitism, another Semitic horror unfolded on the outskirts of Jerusalem at Deir Yassin…Before the day had ended, more than a hundred Arabs, mostly non-combatants, were murdered. And that was only the beginning. By 1948, </a:t>
            </a:r>
            <a:r>
              <a:rPr>
                <a:solidFill>
                  <a:srgbClr val="FFD479"/>
                </a:solidFill>
              </a:rPr>
              <a:t>Zionist murder, terrorism and ethnic cleansing</a:t>
            </a:r>
            <a:r>
              <a:t> drove upward of 750,000 Palestinians from their land and from their home, and that has produced today the largest displaced group in the world.</a:t>
            </a:r>
          </a:p>
          <a:p>
            <a:pPr defTabSz="328612">
              <a:defRPr sz="3000">
                <a:latin typeface="Arial"/>
                <a:ea typeface="Arial"/>
                <a:cs typeface="Arial"/>
                <a:sym typeface="Arial"/>
              </a:defRPr>
            </a:pPr>
          </a:p>
          <a:p>
            <a:pPr defTabSz="328612">
              <a:defRPr sz="3000">
                <a:latin typeface="Arial"/>
                <a:ea typeface="Arial"/>
                <a:cs typeface="Arial"/>
                <a:sym typeface="Arial"/>
              </a:defRPr>
            </a:pPr>
          </a:p>
          <a:p>
            <a:pPr defTabSz="328612">
              <a:defRPr sz="3000">
                <a:latin typeface="Arial"/>
                <a:ea typeface="Arial"/>
                <a:cs typeface="Arial"/>
                <a:sym typeface="Arial"/>
              </a:defRPr>
            </a:pPr>
          </a:p>
          <a:p>
            <a:pPr defTabSz="328612">
              <a:defRPr sz="30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5" name="Hamas in America: Lesson Ten…"/>
          <p:cNvSpPr txBox="1"/>
          <p:nvPr>
            <p:ph type="title"/>
          </p:nvPr>
        </p:nvSpPr>
        <p:spPr>
          <a:xfrm>
            <a:off x="264821" y="357187"/>
            <a:ext cx="23854358" cy="13001626"/>
          </a:xfrm>
          <a:prstGeom prst="rect">
            <a:avLst/>
          </a:prstGeom>
        </p:spPr>
        <p:txBody>
          <a:bodyPr/>
          <a:lstStyle/>
          <a:p>
            <a:pPr>
              <a:defRPr sz="7500">
                <a:solidFill>
                  <a:srgbClr val="FFD479"/>
                </a:solidFill>
                <a:latin typeface="Arial"/>
                <a:ea typeface="Arial"/>
                <a:cs typeface="Arial"/>
                <a:sym typeface="Arial"/>
              </a:defRPr>
            </a:pPr>
            <a:r>
              <a:t>Hamas in America: Lesson Ten</a:t>
            </a:r>
          </a:p>
          <a:p>
            <a:pPr>
              <a:defRPr sz="7500">
                <a:solidFill>
                  <a:srgbClr val="FFD479"/>
                </a:solidFill>
                <a:latin typeface="Arial"/>
                <a:ea typeface="Arial"/>
                <a:cs typeface="Arial"/>
                <a:sym typeface="Arial"/>
              </a:defRPr>
            </a:pPr>
          </a:p>
          <a:p>
            <a:pPr>
              <a:defRPr sz="7500">
                <a:solidFill>
                  <a:srgbClr val="FFD479"/>
                </a:solidFill>
                <a:latin typeface="Arial"/>
                <a:ea typeface="Arial"/>
                <a:cs typeface="Arial"/>
                <a:sym typeface="Arial"/>
              </a:defRPr>
            </a:pPr>
            <a:r>
              <a:t>Hamasianity: </a:t>
            </a:r>
            <a:br/>
            <a:r>
              <a:t>How So-Called Evangelicals Are Helping Hamas Sabotage America </a:t>
            </a:r>
          </a:p>
        </p:txBody>
      </p:sp>
    </p:spTree>
  </p:cSld>
  <p:clrMapOvr>
    <a:masterClrMapping/>
  </p:clrMapOvr>
  <p:transition xmlns:p14="http://schemas.microsoft.com/office/powerpoint/2010/main" spd="med" advClick="1"/>
</p:sld>
</file>

<file path=ppt/slides/slide3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7" name="How Neo-Calvinists &amp; Neo-Evangelicals  Converge with The Red-Green Axis:…"/>
          <p:cNvSpPr txBox="1"/>
          <p:nvPr>
            <p:ph type="title"/>
          </p:nvPr>
        </p:nvSpPr>
        <p:spPr>
          <a:xfrm>
            <a:off x="299423" y="357187"/>
            <a:ext cx="23785154" cy="13238356"/>
          </a:xfrm>
          <a:prstGeom prst="rect">
            <a:avLst/>
          </a:prstGeom>
        </p:spPr>
        <p:txBody>
          <a:bodyPr/>
          <a:lstStyle/>
          <a:p>
            <a:pPr>
              <a:defRPr sz="7000">
                <a:latin typeface="Arial"/>
                <a:ea typeface="Arial"/>
                <a:cs typeface="Arial"/>
                <a:sym typeface="Arial"/>
              </a:defRPr>
            </a:pPr>
            <a:r>
              <a:t>How Neo-Calvinists &amp; Neo-Evangelicals </a:t>
            </a:r>
            <a:br/>
            <a:r>
              <a:t>Converge with The Red-Green Axis:</a:t>
            </a:r>
          </a:p>
          <a:p>
            <a:pPr>
              <a:defRPr sz="7500">
                <a:latin typeface="Arial"/>
                <a:ea typeface="Arial"/>
                <a:cs typeface="Arial"/>
                <a:sym typeface="Arial"/>
              </a:defRPr>
            </a:pPr>
          </a:p>
          <a:p>
            <a:pPr>
              <a:defRPr sz="6600">
                <a:latin typeface="Arial"/>
                <a:ea typeface="Arial"/>
                <a:cs typeface="Arial"/>
                <a:sym typeface="Arial"/>
              </a:defRPr>
            </a:pPr>
            <a:r>
              <a:t>1. Liberation Theology = Marxianity/Social Justice</a:t>
            </a:r>
          </a:p>
          <a:p>
            <a:pPr>
              <a:defRPr sz="6600">
                <a:latin typeface="Arial"/>
                <a:ea typeface="Arial"/>
                <a:cs typeface="Arial"/>
                <a:sym typeface="Arial"/>
              </a:defRPr>
            </a:pPr>
            <a:r>
              <a:t>2. Replacement Theology = Antisemitism</a:t>
            </a:r>
            <a:br/>
            <a:r>
              <a:t>3. Dominion Theology = Theocracy </a:t>
            </a:r>
          </a:p>
          <a:p>
            <a:pPr>
              <a:defRPr sz="6600">
                <a:latin typeface="Arial"/>
                <a:ea typeface="Arial"/>
                <a:cs typeface="Arial"/>
                <a:sym typeface="Arial"/>
              </a:defRPr>
            </a:pPr>
            <a:r>
              <a:t>4. Interfaith Dialogue = Muslim Brotherhood/Gamaliel Network</a:t>
            </a:r>
          </a:p>
          <a:p>
            <a:pPr>
              <a:defRPr sz="6600">
                <a:latin typeface="Arial"/>
                <a:ea typeface="Arial"/>
                <a:cs typeface="Arial"/>
                <a:sym typeface="Arial"/>
              </a:defRPr>
            </a:pPr>
            <a:r>
              <a:t>5. Anti-zionist Hatred </a:t>
            </a:r>
          </a:p>
          <a:p>
            <a:pPr>
              <a:defRPr sz="6600">
                <a:latin typeface="Arial"/>
                <a:ea typeface="Arial"/>
                <a:cs typeface="Arial"/>
                <a:sym typeface="Arial"/>
              </a:defRPr>
            </a:pPr>
            <a:r>
              <a:t>6. Support of Illegal Immigration </a:t>
            </a:r>
          </a:p>
          <a:p>
            <a:pPr>
              <a:defRPr sz="6600">
                <a:latin typeface="Arial"/>
                <a:ea typeface="Arial"/>
                <a:cs typeface="Arial"/>
                <a:sym typeface="Arial"/>
              </a:defRPr>
            </a:pPr>
            <a:r>
              <a:t>7. Promotion of Social &amp; Political Liberalism </a:t>
            </a: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29" name="Christian Palestinianism = Hamasianty =…"/>
          <p:cNvSpPr txBox="1"/>
          <p:nvPr>
            <p:ph type="title"/>
          </p:nvPr>
        </p:nvSpPr>
        <p:spPr>
          <a:xfrm>
            <a:off x="320445" y="357187"/>
            <a:ext cx="23833244" cy="13132223"/>
          </a:xfrm>
          <a:prstGeom prst="rect">
            <a:avLst/>
          </a:prstGeom>
        </p:spPr>
        <p:txBody>
          <a:bodyPr/>
          <a:lstStyle/>
          <a:p>
            <a:pPr defTabSz="328612">
              <a:defRPr sz="6480">
                <a:solidFill>
                  <a:srgbClr val="FFD479"/>
                </a:solidFill>
                <a:latin typeface="Arial"/>
                <a:ea typeface="Arial"/>
                <a:cs typeface="Arial"/>
                <a:sym typeface="Arial"/>
              </a:defRPr>
            </a:pPr>
            <a:r>
              <a:t>Christian Palestinianism = Hamasianty =</a:t>
            </a:r>
          </a:p>
          <a:p>
            <a:pPr defTabSz="328612">
              <a:defRPr sz="6480">
                <a:solidFill>
                  <a:srgbClr val="FFD479"/>
                </a:solidFill>
                <a:latin typeface="Arial"/>
                <a:ea typeface="Arial"/>
                <a:cs typeface="Arial"/>
                <a:sym typeface="Arial"/>
              </a:defRPr>
            </a:pPr>
            <a:r>
              <a:t> Helping Hamas by:</a:t>
            </a:r>
          </a:p>
          <a:p>
            <a:pPr defTabSz="328612">
              <a:defRPr sz="6480">
                <a:latin typeface="Arial"/>
                <a:ea typeface="Arial"/>
                <a:cs typeface="Arial"/>
                <a:sym typeface="Arial"/>
              </a:defRPr>
            </a:pPr>
          </a:p>
          <a:p>
            <a:pPr defTabSz="328612">
              <a:defRPr sz="6480">
                <a:latin typeface="Arial"/>
                <a:ea typeface="Arial"/>
                <a:cs typeface="Arial"/>
                <a:sym typeface="Arial"/>
              </a:defRPr>
            </a:pPr>
            <a:r>
              <a:t>1. Making enemies of the Jews</a:t>
            </a:r>
          </a:p>
          <a:p>
            <a:pPr defTabSz="328612">
              <a:defRPr sz="6480">
                <a:latin typeface="Arial"/>
                <a:ea typeface="Arial"/>
                <a:cs typeface="Arial"/>
                <a:sym typeface="Arial"/>
              </a:defRPr>
            </a:pPr>
            <a:r>
              <a:t>2. Making enemies of righteous Gentiles</a:t>
            </a:r>
          </a:p>
          <a:p>
            <a:pPr defTabSz="328612">
              <a:defRPr sz="6480">
                <a:latin typeface="Arial"/>
                <a:ea typeface="Arial"/>
                <a:cs typeface="Arial"/>
                <a:sym typeface="Arial"/>
              </a:defRPr>
            </a:pPr>
            <a:r>
              <a:t>3. Stopping Christians from speaking up for the Jews</a:t>
            </a:r>
          </a:p>
          <a:p>
            <a:pPr defTabSz="328612">
              <a:defRPr sz="6480">
                <a:latin typeface="Arial"/>
                <a:ea typeface="Arial"/>
                <a:cs typeface="Arial"/>
                <a:sym typeface="Arial"/>
              </a:defRPr>
            </a:pPr>
            <a:r>
              <a:t>4. Giving validity to Hamas</a:t>
            </a:r>
          </a:p>
          <a:p>
            <a:pPr defTabSz="328612">
              <a:defRPr sz="6480">
                <a:latin typeface="Arial"/>
                <a:ea typeface="Arial"/>
                <a:cs typeface="Arial"/>
                <a:sym typeface="Arial"/>
              </a:defRPr>
            </a:pPr>
            <a:r>
              <a:t>5. Opening the door to interfaith dialogue</a:t>
            </a:r>
          </a:p>
          <a:p>
            <a:pPr defTabSz="328612">
              <a:defRPr sz="6480">
                <a:latin typeface="Arial"/>
                <a:ea typeface="Arial"/>
                <a:cs typeface="Arial"/>
                <a:sym typeface="Arial"/>
              </a:defRPr>
            </a:pPr>
            <a:r>
              <a:t>6. Helping build a false religious system that persecutes righteous gentiles and Jews</a:t>
            </a:r>
          </a:p>
          <a:p>
            <a:pPr defTabSz="328612">
              <a:defRPr sz="6480">
                <a:latin typeface="Arial"/>
                <a:ea typeface="Arial"/>
                <a:cs typeface="Arial"/>
                <a:sym typeface="Arial"/>
              </a:defRPr>
            </a:pPr>
            <a:r>
              <a:t>7. Convincing more Americans to vote for Islamic candidates that will lead to Sharia in America &amp; America turning against Israel </a:t>
            </a:r>
          </a:p>
          <a:p>
            <a:pPr defTabSz="328612">
              <a:defRPr sz="4000">
                <a:latin typeface="Arial"/>
                <a:ea typeface="Arial"/>
                <a:cs typeface="Arial"/>
                <a:sym typeface="Arial"/>
              </a:defRPr>
            </a:pPr>
            <a:r>
              <a:t>(List Compiled by Brannon S. Howse)</a:t>
            </a:r>
          </a:p>
          <a:p>
            <a:pPr defTabSz="328612">
              <a:defRPr sz="4480"/>
            </a:pP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2" name="The Muslim Brotherhood and Their Work  With Nazi Adolf Hitler…"/>
          <p:cNvSpPr txBox="1"/>
          <p:nvPr>
            <p:ph type="body" idx="1"/>
          </p:nvPr>
        </p:nvSpPr>
        <p:spPr>
          <a:xfrm>
            <a:off x="372442" y="380534"/>
            <a:ext cx="23483963" cy="12954932"/>
          </a:xfrm>
          <a:prstGeom prst="rect">
            <a:avLst/>
          </a:prstGeom>
        </p:spPr>
        <p:txBody>
          <a:bodyPr/>
          <a:lstStyle/>
          <a:p>
            <a:pPr marL="267635" indent="-267635" algn="ctr" defTabSz="361473">
              <a:spcBef>
                <a:spcPts val="2500"/>
              </a:spcBef>
              <a:defRPr sz="5808">
                <a:latin typeface="Arial"/>
                <a:ea typeface="Arial"/>
                <a:cs typeface="Arial"/>
                <a:sym typeface="Arial"/>
              </a:defRPr>
            </a:pPr>
            <a:r>
              <a:t>The Muslim Brotherhood and Their Work </a:t>
            </a:r>
            <a:br/>
            <a:r>
              <a:t>With Nazi Adolf Hitler</a:t>
            </a:r>
          </a:p>
          <a:p>
            <a:pPr marL="267635" indent="-267635" algn="ctr" defTabSz="361473">
              <a:spcBef>
                <a:spcPts val="2500"/>
              </a:spcBef>
              <a:defRPr b="1" sz="3256">
                <a:latin typeface="Helvetica"/>
                <a:ea typeface="Helvetica"/>
                <a:cs typeface="Helvetica"/>
                <a:sym typeface="Helvetica"/>
              </a:defRPr>
            </a:pPr>
          </a:p>
          <a:p>
            <a:pPr marL="267635" indent="-267635" algn="ctr" defTabSz="361473">
              <a:spcBef>
                <a:spcPts val="2500"/>
              </a:spcBef>
              <a:defRPr b="1" sz="3256">
                <a:latin typeface="Helvetica"/>
                <a:ea typeface="Helvetica"/>
                <a:cs typeface="Helvetica"/>
                <a:sym typeface="Helvetica"/>
              </a:defRPr>
            </a:pPr>
          </a:p>
          <a:p>
            <a:pPr marL="267635" indent="-267635" algn="ctr" defTabSz="361473">
              <a:spcBef>
                <a:spcPts val="2500"/>
              </a:spcBef>
              <a:defRPr b="1" sz="3256">
                <a:latin typeface="Helvetica"/>
                <a:ea typeface="Helvetica"/>
                <a:cs typeface="Helvetica"/>
                <a:sym typeface="Helvetica"/>
              </a:defRPr>
            </a:pPr>
          </a:p>
          <a:p>
            <a:pPr marL="267635" indent="-267635" algn="ctr" defTabSz="361473">
              <a:spcBef>
                <a:spcPts val="2500"/>
              </a:spcBef>
              <a:defRPr b="1" sz="3256">
                <a:latin typeface="Helvetica"/>
                <a:ea typeface="Helvetica"/>
                <a:cs typeface="Helvetica"/>
                <a:sym typeface="Helvetica"/>
              </a:defRPr>
            </a:pPr>
          </a:p>
          <a:p>
            <a:pPr marL="267635" indent="-267635" algn="ctr" defTabSz="361473">
              <a:spcBef>
                <a:spcPts val="2500"/>
              </a:spcBef>
              <a:defRPr b="1" sz="3256">
                <a:latin typeface="Helvetica"/>
                <a:ea typeface="Helvetica"/>
                <a:cs typeface="Helvetica"/>
                <a:sym typeface="Helvetica"/>
              </a:defRPr>
            </a:pPr>
          </a:p>
          <a:p>
            <a:pPr marL="267635" indent="-267635" algn="ctr" defTabSz="361473">
              <a:spcBef>
                <a:spcPts val="2500"/>
              </a:spcBef>
              <a:defRPr b="1" sz="3256">
                <a:latin typeface="Helvetica"/>
                <a:ea typeface="Helvetica"/>
                <a:cs typeface="Helvetica"/>
                <a:sym typeface="Helvetica"/>
              </a:defRPr>
            </a:pPr>
          </a:p>
          <a:p>
            <a:pPr marL="267635" indent="-267635" algn="ctr" defTabSz="361473">
              <a:spcBef>
                <a:spcPts val="2500"/>
              </a:spcBef>
              <a:defRPr b="1" sz="3256">
                <a:latin typeface="Helvetica"/>
                <a:ea typeface="Helvetica"/>
                <a:cs typeface="Helvetica"/>
                <a:sym typeface="Helvetica"/>
              </a:defRPr>
            </a:pPr>
          </a:p>
          <a:p>
            <a:pPr marL="267635" indent="-267635" algn="ctr" defTabSz="361473">
              <a:spcBef>
                <a:spcPts val="2500"/>
              </a:spcBef>
              <a:defRPr b="1" sz="3256">
                <a:latin typeface="Helvetica"/>
                <a:ea typeface="Helvetica"/>
                <a:cs typeface="Helvetica"/>
                <a:sym typeface="Helvetica"/>
              </a:defRPr>
            </a:pPr>
          </a:p>
          <a:p>
            <a:pPr marL="267635" indent="-267635" algn="ctr" defTabSz="361473">
              <a:spcBef>
                <a:spcPts val="2500"/>
              </a:spcBef>
              <a:defRPr b="1" sz="3256">
                <a:latin typeface="Helvetica"/>
                <a:ea typeface="Helvetica"/>
                <a:cs typeface="Helvetica"/>
                <a:sym typeface="Helvetica"/>
              </a:defRPr>
            </a:pPr>
          </a:p>
          <a:p>
            <a:pPr marL="267635" indent="-267635" algn="ctr" defTabSz="361473">
              <a:spcBef>
                <a:spcPts val="2500"/>
              </a:spcBef>
              <a:defRPr b="1" sz="3256">
                <a:latin typeface="Helvetica"/>
                <a:ea typeface="Helvetica"/>
                <a:cs typeface="Helvetica"/>
                <a:sym typeface="Helvetica"/>
              </a:defRPr>
            </a:pPr>
          </a:p>
          <a:p>
            <a:pPr marL="267635" indent="-267635" algn="ctr" defTabSz="361473">
              <a:spcBef>
                <a:spcPts val="2500"/>
              </a:spcBef>
              <a:defRPr sz="5456">
                <a:latin typeface="Arial"/>
                <a:ea typeface="Arial"/>
                <a:cs typeface="Arial"/>
                <a:sym typeface="Arial"/>
              </a:defRPr>
            </a:pPr>
            <a:r>
              <a:t>Hajj Muhammad Amin Al-Husseini</a:t>
            </a:r>
          </a:p>
          <a:p>
            <a:pPr marL="267635" indent="-267635" algn="ctr" defTabSz="361473">
              <a:spcBef>
                <a:spcPts val="2500"/>
              </a:spcBef>
              <a:defRPr b="1" sz="3256">
                <a:latin typeface="Helvetica"/>
                <a:ea typeface="Helvetica"/>
                <a:cs typeface="Helvetica"/>
                <a:sym typeface="Helvetica"/>
              </a:defRPr>
            </a:pPr>
          </a:p>
          <a:p>
            <a:pPr marL="267635" indent="-267635" algn="ctr" defTabSz="361473">
              <a:spcBef>
                <a:spcPts val="2500"/>
              </a:spcBef>
              <a:defRPr b="1" sz="3256">
                <a:latin typeface="Helvetica"/>
                <a:ea typeface="Helvetica"/>
                <a:cs typeface="Helvetica"/>
                <a:sym typeface="Helvetica"/>
              </a:defRPr>
            </a:pPr>
            <a:r>
              <a:t> </a:t>
            </a:r>
          </a:p>
        </p:txBody>
      </p:sp>
      <p:pic>
        <p:nvPicPr>
          <p:cNvPr id="243" name="al-Husayni-Bosnian-SS.jpg" descr="al-Husayni-Bosnian-SS.jpg"/>
          <p:cNvPicPr>
            <a:picLocks noChangeAspect="1"/>
          </p:cNvPicPr>
          <p:nvPr/>
        </p:nvPicPr>
        <p:blipFill>
          <a:blip r:embed="rId2">
            <a:extLst/>
          </a:blip>
          <a:stretch>
            <a:fillRect/>
          </a:stretch>
        </p:blipFill>
        <p:spPr>
          <a:xfrm>
            <a:off x="762000" y="3434419"/>
            <a:ext cx="8874822" cy="6463829"/>
          </a:xfrm>
          <a:prstGeom prst="rect">
            <a:avLst/>
          </a:prstGeom>
          <a:ln w="12700">
            <a:miter lim="400000"/>
          </a:ln>
        </p:spPr>
      </p:pic>
      <p:pic>
        <p:nvPicPr>
          <p:cNvPr id="244" name="Mufit nazi.jpg" descr="Mufit nazi.jpg"/>
          <p:cNvPicPr>
            <a:picLocks noChangeAspect="1"/>
          </p:cNvPicPr>
          <p:nvPr/>
        </p:nvPicPr>
        <p:blipFill>
          <a:blip r:embed="rId3">
            <a:extLst/>
          </a:blip>
          <a:stretch>
            <a:fillRect/>
          </a:stretch>
        </p:blipFill>
        <p:spPr>
          <a:xfrm>
            <a:off x="10837862" y="2976562"/>
            <a:ext cx="12442727" cy="7379542"/>
          </a:xfrm>
          <a:prstGeom prst="rect">
            <a:avLst/>
          </a:prstGeom>
          <a:ln w="12700">
            <a:miter lim="400000"/>
          </a:ln>
        </p:spPr>
      </p:pic>
    </p:spTree>
  </p:cSld>
  <p:clrMapOvr>
    <a:masterClrMapping/>
  </p:clrMapOvr>
  <p:transition xmlns:p14="http://schemas.microsoft.com/office/powerpoint/2010/main" spd="med" advClick="1"/>
</p:sld>
</file>

<file path=ppt/slides/slide3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1" name="The Word of Faith teaches believers have replaced the Jews &amp; promise blessings by name it and claim it.…"/>
          <p:cNvSpPr txBox="1"/>
          <p:nvPr>
            <p:ph type="title"/>
          </p:nvPr>
        </p:nvSpPr>
        <p:spPr>
          <a:xfrm>
            <a:off x="180268" y="357187"/>
            <a:ext cx="24023464" cy="13001626"/>
          </a:xfrm>
          <a:prstGeom prst="rect">
            <a:avLst/>
          </a:prstGeom>
        </p:spPr>
        <p:txBody>
          <a:bodyPr/>
          <a:lstStyle/>
          <a:p>
            <a:pPr>
              <a:defRPr sz="7500">
                <a:latin typeface="Arial"/>
                <a:ea typeface="Arial"/>
                <a:cs typeface="Arial"/>
                <a:sym typeface="Arial"/>
              </a:defRPr>
            </a:pPr>
            <a:r>
              <a:t>The Word of Faith teaches believers have replaced the Jews &amp; promise blessings by name it and claim it. </a:t>
            </a:r>
          </a:p>
          <a:p>
            <a:pPr>
              <a:defRPr sz="7500">
                <a:latin typeface="Arial"/>
                <a:ea typeface="Arial"/>
                <a:cs typeface="Arial"/>
                <a:sym typeface="Arial"/>
              </a:defRPr>
            </a:pPr>
          </a:p>
          <a:p>
            <a:pPr>
              <a:defRPr sz="7500">
                <a:latin typeface="Arial"/>
                <a:ea typeface="Arial"/>
                <a:cs typeface="Arial"/>
                <a:sym typeface="Arial"/>
              </a:defRPr>
            </a:pPr>
          </a:p>
          <a:p>
            <a:pPr>
              <a:defRPr sz="7500">
                <a:latin typeface="Arial"/>
                <a:ea typeface="Arial"/>
                <a:cs typeface="Arial"/>
                <a:sym typeface="Arial"/>
              </a:defRPr>
            </a:pPr>
            <a:r>
              <a:t>The Bible teaches believers will protect the Jews &amp; promises blessings by defending them &amp; understand it.</a:t>
            </a:r>
          </a:p>
          <a:p>
            <a:pPr>
              <a:defRPr sz="7500">
                <a:latin typeface="Arial"/>
                <a:ea typeface="Arial"/>
                <a:cs typeface="Arial"/>
                <a:sym typeface="Arial"/>
              </a:defRPr>
            </a:pPr>
          </a:p>
          <a:p>
            <a:pPr>
              <a:defRPr sz="7500">
                <a:latin typeface="Arial"/>
                <a:ea typeface="Arial"/>
                <a:cs typeface="Arial"/>
                <a:sym typeface="Arial"/>
              </a:defRPr>
            </a:pPr>
            <a:r>
              <a:t>Genesis 12:3</a:t>
            </a:r>
            <a:br/>
            <a:r>
              <a:t>Revelation 1:3</a:t>
            </a:r>
          </a:p>
          <a:p>
            <a:pPr>
              <a:defRPr sz="7500">
                <a:latin typeface="Arial"/>
                <a:ea typeface="Arial"/>
                <a:cs typeface="Arial"/>
                <a:sym typeface="Arial"/>
              </a:defRPr>
            </a:pPr>
            <a:r>
              <a:t>Mathew 25:31-46</a:t>
            </a:r>
          </a:p>
        </p:txBody>
      </p:sp>
    </p:spTree>
  </p:cSld>
  <p:clrMapOvr>
    <a:masterClrMapping/>
  </p:clrMapOvr>
  <p:transition xmlns:p14="http://schemas.microsoft.com/office/powerpoint/2010/main" spd="med" advClick="1"/>
</p:sld>
</file>

<file path=ppt/slides/slide3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3" name="Double-click to edit"/>
          <p:cNvSpPr txBox="1"/>
          <p:nvPr>
            <p:ph type="title"/>
          </p:nvPr>
        </p:nvSpPr>
        <p:spPr>
          <a:xfrm>
            <a:off x="252542" y="357187"/>
            <a:ext cx="23878916" cy="13150268"/>
          </a:xfrm>
          <a:prstGeom prst="rect">
            <a:avLst/>
          </a:prstGeom>
        </p:spPr>
        <p:txBody>
          <a:bodyPr/>
          <a:lstStyle/>
          <a:p>
            <a:pPr/>
          </a:p>
          <a:p>
            <a:pPr/>
          </a:p>
          <a:p>
            <a:pPr/>
          </a:p>
          <a:p>
            <a:pPr/>
          </a:p>
          <a:p>
            <a:pPr/>
          </a:p>
          <a:p>
            <a:pPr/>
          </a:p>
        </p:txBody>
      </p:sp>
      <p:pic>
        <p:nvPicPr>
          <p:cNvPr id="1134" name="genesis12-3.jpg" descr="genesis12-3.jpg"/>
          <p:cNvPicPr>
            <a:picLocks noChangeAspect="1"/>
          </p:cNvPicPr>
          <p:nvPr/>
        </p:nvPicPr>
        <p:blipFill>
          <a:blip r:embed="rId2">
            <a:extLst/>
          </a:blip>
          <a:stretch>
            <a:fillRect/>
          </a:stretch>
        </p:blipFill>
        <p:spPr>
          <a:xfrm>
            <a:off x="3964944" y="3796388"/>
            <a:ext cx="16454112" cy="3888024"/>
          </a:xfrm>
          <a:prstGeom prst="rect">
            <a:avLst/>
          </a:prstGeom>
          <a:ln w="12700">
            <a:miter lim="400000"/>
          </a:ln>
        </p:spPr>
      </p:pic>
    </p:spTree>
  </p:cSld>
  <p:clrMapOvr>
    <a:masterClrMapping/>
  </p:clrMapOvr>
  <p:transition xmlns:p14="http://schemas.microsoft.com/office/powerpoint/2010/main" spd="med" advClick="1"/>
</p:sld>
</file>

<file path=ppt/slides/slide3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6" name="Double-click to edit"/>
          <p:cNvSpPr txBox="1"/>
          <p:nvPr>
            <p:ph type="title"/>
          </p:nvPr>
        </p:nvSpPr>
        <p:spPr>
          <a:xfrm>
            <a:off x="178407" y="357187"/>
            <a:ext cx="24027186" cy="13001626"/>
          </a:xfrm>
          <a:prstGeom prst="rect">
            <a:avLst/>
          </a:prstGeom>
        </p:spPr>
        <p:txBody>
          <a:bodyPr/>
          <a:lstStyle/>
          <a:p>
            <a:pPr/>
          </a:p>
          <a:p>
            <a:pPr/>
          </a:p>
        </p:txBody>
      </p:sp>
      <p:pic>
        <p:nvPicPr>
          <p:cNvPr id="1137" name="rev1-3.jpg" descr="rev1-3.jpg"/>
          <p:cNvPicPr>
            <a:picLocks noChangeAspect="1"/>
          </p:cNvPicPr>
          <p:nvPr/>
        </p:nvPicPr>
        <p:blipFill>
          <a:blip r:embed="rId2">
            <a:extLst/>
          </a:blip>
          <a:stretch>
            <a:fillRect/>
          </a:stretch>
        </p:blipFill>
        <p:spPr>
          <a:xfrm>
            <a:off x="2011440" y="4468812"/>
            <a:ext cx="20361120" cy="2933879"/>
          </a:xfrm>
          <a:prstGeom prst="rect">
            <a:avLst/>
          </a:prstGeom>
          <a:ln w="12700">
            <a:miter lim="400000"/>
          </a:ln>
        </p:spPr>
      </p:pic>
    </p:spTree>
  </p:cSld>
  <p:clrMapOvr>
    <a:masterClrMapping/>
  </p:clrMapOvr>
  <p:transition xmlns:p14="http://schemas.microsoft.com/office/powerpoint/2010/main" spd="med" advClick="1"/>
</p:sld>
</file>

<file path=ppt/slides/slide3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9" name="Double-click to edit"/>
          <p:cNvSpPr txBox="1"/>
          <p:nvPr>
            <p:ph type="title"/>
          </p:nvPr>
        </p:nvSpPr>
        <p:spPr>
          <a:xfrm>
            <a:off x="204917" y="357187"/>
            <a:ext cx="23974166" cy="13299840"/>
          </a:xfrm>
          <a:prstGeom prst="rect">
            <a:avLst/>
          </a:prstGeom>
        </p:spPr>
        <p:txBody>
          <a:bodyPr/>
          <a:lstStyle/>
          <a:p>
            <a:pPr defTabSz="706516">
              <a:defRPr sz="9632"/>
            </a:pPr>
          </a:p>
          <a:p>
            <a:pPr defTabSz="706516">
              <a:defRPr sz="9632"/>
            </a:pPr>
          </a:p>
          <a:p>
            <a:pPr defTabSz="706516">
              <a:defRPr sz="9632"/>
            </a:pPr>
          </a:p>
          <a:p>
            <a:pPr defTabSz="706516">
              <a:defRPr sz="9632"/>
            </a:pPr>
          </a:p>
          <a:p>
            <a:pPr defTabSz="706516">
              <a:defRPr sz="9632"/>
            </a:pPr>
          </a:p>
          <a:p>
            <a:pPr defTabSz="706516">
              <a:defRPr sz="9632"/>
            </a:pPr>
          </a:p>
          <a:p>
            <a:pPr defTabSz="706516">
              <a:defRPr sz="9632"/>
            </a:pPr>
          </a:p>
          <a:p>
            <a:pPr defTabSz="706516">
              <a:defRPr sz="9632"/>
            </a:pPr>
          </a:p>
        </p:txBody>
      </p:sp>
      <p:pic>
        <p:nvPicPr>
          <p:cNvPr id="1140" name="matthew25.jpg" descr="matthew25.jpg"/>
          <p:cNvPicPr>
            <a:picLocks noChangeAspect="1"/>
          </p:cNvPicPr>
          <p:nvPr/>
        </p:nvPicPr>
        <p:blipFill>
          <a:blip r:embed="rId2">
            <a:extLst/>
          </a:blip>
          <a:stretch>
            <a:fillRect/>
          </a:stretch>
        </p:blipFill>
        <p:spPr>
          <a:xfrm>
            <a:off x="4975224" y="-93128"/>
            <a:ext cx="15072056" cy="14200471"/>
          </a:xfrm>
          <a:prstGeom prst="rect">
            <a:avLst/>
          </a:prstGeom>
          <a:ln w="12700">
            <a:miter lim="400000"/>
          </a:ln>
        </p:spPr>
      </p:pic>
    </p:spTree>
  </p:cSld>
  <p:clrMapOvr>
    <a:masterClrMapping/>
  </p:clrMapOvr>
  <p:transition xmlns:p14="http://schemas.microsoft.com/office/powerpoint/2010/main" spd="med" advClick="1"/>
</p:sld>
</file>

<file path=ppt/slides/slide3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2" name="Paul Wilkinson The Rise of Christian Palestinianism…"/>
          <p:cNvSpPr txBox="1"/>
          <p:nvPr>
            <p:ph type="title"/>
          </p:nvPr>
        </p:nvSpPr>
        <p:spPr>
          <a:xfrm>
            <a:off x="22497" y="357187"/>
            <a:ext cx="24184703" cy="13177386"/>
          </a:xfrm>
          <a:prstGeom prst="rect">
            <a:avLst/>
          </a:prstGeom>
        </p:spPr>
        <p:txBody>
          <a:bodyPr/>
          <a:lstStyle/>
          <a:p>
            <a:pPr defTabSz="377904">
              <a:defRPr sz="6900">
                <a:latin typeface="Arial"/>
                <a:ea typeface="Arial"/>
                <a:cs typeface="Arial"/>
                <a:sym typeface="Arial"/>
              </a:defRPr>
            </a:pPr>
            <a:r>
              <a:t>Paul Wilkinson</a:t>
            </a:r>
            <a:br/>
            <a:r>
              <a:t>The Rise of Christian Palestinianism</a:t>
            </a:r>
          </a:p>
          <a:p>
            <a:pPr defTabSz="377904">
              <a:defRPr sz="6900">
                <a:latin typeface="Arial"/>
                <a:ea typeface="Arial"/>
                <a:cs typeface="Arial"/>
                <a:sym typeface="Arial"/>
              </a:defRPr>
            </a:pPr>
          </a:p>
          <a:p>
            <a:pPr defTabSz="377904">
              <a:defRPr sz="6900">
                <a:latin typeface="Arial"/>
                <a:ea typeface="Arial"/>
                <a:cs typeface="Arial"/>
                <a:sym typeface="Arial"/>
              </a:defRPr>
            </a:pPr>
            <a:r>
              <a:t>In August 2016, World Vision, which has been in Israel and the Gaza Strip since 1975, hit the headlines when it was revealed that Mohammed el-Halabi, the Palestinian director of its Gaza branch, had been diverting 60 percent of the organization’s annual budget to Hamas. El-Halabi, an active member of </a:t>
            </a:r>
            <a:r>
              <a:rPr>
                <a:solidFill>
                  <a:srgbClr val="FFD479"/>
                </a:solidFill>
              </a:rPr>
              <a:t>Hamas</a:t>
            </a:r>
            <a:r>
              <a:t>’ military wing, had managed to funnel over $7,000,000 into the coffers of the Palestinian terrorists organization over a ten-year period.  </a:t>
            </a:r>
          </a:p>
          <a:p>
            <a:pPr defTabSz="377904">
              <a:defRPr sz="3450">
                <a:latin typeface="Arial"/>
                <a:ea typeface="Arial"/>
                <a:cs typeface="Arial"/>
                <a:sym typeface="Arial"/>
              </a:defRPr>
            </a:pPr>
          </a:p>
          <a:p>
            <a:pPr defTabSz="377904">
              <a:defRPr sz="3450">
                <a:latin typeface="Arial"/>
                <a:ea typeface="Arial"/>
                <a:cs typeface="Arial"/>
                <a:sym typeface="Arial"/>
              </a:defRPr>
            </a:pPr>
          </a:p>
          <a:p>
            <a:pPr defTabSz="377904">
              <a:defRPr sz="3450">
                <a:latin typeface="Arial"/>
                <a:ea typeface="Arial"/>
                <a:cs typeface="Arial"/>
                <a:sym typeface="Arial"/>
              </a:defRPr>
            </a:pPr>
          </a:p>
        </p:txBody>
      </p:sp>
    </p:spTree>
  </p:cSld>
  <p:clrMapOvr>
    <a:masterClrMapping/>
  </p:clrMapOvr>
  <p:transition xmlns:p14="http://schemas.microsoft.com/office/powerpoint/2010/main" spd="med" advClick="1"/>
</p:sld>
</file>

<file path=ppt/slides/slide3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4" name="Paul Wilkinson The Rise of Christian Palestinianism…"/>
          <p:cNvSpPr txBox="1"/>
          <p:nvPr>
            <p:ph type="title"/>
          </p:nvPr>
        </p:nvSpPr>
        <p:spPr>
          <a:xfrm>
            <a:off x="184844" y="357187"/>
            <a:ext cx="24014312" cy="13148135"/>
          </a:xfrm>
          <a:prstGeom prst="rect">
            <a:avLst/>
          </a:prstGeom>
        </p:spPr>
        <p:txBody>
          <a:bodyPr/>
          <a:lstStyle/>
          <a:p>
            <a:pPr>
              <a:defRPr sz="7500">
                <a:latin typeface="Arial"/>
                <a:ea typeface="Arial"/>
                <a:cs typeface="Arial"/>
                <a:sym typeface="Arial"/>
              </a:defRPr>
            </a:pPr>
            <a:r>
              <a:t>Paul Wilkinson</a:t>
            </a:r>
            <a:br/>
            <a:r>
              <a:t>The Rise of Christian Palestinianism</a:t>
            </a:r>
          </a:p>
          <a:p>
            <a:pPr>
              <a:defRPr sz="7500">
                <a:latin typeface="Arial"/>
                <a:ea typeface="Arial"/>
                <a:cs typeface="Arial"/>
                <a:sym typeface="Arial"/>
              </a:defRPr>
            </a:pPr>
          </a:p>
          <a:p>
            <a:pPr>
              <a:defRPr sz="7500">
                <a:latin typeface="Arial"/>
                <a:ea typeface="Arial"/>
                <a:cs typeface="Arial"/>
                <a:sym typeface="Arial"/>
              </a:defRPr>
            </a:pPr>
            <a:r>
              <a:t>According to Luke Mood, deputy director of the Philos Project, “World Vision’s failure to identify this corruption stems from three sources. </a:t>
            </a:r>
            <a:r>
              <a:rPr>
                <a:solidFill>
                  <a:srgbClr val="FFD479"/>
                </a:solidFill>
              </a:rPr>
              <a:t>Willingness to overlook terrorist atrocities,</a:t>
            </a:r>
            <a:r>
              <a:t> institutional </a:t>
            </a:r>
            <a:r>
              <a:rPr>
                <a:solidFill>
                  <a:srgbClr val="FFD479"/>
                </a:solidFill>
              </a:rPr>
              <a:t>antagonism toward Israel</a:t>
            </a:r>
            <a:r>
              <a:t>, </a:t>
            </a:r>
            <a:r>
              <a:rPr>
                <a:solidFill>
                  <a:srgbClr val="FFD479"/>
                </a:solidFill>
              </a:rPr>
              <a:t>and hostility towards Christian Zionism.</a:t>
            </a:r>
            <a:endParaRPr>
              <a:solidFill>
                <a:srgbClr val="FFD479"/>
              </a:solidFill>
            </a:endParaRPr>
          </a:p>
          <a:p>
            <a:pPr>
              <a:defRPr sz="100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6" name="Paul Wilkinson Reports that  Tony Campolo Spoke at the 2012 CATC:…"/>
          <p:cNvSpPr txBox="1"/>
          <p:nvPr>
            <p:ph type="title"/>
          </p:nvPr>
        </p:nvSpPr>
        <p:spPr>
          <a:xfrm>
            <a:off x="235985" y="357187"/>
            <a:ext cx="23912030" cy="13001626"/>
          </a:xfrm>
          <a:prstGeom prst="rect">
            <a:avLst/>
          </a:prstGeom>
        </p:spPr>
        <p:txBody>
          <a:bodyPr/>
          <a:lstStyle/>
          <a:p>
            <a:pPr>
              <a:defRPr sz="7500">
                <a:latin typeface="Arial"/>
                <a:ea typeface="Arial"/>
                <a:cs typeface="Arial"/>
                <a:sym typeface="Arial"/>
              </a:defRPr>
            </a:pPr>
            <a:r>
              <a:t>Paul Wilkinson Reports that </a:t>
            </a:r>
            <a:br/>
            <a:r>
              <a:t>Tony Campolo Spoke at the 2012 CATC:</a:t>
            </a:r>
          </a:p>
          <a:p>
            <a:pPr>
              <a:defRPr sz="7500">
                <a:latin typeface="Arial"/>
                <a:ea typeface="Arial"/>
                <a:cs typeface="Arial"/>
                <a:sym typeface="Arial"/>
              </a:defRPr>
            </a:pPr>
          </a:p>
          <a:p>
            <a:pPr>
              <a:defRPr sz="7500">
                <a:latin typeface="Arial"/>
                <a:ea typeface="Arial"/>
                <a:cs typeface="Arial"/>
                <a:sym typeface="Arial"/>
              </a:defRPr>
            </a:pPr>
            <a:r>
              <a:t>In his Checkpoint address, among others Campolo named Ignatius of Loyola, and </a:t>
            </a:r>
            <a:r>
              <a:rPr>
                <a:solidFill>
                  <a:srgbClr val="FFD479"/>
                </a:solidFill>
              </a:rPr>
              <a:t>Erich Fromm</a:t>
            </a:r>
            <a:r>
              <a:t> as inspirational figures in his life. </a:t>
            </a: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48" name="Paul Wilkinson Reports that Other  Speakers at CATC 2016 Included:…"/>
          <p:cNvSpPr txBox="1"/>
          <p:nvPr>
            <p:ph type="title"/>
          </p:nvPr>
        </p:nvSpPr>
        <p:spPr>
          <a:xfrm>
            <a:off x="190313" y="357187"/>
            <a:ext cx="23866266" cy="13128595"/>
          </a:xfrm>
          <a:prstGeom prst="rect">
            <a:avLst/>
          </a:prstGeom>
        </p:spPr>
        <p:txBody>
          <a:bodyPr/>
          <a:lstStyle/>
          <a:p>
            <a:pPr>
              <a:defRPr sz="7500">
                <a:latin typeface="Arial"/>
                <a:ea typeface="Arial"/>
                <a:cs typeface="Arial"/>
                <a:sym typeface="Arial"/>
              </a:defRPr>
            </a:pPr>
            <a:r>
              <a:t>Paul Wilkinson Reports that Other </a:t>
            </a:r>
            <a:br/>
            <a:r>
              <a:t>Speakers at CATC 2016 Included:</a:t>
            </a:r>
          </a:p>
          <a:p>
            <a:pPr>
              <a:defRPr sz="7500">
                <a:latin typeface="Arial"/>
                <a:ea typeface="Arial"/>
                <a:cs typeface="Arial"/>
                <a:sym typeface="Arial"/>
              </a:defRPr>
            </a:pPr>
          </a:p>
          <a:p>
            <a:pPr>
              <a:defRPr sz="7500">
                <a:latin typeface="Arial"/>
                <a:ea typeface="Arial"/>
                <a:cs typeface="Arial"/>
                <a:sym typeface="Arial"/>
              </a:defRPr>
            </a:pPr>
            <a:r>
              <a:t>Mark Labberton, President of Fuller Theological Seminary in Pasadena, California</a:t>
            </a:r>
          </a:p>
          <a:p>
            <a:pPr>
              <a:defRPr sz="7500">
                <a:latin typeface="Arial"/>
                <a:ea typeface="Arial"/>
                <a:cs typeface="Arial"/>
                <a:sym typeface="Arial"/>
              </a:defRPr>
            </a:pPr>
            <a:br/>
            <a:r>
              <a:t>Rick Love, President of the Colorado-based Peace Catalyst International </a:t>
            </a: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0" name="Double-click to edit"/>
          <p:cNvSpPr txBox="1"/>
          <p:nvPr>
            <p:ph type="title"/>
          </p:nvPr>
        </p:nvSpPr>
        <p:spPr>
          <a:xfrm>
            <a:off x="235985" y="357187"/>
            <a:ext cx="23912030" cy="13001626"/>
          </a:xfrm>
          <a:prstGeom prst="rect">
            <a:avLst/>
          </a:prstGeom>
        </p:spPr>
        <p:txBody>
          <a:bodyPr/>
          <a:lstStyle/>
          <a:p>
            <a:pPr defTabSz="640794">
              <a:defRPr sz="8736">
                <a:latin typeface="Arial"/>
                <a:ea typeface="Arial"/>
                <a:cs typeface="Arial"/>
                <a:sym typeface="Arial"/>
              </a:defRPr>
            </a:pPr>
          </a:p>
          <a:p>
            <a:pPr defTabSz="640794">
              <a:defRPr sz="8736">
                <a:latin typeface="Arial"/>
                <a:ea typeface="Arial"/>
                <a:cs typeface="Arial"/>
                <a:sym typeface="Arial"/>
              </a:defRPr>
            </a:pPr>
          </a:p>
          <a:p>
            <a:pPr defTabSz="640794">
              <a:defRPr sz="8736">
                <a:latin typeface="Arial"/>
                <a:ea typeface="Arial"/>
                <a:cs typeface="Arial"/>
                <a:sym typeface="Arial"/>
              </a:defRPr>
            </a:pPr>
          </a:p>
          <a:p>
            <a:pPr defTabSz="640794">
              <a:defRPr sz="8736">
                <a:latin typeface="Arial"/>
                <a:ea typeface="Arial"/>
                <a:cs typeface="Arial"/>
                <a:sym typeface="Arial"/>
              </a:defRPr>
            </a:pPr>
          </a:p>
          <a:p>
            <a:pPr defTabSz="640794">
              <a:defRPr sz="8736">
                <a:latin typeface="Arial"/>
                <a:ea typeface="Arial"/>
                <a:cs typeface="Arial"/>
                <a:sym typeface="Arial"/>
              </a:defRPr>
            </a:pPr>
          </a:p>
          <a:p>
            <a:pPr defTabSz="640794">
              <a:defRPr sz="8736">
                <a:latin typeface="Arial"/>
                <a:ea typeface="Arial"/>
                <a:cs typeface="Arial"/>
                <a:sym typeface="Arial"/>
              </a:defRPr>
            </a:pPr>
          </a:p>
          <a:p>
            <a:pPr defTabSz="640794">
              <a:defRPr sz="8736">
                <a:latin typeface="Arial"/>
                <a:ea typeface="Arial"/>
                <a:cs typeface="Arial"/>
                <a:sym typeface="Arial"/>
              </a:defRPr>
            </a:pPr>
          </a:p>
          <a:p>
            <a:pPr defTabSz="640794">
              <a:defRPr sz="8736">
                <a:latin typeface="Arial"/>
                <a:ea typeface="Arial"/>
                <a:cs typeface="Arial"/>
                <a:sym typeface="Arial"/>
              </a:defRPr>
            </a:pPr>
          </a:p>
          <a:p>
            <a:pPr defTabSz="640794">
              <a:defRPr sz="8736">
                <a:latin typeface="Arial"/>
                <a:ea typeface="Arial"/>
                <a:cs typeface="Arial"/>
                <a:sym typeface="Arial"/>
              </a:defRPr>
            </a:pPr>
          </a:p>
        </p:txBody>
      </p:sp>
      <p:pic>
        <p:nvPicPr>
          <p:cNvPr id="1151" name="ricklove#1.jpg" descr="ricklove#1.jpg"/>
          <p:cNvPicPr>
            <a:picLocks noChangeAspect="1"/>
          </p:cNvPicPr>
          <p:nvPr/>
        </p:nvPicPr>
        <p:blipFill>
          <a:blip r:embed="rId2">
            <a:extLst/>
          </a:blip>
          <a:stretch>
            <a:fillRect/>
          </a:stretch>
        </p:blipFill>
        <p:spPr>
          <a:xfrm>
            <a:off x="235985" y="111535"/>
            <a:ext cx="23912030" cy="13492930"/>
          </a:xfrm>
          <a:prstGeom prst="rect">
            <a:avLst/>
          </a:prstGeom>
          <a:ln w="12700">
            <a:miter lim="400000"/>
          </a:ln>
        </p:spPr>
      </p:pic>
    </p:spTree>
  </p:cSld>
  <p:clrMapOvr>
    <a:masterClrMapping/>
  </p:clrMapOvr>
  <p:transition xmlns:p14="http://schemas.microsoft.com/office/powerpoint/2010/main" spd="med" advClick="1"/>
</p:sld>
</file>

<file path=ppt/slides/slide3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3" name="Double-click to edit"/>
          <p:cNvSpPr txBox="1"/>
          <p:nvPr>
            <p:ph type="title"/>
          </p:nvPr>
        </p:nvSpPr>
        <p:spPr>
          <a:xfrm>
            <a:off x="291238" y="357187"/>
            <a:ext cx="23896960" cy="13093434"/>
          </a:xfrm>
          <a:prstGeom prst="rect">
            <a:avLst/>
          </a:prstGeom>
        </p:spPr>
        <p:txBody>
          <a:bodyPr/>
          <a:lstStyle/>
          <a:p>
            <a:pPr defTabSz="435411">
              <a:defRPr sz="5935"/>
            </a:pPr>
          </a:p>
          <a:p>
            <a:pPr defTabSz="435411">
              <a:defRPr sz="5935"/>
            </a:pPr>
          </a:p>
          <a:p>
            <a:pPr defTabSz="435411">
              <a:defRPr sz="5935"/>
            </a:pPr>
          </a:p>
          <a:p>
            <a:pPr defTabSz="435411">
              <a:defRPr sz="5935"/>
            </a:pPr>
          </a:p>
          <a:p>
            <a:pPr defTabSz="435411">
              <a:defRPr sz="5935"/>
            </a:pPr>
          </a:p>
          <a:p>
            <a:pPr defTabSz="435411">
              <a:defRPr sz="5935"/>
            </a:pPr>
          </a:p>
          <a:p>
            <a:pPr defTabSz="435411">
              <a:defRPr sz="5935"/>
            </a:pPr>
          </a:p>
          <a:p>
            <a:pPr defTabSz="435411">
              <a:defRPr sz="5935"/>
            </a:pPr>
          </a:p>
          <a:p>
            <a:pPr defTabSz="435411">
              <a:defRPr sz="5935"/>
            </a:pPr>
          </a:p>
          <a:p>
            <a:pPr defTabSz="435411">
              <a:defRPr sz="5935"/>
            </a:pPr>
          </a:p>
          <a:p>
            <a:pPr defTabSz="435411">
              <a:defRPr sz="5935"/>
            </a:pPr>
          </a:p>
          <a:p>
            <a:pPr defTabSz="435411">
              <a:defRPr sz="5935"/>
            </a:pPr>
          </a:p>
          <a:p>
            <a:pPr defTabSz="435411">
              <a:defRPr sz="5935"/>
            </a:pPr>
          </a:p>
        </p:txBody>
      </p:sp>
      <p:pic>
        <p:nvPicPr>
          <p:cNvPr id="1154" name="ricklove#2.jpg" descr="ricklove#2.jpg"/>
          <p:cNvPicPr>
            <a:picLocks noChangeAspect="1"/>
          </p:cNvPicPr>
          <p:nvPr/>
        </p:nvPicPr>
        <p:blipFill>
          <a:blip r:embed="rId2">
            <a:extLst/>
          </a:blip>
          <a:stretch>
            <a:fillRect/>
          </a:stretch>
        </p:blipFill>
        <p:spPr>
          <a:xfrm>
            <a:off x="739774" y="119943"/>
            <a:ext cx="21759434" cy="13476114"/>
          </a:xfrm>
          <a:prstGeom prst="rect">
            <a:avLst/>
          </a:prstGeom>
          <a:ln w="12700">
            <a:miter lim="400000"/>
          </a:ln>
        </p:spPr>
      </p:pic>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6" name="November 1943 Al-Husseini With Bosnian Waffen-SS Volunteers as He Gives the Nazi Salute"/>
          <p:cNvSpPr txBox="1"/>
          <p:nvPr>
            <p:ph type="title"/>
          </p:nvPr>
        </p:nvSpPr>
        <p:spPr>
          <a:xfrm>
            <a:off x="11906" y="357187"/>
            <a:ext cx="24183641" cy="13001626"/>
          </a:xfrm>
          <a:prstGeom prst="rect">
            <a:avLst/>
          </a:prstGeom>
        </p:spPr>
        <p:txBody>
          <a:bodyPr/>
          <a:lstStyle/>
          <a:p>
            <a:pPr/>
          </a:p>
          <a:p>
            <a:pPr>
              <a:defRPr sz="8000"/>
            </a:pPr>
          </a:p>
          <a:p>
            <a:pPr defTabSz="914400">
              <a:defRPr b="1" sz="3600">
                <a:latin typeface="Arial"/>
                <a:ea typeface="Arial"/>
                <a:cs typeface="Arial"/>
                <a:sym typeface="Arial"/>
              </a:defRPr>
            </a:pPr>
          </a:p>
          <a:p>
            <a:pPr defTabSz="914400">
              <a:defRPr b="1" sz="3600">
                <a:latin typeface="Arial"/>
                <a:ea typeface="Arial"/>
                <a:cs typeface="Arial"/>
                <a:sym typeface="Arial"/>
              </a:defRPr>
            </a:pPr>
          </a:p>
          <a:p>
            <a:pPr defTabSz="914400">
              <a:defRPr b="1" sz="3600">
                <a:latin typeface="Arial"/>
                <a:ea typeface="Arial"/>
                <a:cs typeface="Arial"/>
                <a:sym typeface="Arial"/>
              </a:defRPr>
            </a:pPr>
          </a:p>
          <a:p>
            <a:pPr defTabSz="914400">
              <a:defRPr b="1" sz="3600">
                <a:latin typeface="Arial"/>
                <a:ea typeface="Arial"/>
                <a:cs typeface="Arial"/>
                <a:sym typeface="Arial"/>
              </a:defRPr>
            </a:pPr>
          </a:p>
          <a:p>
            <a:pPr defTabSz="914400">
              <a:defRPr b="1" sz="3600">
                <a:latin typeface="Arial"/>
                <a:ea typeface="Arial"/>
                <a:cs typeface="Arial"/>
                <a:sym typeface="Arial"/>
              </a:defRPr>
            </a:pPr>
          </a:p>
          <a:p>
            <a:pPr defTabSz="914400">
              <a:defRPr b="1" sz="3600">
                <a:latin typeface="Arial"/>
                <a:ea typeface="Arial"/>
                <a:cs typeface="Arial"/>
                <a:sym typeface="Arial"/>
              </a:defRPr>
            </a:pPr>
          </a:p>
          <a:p>
            <a:pPr defTabSz="914400">
              <a:defRPr b="1" sz="3600">
                <a:latin typeface="Arial"/>
                <a:ea typeface="Arial"/>
                <a:cs typeface="Arial"/>
                <a:sym typeface="Arial"/>
              </a:defRPr>
            </a:pPr>
          </a:p>
          <a:p>
            <a:pPr defTabSz="914400">
              <a:defRPr b="1" sz="3600">
                <a:latin typeface="Arial"/>
                <a:ea typeface="Arial"/>
                <a:cs typeface="Arial"/>
                <a:sym typeface="Arial"/>
              </a:defRPr>
            </a:pPr>
          </a:p>
          <a:p>
            <a:pPr defTabSz="914400">
              <a:defRPr b="1" sz="3600">
                <a:latin typeface="Arial"/>
                <a:ea typeface="Arial"/>
                <a:cs typeface="Arial"/>
                <a:sym typeface="Arial"/>
              </a:defRPr>
            </a:pPr>
          </a:p>
          <a:p>
            <a:pPr defTabSz="914400">
              <a:defRPr b="1" sz="7700">
                <a:latin typeface="Arial"/>
                <a:ea typeface="Arial"/>
                <a:cs typeface="Arial"/>
                <a:sym typeface="Arial"/>
              </a:defRPr>
            </a:pPr>
          </a:p>
          <a:p>
            <a:pPr defTabSz="914400">
              <a:defRPr b="1" sz="7700">
                <a:latin typeface="Arial"/>
                <a:ea typeface="Arial"/>
                <a:cs typeface="Arial"/>
                <a:sym typeface="Arial"/>
              </a:defRPr>
            </a:pPr>
          </a:p>
          <a:p>
            <a:pPr defTabSz="914400">
              <a:defRPr sz="7700">
                <a:latin typeface="Arial"/>
                <a:ea typeface="Arial"/>
                <a:cs typeface="Arial"/>
                <a:sym typeface="Arial"/>
              </a:defRPr>
            </a:pPr>
            <a:r>
              <a:t>November 1943 Al-Husseini With Bosnian Waffen-SS Volunteers as He Gives the Nazi Salute</a:t>
            </a:r>
          </a:p>
        </p:txBody>
      </p:sp>
      <p:pic>
        <p:nvPicPr>
          <p:cNvPr id="247" name="Grand Muffti reviewing Nazi Troops.jpg" descr="Grand Muffti reviewing Nazi Troops.jpg"/>
          <p:cNvPicPr>
            <a:picLocks noChangeAspect="1"/>
          </p:cNvPicPr>
          <p:nvPr/>
        </p:nvPicPr>
        <p:blipFill>
          <a:blip r:embed="rId2">
            <a:extLst/>
          </a:blip>
          <a:srcRect l="16055" t="4025" r="7342" b="19372"/>
          <a:stretch>
            <a:fillRect/>
          </a:stretch>
        </p:blipFill>
        <p:spPr>
          <a:xfrm>
            <a:off x="6742912" y="519459"/>
            <a:ext cx="12634024" cy="8859610"/>
          </a:xfrm>
          <a:prstGeom prst="rect">
            <a:avLst/>
          </a:prstGeom>
          <a:ln w="12700">
            <a:miter lim="400000"/>
          </a:ln>
        </p:spPr>
      </p:pic>
    </p:spTree>
  </p:cSld>
  <p:clrMapOvr>
    <a:masterClrMapping/>
  </p:clrMapOvr>
  <p:transition xmlns:p14="http://schemas.microsoft.com/office/powerpoint/2010/main" spd="med" advClick="1"/>
</p:sld>
</file>

<file path=ppt/slides/slide3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6" name="Double-click to edit"/>
          <p:cNvSpPr txBox="1"/>
          <p:nvPr>
            <p:ph type="title"/>
          </p:nvPr>
        </p:nvSpPr>
        <p:spPr>
          <a:xfrm>
            <a:off x="91343" y="357187"/>
            <a:ext cx="24201314" cy="13001626"/>
          </a:xfrm>
          <a:prstGeom prst="rect">
            <a:avLst/>
          </a:prstGeom>
        </p:spPr>
        <p:txBody>
          <a:bodyPr/>
          <a:lstStyle/>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p:txBody>
      </p:sp>
      <p:pic>
        <p:nvPicPr>
          <p:cNvPr id="1157" name="ricklove#3.jpg" descr="ricklove#3.jpg"/>
          <p:cNvPicPr>
            <a:picLocks noChangeAspect="1"/>
          </p:cNvPicPr>
          <p:nvPr/>
        </p:nvPicPr>
        <p:blipFill>
          <a:blip r:embed="rId2">
            <a:extLst/>
          </a:blip>
          <a:stretch>
            <a:fillRect/>
          </a:stretch>
        </p:blipFill>
        <p:spPr>
          <a:xfrm>
            <a:off x="768277" y="306122"/>
            <a:ext cx="22847446" cy="12405638"/>
          </a:xfrm>
          <a:prstGeom prst="rect">
            <a:avLst/>
          </a:prstGeom>
          <a:ln w="12700">
            <a:miter lim="400000"/>
          </a:ln>
        </p:spPr>
      </p:pic>
    </p:spTree>
  </p:cSld>
  <p:clrMapOvr>
    <a:masterClrMapping/>
  </p:clrMapOvr>
  <p:transition xmlns:p14="http://schemas.microsoft.com/office/powerpoint/2010/main" spd="med" advClick="1"/>
</p:sld>
</file>

<file path=ppt/slides/slide3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59" name="Double-click to edit"/>
          <p:cNvSpPr txBox="1"/>
          <p:nvPr>
            <p:ph type="title"/>
          </p:nvPr>
        </p:nvSpPr>
        <p:spPr>
          <a:xfrm>
            <a:off x="298400" y="357187"/>
            <a:ext cx="23787200" cy="12884795"/>
          </a:xfrm>
          <a:prstGeom prst="rect">
            <a:avLst/>
          </a:prstGeom>
        </p:spPr>
        <p:txBody>
          <a:bodyPr/>
          <a:lstStyle/>
          <a:p>
            <a:pPr defTabSz="607933">
              <a:defRPr sz="8288"/>
            </a:pPr>
          </a:p>
          <a:p>
            <a:pPr defTabSz="607933">
              <a:defRPr sz="8288"/>
            </a:pPr>
          </a:p>
          <a:p>
            <a:pPr defTabSz="607933">
              <a:defRPr sz="8288"/>
            </a:pPr>
          </a:p>
          <a:p>
            <a:pPr defTabSz="607933">
              <a:defRPr sz="8288"/>
            </a:pPr>
          </a:p>
          <a:p>
            <a:pPr defTabSz="607933">
              <a:defRPr sz="8288"/>
            </a:pPr>
          </a:p>
          <a:p>
            <a:pPr defTabSz="607933">
              <a:defRPr sz="8288"/>
            </a:pPr>
          </a:p>
          <a:p>
            <a:pPr defTabSz="607933">
              <a:defRPr sz="8288"/>
            </a:pPr>
          </a:p>
          <a:p>
            <a:pPr defTabSz="607933">
              <a:defRPr sz="8288"/>
            </a:pPr>
          </a:p>
          <a:p>
            <a:pPr defTabSz="607933">
              <a:defRPr sz="8288"/>
            </a:pPr>
          </a:p>
        </p:txBody>
      </p:sp>
      <p:pic>
        <p:nvPicPr>
          <p:cNvPr id="1160" name="ricklove#4.jpg" descr="ricklove#4.jpg"/>
          <p:cNvPicPr>
            <a:picLocks noChangeAspect="1"/>
          </p:cNvPicPr>
          <p:nvPr/>
        </p:nvPicPr>
        <p:blipFill>
          <a:blip r:embed="rId2">
            <a:extLst/>
          </a:blip>
          <a:stretch>
            <a:fillRect/>
          </a:stretch>
        </p:blipFill>
        <p:spPr>
          <a:xfrm>
            <a:off x="3473449" y="3390899"/>
            <a:ext cx="17437101" cy="6934201"/>
          </a:xfrm>
          <a:prstGeom prst="rect">
            <a:avLst/>
          </a:prstGeom>
          <a:ln w="12700">
            <a:miter lim="400000"/>
          </a:ln>
        </p:spPr>
      </p:pic>
    </p:spTree>
  </p:cSld>
  <p:clrMapOvr>
    <a:masterClrMapping/>
  </p:clrMapOvr>
  <p:transition xmlns:p14="http://schemas.microsoft.com/office/powerpoint/2010/main" spd="med" advClick="1"/>
</p:sld>
</file>

<file path=ppt/slides/slide3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2" name="Double-click to edit"/>
          <p:cNvSpPr txBox="1"/>
          <p:nvPr>
            <p:ph type="title"/>
          </p:nvPr>
        </p:nvSpPr>
        <p:spPr>
          <a:xfrm>
            <a:off x="113667" y="357187"/>
            <a:ext cx="24050626" cy="13001626"/>
          </a:xfrm>
          <a:prstGeom prst="rect">
            <a:avLst/>
          </a:prstGeom>
        </p:spPr>
        <p:txBody>
          <a:bodyPr/>
          <a:lstStyle/>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p:txBody>
      </p:sp>
      <p:pic>
        <p:nvPicPr>
          <p:cNvPr id="1163" name="ricklove#5.jpg" descr="ricklove#5.jpg"/>
          <p:cNvPicPr>
            <a:picLocks noChangeAspect="1"/>
          </p:cNvPicPr>
          <p:nvPr/>
        </p:nvPicPr>
        <p:blipFill>
          <a:blip r:embed="rId2">
            <a:extLst/>
          </a:blip>
          <a:stretch>
            <a:fillRect/>
          </a:stretch>
        </p:blipFill>
        <p:spPr>
          <a:xfrm>
            <a:off x="2779812" y="929901"/>
            <a:ext cx="19796025" cy="11856198"/>
          </a:xfrm>
          <a:prstGeom prst="rect">
            <a:avLst/>
          </a:prstGeom>
          <a:ln w="12700">
            <a:miter lim="400000"/>
          </a:ln>
        </p:spPr>
      </p:pic>
    </p:spTree>
  </p:cSld>
  <p:clrMapOvr>
    <a:masterClrMapping/>
  </p:clrMapOvr>
  <p:transition xmlns:p14="http://schemas.microsoft.com/office/powerpoint/2010/main" spd="med" advClick="1"/>
</p:sld>
</file>

<file path=ppt/slides/slide3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5" name="Double-click to edit"/>
          <p:cNvSpPr txBox="1"/>
          <p:nvPr>
            <p:ph type="title"/>
          </p:nvPr>
        </p:nvSpPr>
        <p:spPr>
          <a:xfrm>
            <a:off x="253751" y="357187"/>
            <a:ext cx="23876498" cy="13159477"/>
          </a:xfrm>
          <a:prstGeom prst="rect">
            <a:avLst/>
          </a:prstGeom>
        </p:spPr>
        <p:txBody>
          <a:bodyPr/>
          <a:lstStyle/>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p:txBody>
      </p:sp>
      <p:pic>
        <p:nvPicPr>
          <p:cNvPr id="1166" name="ricklove#6.jpg" descr="ricklove#6.jpg"/>
          <p:cNvPicPr>
            <a:picLocks noChangeAspect="1"/>
          </p:cNvPicPr>
          <p:nvPr/>
        </p:nvPicPr>
        <p:blipFill>
          <a:blip r:embed="rId2">
            <a:extLst/>
          </a:blip>
          <a:stretch>
            <a:fillRect/>
          </a:stretch>
        </p:blipFill>
        <p:spPr>
          <a:xfrm>
            <a:off x="1843155" y="1944823"/>
            <a:ext cx="20697690" cy="8621577"/>
          </a:xfrm>
          <a:prstGeom prst="rect">
            <a:avLst/>
          </a:prstGeom>
          <a:ln w="12700">
            <a:miter lim="400000"/>
          </a:ln>
        </p:spPr>
      </p:pic>
    </p:spTree>
  </p:cSld>
  <p:clrMapOvr>
    <a:masterClrMapping/>
  </p:clrMapOvr>
  <p:transition xmlns:p14="http://schemas.microsoft.com/office/powerpoint/2010/main" spd="med" advClick="1"/>
</p:sld>
</file>

<file path=ppt/slides/slide3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68" name="Double-click to edit"/>
          <p:cNvSpPr txBox="1"/>
          <p:nvPr>
            <p:ph type="title"/>
          </p:nvPr>
        </p:nvSpPr>
        <p:spPr>
          <a:xfrm>
            <a:off x="327142" y="357187"/>
            <a:ext cx="23729716" cy="13101434"/>
          </a:xfrm>
          <a:prstGeom prst="rect">
            <a:avLst/>
          </a:prstGeom>
        </p:spPr>
        <p:txBody>
          <a:bodyPr/>
          <a:lstStyle/>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p:txBody>
      </p:sp>
      <p:pic>
        <p:nvPicPr>
          <p:cNvPr id="1169" name="ricklove#7.jpg" descr="ricklove#7.jpg"/>
          <p:cNvPicPr>
            <a:picLocks noChangeAspect="1"/>
          </p:cNvPicPr>
          <p:nvPr/>
        </p:nvPicPr>
        <p:blipFill>
          <a:blip r:embed="rId2">
            <a:extLst/>
          </a:blip>
          <a:stretch>
            <a:fillRect/>
          </a:stretch>
        </p:blipFill>
        <p:spPr>
          <a:xfrm>
            <a:off x="3244244" y="-1"/>
            <a:ext cx="18480693" cy="13716001"/>
          </a:xfrm>
          <a:prstGeom prst="rect">
            <a:avLst/>
          </a:prstGeom>
          <a:ln w="12700">
            <a:miter lim="400000"/>
          </a:ln>
        </p:spPr>
      </p:pic>
    </p:spTree>
  </p:cSld>
  <p:clrMapOvr>
    <a:masterClrMapping/>
  </p:clrMapOvr>
  <p:transition xmlns:p14="http://schemas.microsoft.com/office/powerpoint/2010/main" spd="med" advClick="1"/>
</p:sld>
</file>

<file path=ppt/slides/slide3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1" name="Double-click to edit"/>
          <p:cNvSpPr txBox="1"/>
          <p:nvPr>
            <p:ph type="title"/>
          </p:nvPr>
        </p:nvSpPr>
        <p:spPr>
          <a:xfrm>
            <a:off x="232450" y="357187"/>
            <a:ext cx="23919100" cy="13001626"/>
          </a:xfrm>
          <a:prstGeom prst="rect">
            <a:avLst/>
          </a:prstGeom>
        </p:spPr>
        <p:txBody>
          <a:bodyPr/>
          <a:lstStyle/>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p:txBody>
      </p:sp>
      <p:pic>
        <p:nvPicPr>
          <p:cNvPr id="1172" name="ricklove#8.jpg" descr="ricklove#8.jpg"/>
          <p:cNvPicPr>
            <a:picLocks noChangeAspect="1"/>
          </p:cNvPicPr>
          <p:nvPr/>
        </p:nvPicPr>
        <p:blipFill>
          <a:blip r:embed="rId2">
            <a:extLst/>
          </a:blip>
          <a:stretch>
            <a:fillRect/>
          </a:stretch>
        </p:blipFill>
        <p:spPr>
          <a:xfrm>
            <a:off x="282439" y="1089430"/>
            <a:ext cx="23819122" cy="10272308"/>
          </a:xfrm>
          <a:prstGeom prst="rect">
            <a:avLst/>
          </a:prstGeom>
          <a:ln w="12700">
            <a:miter lim="400000"/>
          </a:ln>
        </p:spPr>
      </p:pic>
    </p:spTree>
  </p:cSld>
  <p:clrMapOvr>
    <a:masterClrMapping/>
  </p:clrMapOvr>
  <p:transition xmlns:p14="http://schemas.microsoft.com/office/powerpoint/2010/main" spd="med" advClick="1"/>
</p:sld>
</file>

<file path=ppt/slides/slide3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4" name="Double-click to edit"/>
          <p:cNvSpPr txBox="1"/>
          <p:nvPr>
            <p:ph type="title"/>
          </p:nvPr>
        </p:nvSpPr>
        <p:spPr>
          <a:xfrm>
            <a:off x="170594" y="357187"/>
            <a:ext cx="24042812" cy="13159105"/>
          </a:xfrm>
          <a:prstGeom prst="rect">
            <a:avLst/>
          </a:prstGeom>
        </p:spPr>
        <p:txBody>
          <a:bodyPr/>
          <a:lstStyle/>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p:txBody>
      </p:sp>
      <p:pic>
        <p:nvPicPr>
          <p:cNvPr id="1175" name="ricklove#9.jpg" descr="ricklove#9.jpg"/>
          <p:cNvPicPr>
            <a:picLocks noChangeAspect="1"/>
          </p:cNvPicPr>
          <p:nvPr/>
        </p:nvPicPr>
        <p:blipFill>
          <a:blip r:embed="rId2">
            <a:extLst/>
          </a:blip>
          <a:stretch>
            <a:fillRect/>
          </a:stretch>
        </p:blipFill>
        <p:spPr>
          <a:xfrm>
            <a:off x="2462211" y="442912"/>
            <a:ext cx="20130815" cy="12361883"/>
          </a:xfrm>
          <a:prstGeom prst="rect">
            <a:avLst/>
          </a:prstGeom>
          <a:ln w="12700">
            <a:miter lim="400000"/>
          </a:ln>
        </p:spPr>
      </p:pic>
    </p:spTree>
  </p:cSld>
  <p:clrMapOvr>
    <a:masterClrMapping/>
  </p:clrMapOvr>
  <p:transition xmlns:p14="http://schemas.microsoft.com/office/powerpoint/2010/main" spd="med" advClick="1"/>
</p:sld>
</file>

<file path=ppt/slides/slide3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7" name="Double-click to edit"/>
          <p:cNvSpPr txBox="1"/>
          <p:nvPr>
            <p:ph type="title"/>
          </p:nvPr>
        </p:nvSpPr>
        <p:spPr>
          <a:xfrm>
            <a:off x="212731" y="357187"/>
            <a:ext cx="23958538" cy="13093806"/>
          </a:xfrm>
          <a:prstGeom prst="rect">
            <a:avLst/>
          </a:prstGeom>
        </p:spPr>
        <p:txBody>
          <a:bodyPr/>
          <a:lstStyle/>
          <a:p>
            <a:pPr defTabSz="690086">
              <a:defRPr sz="9407"/>
            </a:pPr>
          </a:p>
          <a:p>
            <a:pPr defTabSz="690086">
              <a:defRPr sz="9407"/>
            </a:pPr>
          </a:p>
          <a:p>
            <a:pPr defTabSz="690086">
              <a:defRPr sz="9407"/>
            </a:pPr>
          </a:p>
          <a:p>
            <a:pPr defTabSz="690086">
              <a:defRPr sz="9407"/>
            </a:pPr>
          </a:p>
          <a:p>
            <a:pPr defTabSz="690086">
              <a:defRPr sz="9407"/>
            </a:pPr>
          </a:p>
          <a:p>
            <a:pPr defTabSz="690086">
              <a:defRPr sz="9407"/>
            </a:pPr>
          </a:p>
          <a:p>
            <a:pPr defTabSz="690086">
              <a:defRPr sz="9407"/>
            </a:pPr>
          </a:p>
          <a:p>
            <a:pPr defTabSz="690086">
              <a:defRPr sz="9407"/>
            </a:pPr>
          </a:p>
        </p:txBody>
      </p:sp>
      <p:pic>
        <p:nvPicPr>
          <p:cNvPr id="1178" name="ricklove#10.jpg" descr="ricklove#10.jpg"/>
          <p:cNvPicPr>
            <a:picLocks noChangeAspect="1"/>
          </p:cNvPicPr>
          <p:nvPr/>
        </p:nvPicPr>
        <p:blipFill>
          <a:blip r:embed="rId2">
            <a:extLst/>
          </a:blip>
          <a:stretch>
            <a:fillRect/>
          </a:stretch>
        </p:blipFill>
        <p:spPr>
          <a:xfrm>
            <a:off x="1477260" y="131037"/>
            <a:ext cx="21429480" cy="13093806"/>
          </a:xfrm>
          <a:prstGeom prst="rect">
            <a:avLst/>
          </a:prstGeom>
          <a:ln w="12700">
            <a:miter lim="400000"/>
          </a:ln>
        </p:spPr>
      </p:pic>
    </p:spTree>
  </p:cSld>
  <p:clrMapOvr>
    <a:masterClrMapping/>
  </p:clrMapOvr>
  <p:transition xmlns:p14="http://schemas.microsoft.com/office/powerpoint/2010/main" spd="med" advClick="1"/>
</p:sld>
</file>

<file path=ppt/slides/slide3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0" name="Double-click to edit"/>
          <p:cNvSpPr txBox="1"/>
          <p:nvPr>
            <p:ph type="title"/>
          </p:nvPr>
        </p:nvSpPr>
        <p:spPr>
          <a:xfrm>
            <a:off x="168640" y="357187"/>
            <a:ext cx="24046720" cy="13001626"/>
          </a:xfrm>
          <a:prstGeom prst="rect">
            <a:avLst/>
          </a:prstGeom>
        </p:spPr>
        <p:txBody>
          <a:bodyPr/>
          <a:lstStyle/>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p:txBody>
      </p:sp>
      <p:pic>
        <p:nvPicPr>
          <p:cNvPr id="1181" name="ricklove#11.jpg" descr="ricklove#11.jpg"/>
          <p:cNvPicPr>
            <a:picLocks noChangeAspect="1"/>
          </p:cNvPicPr>
          <p:nvPr/>
        </p:nvPicPr>
        <p:blipFill>
          <a:blip r:embed="rId2">
            <a:extLst/>
          </a:blip>
          <a:stretch>
            <a:fillRect/>
          </a:stretch>
        </p:blipFill>
        <p:spPr>
          <a:xfrm>
            <a:off x="340769" y="551091"/>
            <a:ext cx="23702462" cy="11868841"/>
          </a:xfrm>
          <a:prstGeom prst="rect">
            <a:avLst/>
          </a:prstGeom>
          <a:ln w="12700">
            <a:miter lim="400000"/>
          </a:ln>
        </p:spPr>
      </p:pic>
    </p:spTree>
  </p:cSld>
  <p:clrMapOvr>
    <a:masterClrMapping/>
  </p:clrMapOvr>
  <p:transition xmlns:p14="http://schemas.microsoft.com/office/powerpoint/2010/main" spd="med" advClick="1"/>
</p:sld>
</file>

<file path=ppt/slides/slide3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3" name="Double-click to edit"/>
          <p:cNvSpPr txBox="1"/>
          <p:nvPr>
            <p:ph type="title"/>
          </p:nvPr>
        </p:nvSpPr>
        <p:spPr>
          <a:xfrm>
            <a:off x="182779" y="166687"/>
            <a:ext cx="24018442" cy="13001626"/>
          </a:xfrm>
          <a:prstGeom prst="rect">
            <a:avLst/>
          </a:prstGeom>
        </p:spPr>
        <p:txBody>
          <a:bodyPr/>
          <a:lstStyle/>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p:txBody>
      </p:sp>
      <p:pic>
        <p:nvPicPr>
          <p:cNvPr id="1184" name="ricklove#12.jpg" descr="ricklove#12.jpg"/>
          <p:cNvPicPr>
            <a:picLocks noChangeAspect="1"/>
          </p:cNvPicPr>
          <p:nvPr/>
        </p:nvPicPr>
        <p:blipFill>
          <a:blip r:embed="rId2">
            <a:extLst/>
          </a:blip>
          <a:stretch>
            <a:fillRect/>
          </a:stretch>
        </p:blipFill>
        <p:spPr>
          <a:xfrm>
            <a:off x="3530316" y="322145"/>
            <a:ext cx="17323368" cy="12138143"/>
          </a:xfrm>
          <a:prstGeom prst="rect">
            <a:avLst/>
          </a:prstGeom>
          <a:ln w="12700">
            <a:miter lim="400000"/>
          </a:ln>
        </p:spPr>
      </p:pic>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Hajj Amin al-Husayni with German SS and Bosnian members of the Waffen-SS during an official visit to Bosnia in 1943. — US Holocaust Memorial Museum, courtesy of Robert Kempner"/>
          <p:cNvSpPr txBox="1"/>
          <p:nvPr>
            <p:ph type="title"/>
          </p:nvPr>
        </p:nvSpPr>
        <p:spPr>
          <a:xfrm>
            <a:off x="313562" y="357187"/>
            <a:ext cx="23756878" cy="12799406"/>
          </a:xfrm>
          <a:prstGeom prst="rect">
            <a:avLst/>
          </a:prstGeom>
        </p:spPr>
        <p:txBody>
          <a:bodyPr/>
          <a:lstStyle/>
          <a:p>
            <a:pPr defTabSz="457200">
              <a:defRPr b="1" i="1" sz="5800">
                <a:latin typeface="Helvetica"/>
                <a:ea typeface="Helvetica"/>
                <a:cs typeface="Helvetica"/>
                <a:sym typeface="Helvetica"/>
              </a:defRPr>
            </a:pPr>
          </a:p>
          <a:p>
            <a:pPr defTabSz="457200">
              <a:defRPr b="1" i="1" sz="5800">
                <a:latin typeface="Helvetica"/>
                <a:ea typeface="Helvetica"/>
                <a:cs typeface="Helvetica"/>
                <a:sym typeface="Helvetica"/>
              </a:defRPr>
            </a:pPr>
          </a:p>
          <a:p>
            <a:pPr defTabSz="457200">
              <a:defRPr b="1" i="1" sz="5800">
                <a:latin typeface="Helvetica"/>
                <a:ea typeface="Helvetica"/>
                <a:cs typeface="Helvetica"/>
                <a:sym typeface="Helvetica"/>
              </a:defRPr>
            </a:pPr>
          </a:p>
          <a:p>
            <a:pPr defTabSz="457200">
              <a:defRPr b="1" i="1" sz="5800">
                <a:latin typeface="Helvetica"/>
                <a:ea typeface="Helvetica"/>
                <a:cs typeface="Helvetica"/>
                <a:sym typeface="Helvetica"/>
              </a:defRPr>
            </a:pPr>
          </a:p>
          <a:p>
            <a:pPr defTabSz="457200">
              <a:defRPr b="1" i="1" sz="5800">
                <a:latin typeface="Helvetica"/>
                <a:ea typeface="Helvetica"/>
                <a:cs typeface="Helvetica"/>
                <a:sym typeface="Helvetica"/>
              </a:defRPr>
            </a:pPr>
          </a:p>
          <a:p>
            <a:pPr defTabSz="457200">
              <a:defRPr b="1" i="1" sz="5800">
                <a:latin typeface="Helvetica"/>
                <a:ea typeface="Helvetica"/>
                <a:cs typeface="Helvetica"/>
                <a:sym typeface="Helvetica"/>
              </a:defRPr>
            </a:pPr>
          </a:p>
          <a:p>
            <a:pPr defTabSz="457200">
              <a:defRPr b="1" i="1" sz="5800">
                <a:latin typeface="Helvetica"/>
                <a:ea typeface="Helvetica"/>
                <a:cs typeface="Helvetica"/>
                <a:sym typeface="Helvetica"/>
              </a:defRPr>
            </a:pPr>
          </a:p>
          <a:p>
            <a:pPr defTabSz="457200">
              <a:defRPr b="1" i="1" sz="5800">
                <a:latin typeface="Helvetica"/>
                <a:ea typeface="Helvetica"/>
                <a:cs typeface="Helvetica"/>
                <a:sym typeface="Helvetica"/>
              </a:defRPr>
            </a:pPr>
          </a:p>
          <a:p>
            <a:pPr defTabSz="457200">
              <a:defRPr b="1" i="1" sz="5800">
                <a:latin typeface="Helvetica"/>
                <a:ea typeface="Helvetica"/>
                <a:cs typeface="Helvetica"/>
                <a:sym typeface="Helvetica"/>
              </a:defRPr>
            </a:pPr>
          </a:p>
          <a:p>
            <a:pPr defTabSz="457200">
              <a:defRPr b="1" i="1" sz="5800">
                <a:latin typeface="Helvetica"/>
                <a:ea typeface="Helvetica"/>
                <a:cs typeface="Helvetica"/>
                <a:sym typeface="Helvetica"/>
              </a:defRPr>
            </a:pPr>
          </a:p>
          <a:p>
            <a:pPr defTabSz="457200">
              <a:defRPr sz="5800">
                <a:latin typeface="Arial"/>
                <a:ea typeface="Arial"/>
                <a:cs typeface="Arial"/>
                <a:sym typeface="Arial"/>
              </a:defRPr>
            </a:pPr>
            <a:r>
              <a:t>Hajj Amin al-Husayni with German SS and Bosnian members of the Waffen-SS during an official visit to Bosnia in 1943. — US Holocaust Memorial Museum, courtesy of Robert Kempner</a:t>
            </a:r>
          </a:p>
        </p:txBody>
      </p:sp>
      <p:pic>
        <p:nvPicPr>
          <p:cNvPr id="250" name="amin-al-husseini-palestine-founder-2.jpg" descr="amin-al-husseini-palestine-founder-2.jpg"/>
          <p:cNvPicPr>
            <a:picLocks noChangeAspect="1"/>
          </p:cNvPicPr>
          <p:nvPr/>
        </p:nvPicPr>
        <p:blipFill>
          <a:blip r:embed="rId2">
            <a:extLst/>
          </a:blip>
          <a:stretch>
            <a:fillRect/>
          </a:stretch>
        </p:blipFill>
        <p:spPr>
          <a:xfrm>
            <a:off x="7018352" y="699304"/>
            <a:ext cx="11452211" cy="8589159"/>
          </a:xfrm>
          <a:prstGeom prst="rect">
            <a:avLst/>
          </a:prstGeom>
          <a:ln w="12700">
            <a:miter lim="400000"/>
          </a:ln>
        </p:spPr>
      </p:pic>
    </p:spTree>
  </p:cSld>
  <p:clrMapOvr>
    <a:masterClrMapping/>
  </p:clrMapOvr>
  <p:transition xmlns:p14="http://schemas.microsoft.com/office/powerpoint/2010/main" spd="med" advClick="1"/>
</p:sld>
</file>

<file path=ppt/slides/slide3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6" name="Article From Website of Matt Chandler’s  Village Church"/>
          <p:cNvSpPr txBox="1"/>
          <p:nvPr>
            <p:ph type="title"/>
          </p:nvPr>
        </p:nvSpPr>
        <p:spPr>
          <a:xfrm>
            <a:off x="191337" y="357187"/>
            <a:ext cx="23891938" cy="13230077"/>
          </a:xfrm>
          <a:prstGeom prst="rect">
            <a:avLst/>
          </a:prstGeom>
        </p:spPr>
        <p:txBody>
          <a:bodyPr/>
          <a:lstStyle/>
          <a:p>
            <a:pPr defTabSz="558641">
              <a:defRPr sz="7616"/>
            </a:pPr>
          </a:p>
          <a:p>
            <a:pPr defTabSz="558641">
              <a:defRPr sz="7616"/>
            </a:pPr>
          </a:p>
          <a:p>
            <a:pPr defTabSz="558641">
              <a:defRPr sz="7616"/>
            </a:pPr>
          </a:p>
          <a:p>
            <a:pPr defTabSz="558641">
              <a:defRPr sz="7616"/>
            </a:pPr>
          </a:p>
          <a:p>
            <a:pPr defTabSz="558641">
              <a:defRPr sz="7616"/>
            </a:pPr>
          </a:p>
          <a:p>
            <a:pPr defTabSz="558641">
              <a:defRPr sz="7616"/>
            </a:pPr>
          </a:p>
          <a:p>
            <a:pPr defTabSz="558641">
              <a:defRPr sz="7616"/>
            </a:pPr>
          </a:p>
          <a:p>
            <a:pPr defTabSz="558641">
              <a:defRPr sz="7616"/>
            </a:pPr>
          </a:p>
          <a:p>
            <a:pPr defTabSz="558641">
              <a:defRPr sz="7616"/>
            </a:pPr>
          </a:p>
          <a:p>
            <a:pPr defTabSz="558641">
              <a:defRPr sz="7616"/>
            </a:pPr>
            <a:r>
              <a:t>Article From Website of Matt Chandler’s </a:t>
            </a:r>
            <a:br/>
            <a:r>
              <a:t>Village Church</a:t>
            </a:r>
          </a:p>
        </p:txBody>
      </p:sp>
      <p:pic>
        <p:nvPicPr>
          <p:cNvPr id="1187" name="long#6.jpg" descr="long#6.jpg"/>
          <p:cNvPicPr>
            <a:picLocks noChangeAspect="1"/>
          </p:cNvPicPr>
          <p:nvPr/>
        </p:nvPicPr>
        <p:blipFill>
          <a:blip r:embed="rId2">
            <a:extLst/>
          </a:blip>
          <a:stretch>
            <a:fillRect/>
          </a:stretch>
        </p:blipFill>
        <p:spPr>
          <a:xfrm>
            <a:off x="2486117" y="1097649"/>
            <a:ext cx="19411766" cy="10197414"/>
          </a:xfrm>
          <a:prstGeom prst="rect">
            <a:avLst/>
          </a:prstGeom>
          <a:ln w="12700">
            <a:miter lim="400000"/>
          </a:ln>
        </p:spPr>
      </p:pic>
    </p:spTree>
  </p:cSld>
  <p:clrMapOvr>
    <a:masterClrMapping/>
  </p:clrMapOvr>
  <p:transition xmlns:p14="http://schemas.microsoft.com/office/powerpoint/2010/main" spd="med" advClick="1"/>
</p:sld>
</file>

<file path=ppt/slides/slide3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89" name="Double-click to edit"/>
          <p:cNvSpPr txBox="1"/>
          <p:nvPr>
            <p:ph type="title"/>
          </p:nvPr>
        </p:nvSpPr>
        <p:spPr>
          <a:xfrm>
            <a:off x="244078" y="285750"/>
            <a:ext cx="23895845" cy="13144500"/>
          </a:xfrm>
          <a:prstGeom prst="rect">
            <a:avLst/>
          </a:prstGeom>
        </p:spPr>
        <p:txBody>
          <a:bodyPr/>
          <a:lstStyle/>
          <a:p>
            <a:pPr/>
          </a:p>
          <a:p>
            <a:pPr/>
          </a:p>
          <a:p>
            <a:pPr/>
          </a:p>
          <a:p>
            <a:pPr/>
          </a:p>
          <a:p>
            <a:pPr/>
          </a:p>
          <a:p>
            <a:pPr/>
          </a:p>
        </p:txBody>
      </p:sp>
      <p:pic>
        <p:nvPicPr>
          <p:cNvPr id="1190" name="long#2.jpg" descr="long#2.jpg"/>
          <p:cNvPicPr>
            <a:picLocks noChangeAspect="1"/>
          </p:cNvPicPr>
          <p:nvPr/>
        </p:nvPicPr>
        <p:blipFill>
          <a:blip r:embed="rId2">
            <a:extLst/>
          </a:blip>
          <a:stretch>
            <a:fillRect/>
          </a:stretch>
        </p:blipFill>
        <p:spPr>
          <a:xfrm>
            <a:off x="6383337" y="1326624"/>
            <a:ext cx="11231226" cy="10681752"/>
          </a:xfrm>
          <a:prstGeom prst="rect">
            <a:avLst/>
          </a:prstGeom>
          <a:ln w="12700">
            <a:miter lim="400000"/>
          </a:ln>
        </p:spPr>
      </p:pic>
    </p:spTree>
  </p:cSld>
  <p:clrMapOvr>
    <a:masterClrMapping/>
  </p:clrMapOvr>
  <p:transition xmlns:p14="http://schemas.microsoft.com/office/powerpoint/2010/main" spd="med" advClick="1"/>
</p:sld>
</file>

<file path=ppt/slides/slide3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2" name="Double-click to edit"/>
          <p:cNvSpPr txBox="1"/>
          <p:nvPr>
            <p:ph type="title"/>
          </p:nvPr>
        </p:nvSpPr>
        <p:spPr>
          <a:xfrm>
            <a:off x="182965" y="357187"/>
            <a:ext cx="24018070" cy="13272586"/>
          </a:xfrm>
          <a:prstGeom prst="rect">
            <a:avLst/>
          </a:prstGeom>
        </p:spPr>
        <p:txBody>
          <a:bodyPr/>
          <a:lstStyle/>
          <a:p>
            <a:pPr defTabSz="698301">
              <a:defRPr sz="9520"/>
            </a:pPr>
          </a:p>
          <a:p>
            <a:pPr defTabSz="698301">
              <a:defRPr sz="9520"/>
            </a:pPr>
          </a:p>
          <a:p>
            <a:pPr defTabSz="698301">
              <a:defRPr sz="9520"/>
            </a:pPr>
          </a:p>
          <a:p>
            <a:pPr defTabSz="698301">
              <a:defRPr sz="9520"/>
            </a:pPr>
          </a:p>
          <a:p>
            <a:pPr defTabSz="698301">
              <a:defRPr sz="9520"/>
            </a:pPr>
          </a:p>
          <a:p>
            <a:pPr defTabSz="698301">
              <a:defRPr sz="9520"/>
            </a:pPr>
          </a:p>
          <a:p>
            <a:pPr defTabSz="698301">
              <a:defRPr sz="9520"/>
            </a:pPr>
          </a:p>
          <a:p>
            <a:pPr defTabSz="698301">
              <a:defRPr sz="9520"/>
            </a:pPr>
          </a:p>
        </p:txBody>
      </p:sp>
      <p:pic>
        <p:nvPicPr>
          <p:cNvPr id="1193" name="long#8.jpg" descr="long#8.jpg"/>
          <p:cNvPicPr>
            <a:picLocks noChangeAspect="1"/>
          </p:cNvPicPr>
          <p:nvPr/>
        </p:nvPicPr>
        <p:blipFill>
          <a:blip r:embed="rId2">
            <a:extLst/>
          </a:blip>
          <a:stretch>
            <a:fillRect/>
          </a:stretch>
        </p:blipFill>
        <p:spPr>
          <a:xfrm>
            <a:off x="403703" y="1273416"/>
            <a:ext cx="22637673" cy="9385965"/>
          </a:xfrm>
          <a:prstGeom prst="rect">
            <a:avLst/>
          </a:prstGeom>
          <a:ln w="12700">
            <a:miter lim="400000"/>
          </a:ln>
        </p:spPr>
      </p:pic>
    </p:spTree>
  </p:cSld>
  <p:clrMapOvr>
    <a:masterClrMapping/>
  </p:clrMapOvr>
  <p:transition xmlns:p14="http://schemas.microsoft.com/office/powerpoint/2010/main" spd="med" advClick="1"/>
</p:sld>
</file>

<file path=ppt/slides/slide3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5" name="Double-click to edit"/>
          <p:cNvSpPr txBox="1"/>
          <p:nvPr>
            <p:ph type="title"/>
          </p:nvPr>
        </p:nvSpPr>
        <p:spPr>
          <a:xfrm>
            <a:off x="238776" y="266169"/>
            <a:ext cx="23906448" cy="13183662"/>
          </a:xfrm>
          <a:prstGeom prst="rect">
            <a:avLst/>
          </a:prstGeom>
        </p:spPr>
        <p:txBody>
          <a:bodyPr/>
          <a:lstStyle/>
          <a:p>
            <a:pPr/>
          </a:p>
          <a:p>
            <a:pPr/>
          </a:p>
          <a:p>
            <a:pPr/>
          </a:p>
        </p:txBody>
      </p:sp>
      <p:pic>
        <p:nvPicPr>
          <p:cNvPr id="1196" name="long#1.jpg" descr="long#1.jpg"/>
          <p:cNvPicPr>
            <a:picLocks noChangeAspect="1"/>
          </p:cNvPicPr>
          <p:nvPr/>
        </p:nvPicPr>
        <p:blipFill>
          <a:blip r:embed="rId2">
            <a:extLst/>
          </a:blip>
          <a:stretch>
            <a:fillRect/>
          </a:stretch>
        </p:blipFill>
        <p:spPr>
          <a:xfrm>
            <a:off x="3682634" y="886659"/>
            <a:ext cx="17018732" cy="11942682"/>
          </a:xfrm>
          <a:prstGeom prst="rect">
            <a:avLst/>
          </a:prstGeom>
          <a:ln w="12700">
            <a:miter lim="400000"/>
          </a:ln>
        </p:spPr>
      </p:pic>
    </p:spTree>
  </p:cSld>
  <p:clrMapOvr>
    <a:masterClrMapping/>
  </p:clrMapOvr>
  <p:transition xmlns:p14="http://schemas.microsoft.com/office/powerpoint/2010/main" spd="med" advClick="1"/>
</p:sld>
</file>

<file path=ppt/slides/slide3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8" name="Double-click to edit"/>
          <p:cNvSpPr txBox="1"/>
          <p:nvPr>
            <p:ph type="title"/>
          </p:nvPr>
        </p:nvSpPr>
        <p:spPr>
          <a:xfrm>
            <a:off x="198127" y="357187"/>
            <a:ext cx="23886357" cy="13236867"/>
          </a:xfrm>
          <a:prstGeom prst="rect">
            <a:avLst/>
          </a:prstGeom>
        </p:spPr>
        <p:txBody>
          <a:bodyPr/>
          <a:lstStyle/>
          <a:p>
            <a:pPr defTabSz="632579">
              <a:defRPr sz="8624"/>
            </a:pPr>
          </a:p>
          <a:p>
            <a:pPr defTabSz="632579">
              <a:defRPr sz="8624"/>
            </a:pPr>
          </a:p>
          <a:p>
            <a:pPr defTabSz="632579">
              <a:defRPr sz="8624"/>
            </a:pPr>
          </a:p>
          <a:p>
            <a:pPr defTabSz="632579">
              <a:defRPr sz="8624"/>
            </a:pPr>
          </a:p>
          <a:p>
            <a:pPr defTabSz="632579">
              <a:defRPr sz="8624"/>
            </a:pPr>
          </a:p>
          <a:p>
            <a:pPr defTabSz="632579">
              <a:defRPr sz="8624"/>
            </a:pPr>
          </a:p>
          <a:p>
            <a:pPr defTabSz="632579">
              <a:defRPr sz="8624"/>
            </a:pPr>
          </a:p>
          <a:p>
            <a:pPr defTabSz="632579">
              <a:defRPr sz="8624"/>
            </a:pPr>
          </a:p>
          <a:p>
            <a:pPr defTabSz="632579">
              <a:defRPr sz="8624"/>
            </a:pPr>
          </a:p>
        </p:txBody>
      </p:sp>
      <p:pic>
        <p:nvPicPr>
          <p:cNvPr id="1199" name="long#3.jpg" descr="long#3.jpg"/>
          <p:cNvPicPr>
            <a:picLocks noChangeAspect="1"/>
          </p:cNvPicPr>
          <p:nvPr/>
        </p:nvPicPr>
        <p:blipFill>
          <a:blip r:embed="rId2">
            <a:extLst/>
          </a:blip>
          <a:stretch>
            <a:fillRect/>
          </a:stretch>
        </p:blipFill>
        <p:spPr>
          <a:xfrm>
            <a:off x="-32740" y="723143"/>
            <a:ext cx="23654529" cy="11895141"/>
          </a:xfrm>
          <a:prstGeom prst="rect">
            <a:avLst/>
          </a:prstGeom>
          <a:ln w="12700">
            <a:miter lim="400000"/>
          </a:ln>
        </p:spPr>
      </p:pic>
    </p:spTree>
  </p:cSld>
  <p:clrMapOvr>
    <a:masterClrMapping/>
  </p:clrMapOvr>
  <p:transition xmlns:p14="http://schemas.microsoft.com/office/powerpoint/2010/main" spd="med" advClick="1"/>
</p:sld>
</file>

<file path=ppt/slides/slide3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1" name="Double-click to edit"/>
          <p:cNvSpPr txBox="1"/>
          <p:nvPr>
            <p:ph type="title"/>
          </p:nvPr>
        </p:nvSpPr>
        <p:spPr>
          <a:xfrm>
            <a:off x="156083" y="357187"/>
            <a:ext cx="24071834" cy="13001626"/>
          </a:xfrm>
          <a:prstGeom prst="rect">
            <a:avLst/>
          </a:prstGeom>
        </p:spPr>
        <p:txBody>
          <a:bodyPr/>
          <a:lstStyle/>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p:txBody>
      </p:sp>
      <p:pic>
        <p:nvPicPr>
          <p:cNvPr id="1202" name="long#4.jpg" descr="long#4.jpg"/>
          <p:cNvPicPr>
            <a:picLocks noChangeAspect="1"/>
          </p:cNvPicPr>
          <p:nvPr/>
        </p:nvPicPr>
        <p:blipFill>
          <a:blip r:embed="rId2">
            <a:extLst/>
          </a:blip>
          <a:stretch>
            <a:fillRect/>
          </a:stretch>
        </p:blipFill>
        <p:spPr>
          <a:xfrm>
            <a:off x="1241890" y="910998"/>
            <a:ext cx="21900220" cy="11458679"/>
          </a:xfrm>
          <a:prstGeom prst="rect">
            <a:avLst/>
          </a:prstGeom>
          <a:ln w="12700">
            <a:miter lim="400000"/>
          </a:ln>
        </p:spPr>
      </p:pic>
    </p:spTree>
  </p:cSld>
  <p:clrMapOvr>
    <a:masterClrMapping/>
  </p:clrMapOvr>
  <p:transition xmlns:p14="http://schemas.microsoft.com/office/powerpoint/2010/main" spd="med" advClick="1"/>
</p:sld>
</file>

<file path=ppt/slides/slide3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4" name="Double-click to edit"/>
          <p:cNvSpPr txBox="1"/>
          <p:nvPr>
            <p:ph type="title"/>
          </p:nvPr>
        </p:nvSpPr>
        <p:spPr>
          <a:xfrm>
            <a:off x="135619" y="357187"/>
            <a:ext cx="24009605" cy="13261331"/>
          </a:xfrm>
          <a:prstGeom prst="rect">
            <a:avLst/>
          </a:prstGeom>
        </p:spPr>
        <p:txBody>
          <a:bodyPr/>
          <a:lstStyle/>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p:txBody>
      </p:sp>
      <p:pic>
        <p:nvPicPr>
          <p:cNvPr id="1205" name="long#5.jpg" descr="long#5.jpg"/>
          <p:cNvPicPr>
            <a:picLocks noChangeAspect="1"/>
          </p:cNvPicPr>
          <p:nvPr/>
        </p:nvPicPr>
        <p:blipFill>
          <a:blip r:embed="rId2">
            <a:extLst/>
          </a:blip>
          <a:stretch>
            <a:fillRect/>
          </a:stretch>
        </p:blipFill>
        <p:spPr>
          <a:xfrm>
            <a:off x="752738" y="1791821"/>
            <a:ext cx="23360297" cy="12082913"/>
          </a:xfrm>
          <a:prstGeom prst="rect">
            <a:avLst/>
          </a:prstGeom>
          <a:ln w="12700">
            <a:miter lim="400000"/>
          </a:ln>
        </p:spPr>
      </p:pic>
    </p:spTree>
  </p:cSld>
  <p:clrMapOvr>
    <a:masterClrMapping/>
  </p:clrMapOvr>
  <p:transition xmlns:p14="http://schemas.microsoft.com/office/powerpoint/2010/main" spd="med" advClick="1"/>
</p:sld>
</file>

<file path=ppt/slides/slide3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7" name="Paul Wilkinson Reports that Other  Speakers at CATC 2016 Included:…"/>
          <p:cNvSpPr txBox="1"/>
          <p:nvPr>
            <p:ph type="title"/>
          </p:nvPr>
        </p:nvSpPr>
        <p:spPr>
          <a:xfrm>
            <a:off x="190313" y="357187"/>
            <a:ext cx="23866266" cy="13128595"/>
          </a:xfrm>
          <a:prstGeom prst="rect">
            <a:avLst/>
          </a:prstGeom>
        </p:spPr>
        <p:txBody>
          <a:bodyPr/>
          <a:lstStyle/>
          <a:p>
            <a:pPr>
              <a:defRPr sz="7500">
                <a:latin typeface="Arial"/>
                <a:ea typeface="Arial"/>
                <a:cs typeface="Arial"/>
                <a:sym typeface="Arial"/>
              </a:defRPr>
            </a:pPr>
            <a:r>
              <a:t>Paul Wilkinson Reports that Other </a:t>
            </a:r>
            <a:br/>
            <a:r>
              <a:t>Speakers at CATC 2016 Included:</a:t>
            </a:r>
          </a:p>
          <a:p>
            <a:pPr>
              <a:defRPr sz="7500">
                <a:latin typeface="Arial"/>
                <a:ea typeface="Arial"/>
                <a:cs typeface="Arial"/>
                <a:sym typeface="Arial"/>
              </a:defRPr>
            </a:pPr>
          </a:p>
          <a:p>
            <a:pPr>
              <a:defRPr sz="7500">
                <a:latin typeface="Arial"/>
                <a:ea typeface="Arial"/>
                <a:cs typeface="Arial"/>
                <a:sym typeface="Arial"/>
              </a:defRPr>
            </a:pPr>
            <a:r>
              <a:t>Mark Labberton, President of Fuller Theological Seminary in Pasadena, California</a:t>
            </a:r>
          </a:p>
          <a:p>
            <a:pPr>
              <a:defRPr sz="7500">
                <a:latin typeface="Arial"/>
                <a:ea typeface="Arial"/>
                <a:cs typeface="Arial"/>
                <a:sym typeface="Arial"/>
              </a:defRPr>
            </a:pPr>
            <a:br/>
            <a:r>
              <a:t>Rick Love, President of the Colorado-based Peace Catalyst International </a:t>
            </a: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3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09" name="Article on Village Church Website"/>
          <p:cNvSpPr txBox="1"/>
          <p:nvPr>
            <p:ph type="title"/>
          </p:nvPr>
        </p:nvSpPr>
        <p:spPr>
          <a:xfrm>
            <a:off x="167657" y="357187"/>
            <a:ext cx="24048686" cy="13001626"/>
          </a:xfrm>
          <a:prstGeom prst="rect">
            <a:avLst/>
          </a:prstGeom>
        </p:spPr>
        <p:txBody>
          <a:bodyPr/>
          <a:lstStyle/>
          <a:p>
            <a:pPr/>
          </a:p>
          <a:p>
            <a:pPr/>
          </a:p>
          <a:p>
            <a:pPr/>
          </a:p>
          <a:p>
            <a:pPr/>
          </a:p>
          <a:p>
            <a:pPr/>
          </a:p>
          <a:p>
            <a:pPr/>
          </a:p>
          <a:p>
            <a:pPr>
              <a:defRPr sz="7500">
                <a:latin typeface="Arial"/>
                <a:ea typeface="Arial"/>
                <a:cs typeface="Arial"/>
                <a:sym typeface="Arial"/>
              </a:defRPr>
            </a:pPr>
            <a:r>
              <a:t>Article on Village Church Website</a:t>
            </a:r>
          </a:p>
        </p:txBody>
      </p:sp>
      <p:pic>
        <p:nvPicPr>
          <p:cNvPr id="1210" name="villagechurchjesusrefugee.jpg" descr="villagechurchjesusrefugee.jpg"/>
          <p:cNvPicPr>
            <a:picLocks noChangeAspect="1"/>
          </p:cNvPicPr>
          <p:nvPr/>
        </p:nvPicPr>
        <p:blipFill>
          <a:blip r:embed="rId2">
            <a:extLst/>
          </a:blip>
          <a:stretch>
            <a:fillRect/>
          </a:stretch>
        </p:blipFill>
        <p:spPr>
          <a:xfrm>
            <a:off x="3852336" y="1504870"/>
            <a:ext cx="16679328" cy="8471060"/>
          </a:xfrm>
          <a:prstGeom prst="rect">
            <a:avLst/>
          </a:prstGeom>
          <a:ln w="12700">
            <a:miter lim="400000"/>
          </a:ln>
        </p:spPr>
      </p:pic>
    </p:spTree>
  </p:cSld>
  <p:clrMapOvr>
    <a:masterClrMapping/>
  </p:clrMapOvr>
  <p:transition xmlns:p14="http://schemas.microsoft.com/office/powerpoint/2010/main" spd="med" advClick="1"/>
</p:sld>
</file>

<file path=ppt/slides/slide3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2" name="Double-click to edit"/>
          <p:cNvSpPr txBox="1"/>
          <p:nvPr>
            <p:ph type="title"/>
          </p:nvPr>
        </p:nvSpPr>
        <p:spPr>
          <a:xfrm>
            <a:off x="122039" y="357187"/>
            <a:ext cx="24139922" cy="13237705"/>
          </a:xfrm>
          <a:prstGeom prst="rect">
            <a:avLst/>
          </a:prstGeom>
        </p:spPr>
        <p:txBody>
          <a:bodyPr/>
          <a:lstStyle/>
          <a:p>
            <a:pPr/>
          </a:p>
          <a:p>
            <a:pPr/>
          </a:p>
          <a:p>
            <a:pPr/>
          </a:p>
          <a:p>
            <a:pPr/>
          </a:p>
          <a:p>
            <a:pPr/>
          </a:p>
          <a:p>
            <a:pPr/>
          </a:p>
        </p:txBody>
      </p:sp>
      <p:pic>
        <p:nvPicPr>
          <p:cNvPr id="1213" name="Tom#1.jpg" descr="Tom#1.jpg"/>
          <p:cNvPicPr>
            <a:picLocks noChangeAspect="1"/>
          </p:cNvPicPr>
          <p:nvPr/>
        </p:nvPicPr>
        <p:blipFill>
          <a:blip r:embed="rId2">
            <a:extLst/>
          </a:blip>
          <a:stretch>
            <a:fillRect/>
          </a:stretch>
        </p:blipFill>
        <p:spPr>
          <a:xfrm>
            <a:off x="2835681" y="1520824"/>
            <a:ext cx="18712638" cy="8933435"/>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4" name="Double-click to edit"/>
          <p:cNvSpPr txBox="1"/>
          <p:nvPr>
            <p:ph type="title"/>
          </p:nvPr>
        </p:nvSpPr>
        <p:spPr>
          <a:xfrm>
            <a:off x="179244" y="357187"/>
            <a:ext cx="23857243" cy="13001626"/>
          </a:xfrm>
          <a:prstGeom prst="rect">
            <a:avLst/>
          </a:prstGeom>
        </p:spPr>
        <p:txBody>
          <a:bodyPr/>
          <a:lstStyle/>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p:txBody>
      </p:sp>
      <p:pic>
        <p:nvPicPr>
          <p:cNvPr id="145" name="Middle East map.jpg" descr="Middle East map.jpg"/>
          <p:cNvPicPr>
            <a:picLocks noChangeAspect="1"/>
          </p:cNvPicPr>
          <p:nvPr/>
        </p:nvPicPr>
        <p:blipFill>
          <a:blip r:embed="rId2">
            <a:extLst/>
          </a:blip>
          <a:stretch>
            <a:fillRect/>
          </a:stretch>
        </p:blipFill>
        <p:spPr>
          <a:xfrm>
            <a:off x="7694315" y="-10339"/>
            <a:ext cx="8995370" cy="13736679"/>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Muslims Training at Neuhammer in November of 1943"/>
          <p:cNvSpPr txBox="1"/>
          <p:nvPr>
            <p:ph type="title"/>
          </p:nvPr>
        </p:nvSpPr>
        <p:spPr>
          <a:xfrm>
            <a:off x="-316179" y="357187"/>
            <a:ext cx="24157370" cy="13001626"/>
          </a:xfrm>
          <a:prstGeom prst="rect">
            <a:avLst/>
          </a:prstGeom>
        </p:spPr>
        <p:txBody>
          <a:bodyPr/>
          <a:lstStyle/>
          <a:p>
            <a:pPr>
              <a:defRPr b="1" sz="7100">
                <a:latin typeface="Helvetica"/>
                <a:ea typeface="Helvetica"/>
                <a:cs typeface="Helvetica"/>
                <a:sym typeface="Helvetica"/>
              </a:defRPr>
            </a:pPr>
          </a:p>
          <a:p>
            <a:pPr>
              <a:defRPr b="1" sz="7100">
                <a:latin typeface="Helvetica"/>
                <a:ea typeface="Helvetica"/>
                <a:cs typeface="Helvetica"/>
                <a:sym typeface="Helvetica"/>
              </a:defRPr>
            </a:pPr>
          </a:p>
          <a:p>
            <a:pPr>
              <a:defRPr b="1" sz="7100">
                <a:latin typeface="Helvetica"/>
                <a:ea typeface="Helvetica"/>
                <a:cs typeface="Helvetica"/>
                <a:sym typeface="Helvetica"/>
              </a:defRPr>
            </a:pPr>
          </a:p>
          <a:p>
            <a:pPr>
              <a:defRPr b="1" sz="7100">
                <a:latin typeface="Helvetica"/>
                <a:ea typeface="Helvetica"/>
                <a:cs typeface="Helvetica"/>
                <a:sym typeface="Helvetica"/>
              </a:defRPr>
            </a:pPr>
          </a:p>
          <a:p>
            <a:pPr>
              <a:defRPr b="1" sz="7100">
                <a:latin typeface="Helvetica"/>
                <a:ea typeface="Helvetica"/>
                <a:cs typeface="Helvetica"/>
                <a:sym typeface="Helvetica"/>
              </a:defRPr>
            </a:pPr>
          </a:p>
          <a:p>
            <a:pPr>
              <a:defRPr b="1" sz="7100">
                <a:latin typeface="Helvetica"/>
                <a:ea typeface="Helvetica"/>
                <a:cs typeface="Helvetica"/>
                <a:sym typeface="Helvetica"/>
              </a:defRPr>
            </a:pPr>
          </a:p>
          <a:p>
            <a:pPr>
              <a:defRPr b="1" sz="7100">
                <a:latin typeface="Helvetica"/>
                <a:ea typeface="Helvetica"/>
                <a:cs typeface="Helvetica"/>
                <a:sym typeface="Helvetica"/>
              </a:defRPr>
            </a:pPr>
          </a:p>
          <a:p>
            <a:pPr>
              <a:defRPr b="1" sz="7100">
                <a:latin typeface="Helvetica"/>
                <a:ea typeface="Helvetica"/>
                <a:cs typeface="Helvetica"/>
                <a:sym typeface="Helvetica"/>
              </a:defRPr>
            </a:pPr>
          </a:p>
          <a:p>
            <a:pPr>
              <a:defRPr b="1" sz="7100">
                <a:latin typeface="Helvetica"/>
                <a:ea typeface="Helvetica"/>
                <a:cs typeface="Helvetica"/>
                <a:sym typeface="Helvetica"/>
              </a:defRPr>
            </a:pPr>
          </a:p>
          <a:p>
            <a:pPr>
              <a:defRPr b="1" sz="7100">
                <a:latin typeface="Helvetica"/>
                <a:ea typeface="Helvetica"/>
                <a:cs typeface="Helvetica"/>
                <a:sym typeface="Helvetica"/>
              </a:defRPr>
            </a:pPr>
          </a:p>
          <a:p>
            <a:pPr>
              <a:defRPr sz="7100">
                <a:latin typeface="Arial"/>
                <a:ea typeface="Arial"/>
                <a:cs typeface="Arial"/>
                <a:sym typeface="Arial"/>
              </a:defRPr>
            </a:pPr>
            <a:r>
              <a:t>Muslims Training at Neuhammer in November of 1943</a:t>
            </a:r>
          </a:p>
        </p:txBody>
      </p:sp>
      <p:pic>
        <p:nvPicPr>
          <p:cNvPr id="253" name="Nazi muslims.jpg" descr="Nazi muslims.jpg"/>
          <p:cNvPicPr>
            <a:picLocks noChangeAspect="1"/>
          </p:cNvPicPr>
          <p:nvPr/>
        </p:nvPicPr>
        <p:blipFill>
          <a:blip r:embed="rId2">
            <a:extLst/>
          </a:blip>
          <a:stretch>
            <a:fillRect/>
          </a:stretch>
        </p:blipFill>
        <p:spPr>
          <a:xfrm>
            <a:off x="3164955" y="-25728"/>
            <a:ext cx="18054090" cy="11532256"/>
          </a:xfrm>
          <a:prstGeom prst="rect">
            <a:avLst/>
          </a:prstGeom>
          <a:ln w="12700">
            <a:miter lim="400000"/>
          </a:ln>
        </p:spPr>
      </p:pic>
    </p:spTree>
  </p:cSld>
  <p:clrMapOvr>
    <a:masterClrMapping/>
  </p:clrMapOvr>
  <p:transition xmlns:p14="http://schemas.microsoft.com/office/powerpoint/2010/main" spd="med" advClick="1"/>
</p:sld>
</file>

<file path=ppt/slides/slide4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5" name="Double-click to edit"/>
          <p:cNvSpPr txBox="1"/>
          <p:nvPr>
            <p:ph type="title"/>
          </p:nvPr>
        </p:nvSpPr>
        <p:spPr>
          <a:xfrm>
            <a:off x="176175" y="357187"/>
            <a:ext cx="24031650" cy="13113154"/>
          </a:xfrm>
          <a:prstGeom prst="rect">
            <a:avLst/>
          </a:prstGeom>
        </p:spPr>
        <p:txBody>
          <a:bodyPr/>
          <a:lstStyle/>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p:txBody>
      </p:sp>
      <p:pic>
        <p:nvPicPr>
          <p:cNvPr id="1216" name="tom#2.jpg" descr="tom#2.jpg"/>
          <p:cNvPicPr>
            <a:picLocks noChangeAspect="1"/>
          </p:cNvPicPr>
          <p:nvPr/>
        </p:nvPicPr>
        <p:blipFill>
          <a:blip r:embed="rId2">
            <a:extLst/>
          </a:blip>
          <a:stretch>
            <a:fillRect/>
          </a:stretch>
        </p:blipFill>
        <p:spPr>
          <a:xfrm>
            <a:off x="1983980" y="2238374"/>
            <a:ext cx="20416040" cy="8058964"/>
          </a:xfrm>
          <a:prstGeom prst="rect">
            <a:avLst/>
          </a:prstGeom>
          <a:ln w="12700">
            <a:miter lim="400000"/>
          </a:ln>
        </p:spPr>
      </p:pic>
    </p:spTree>
  </p:cSld>
  <p:clrMapOvr>
    <a:masterClrMapping/>
  </p:clrMapOvr>
  <p:transition xmlns:p14="http://schemas.microsoft.com/office/powerpoint/2010/main" spd="med" advClick="1"/>
</p:sld>
</file>

<file path=ppt/slides/slide4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18" name="Double-click to edit"/>
          <p:cNvSpPr txBox="1"/>
          <p:nvPr>
            <p:ph type="title"/>
          </p:nvPr>
        </p:nvSpPr>
        <p:spPr>
          <a:xfrm>
            <a:off x="236450" y="357187"/>
            <a:ext cx="23911100" cy="13001626"/>
          </a:xfrm>
          <a:prstGeom prst="rect">
            <a:avLst/>
          </a:prstGeom>
        </p:spPr>
        <p:txBody>
          <a:bodyPr/>
          <a:lstStyle/>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p:txBody>
      </p:sp>
      <p:pic>
        <p:nvPicPr>
          <p:cNvPr id="1219" name="kevindeyoung#1.jpg" descr="kevindeyoung#1.jpg"/>
          <p:cNvPicPr>
            <a:picLocks noChangeAspect="1"/>
          </p:cNvPicPr>
          <p:nvPr/>
        </p:nvPicPr>
        <p:blipFill>
          <a:blip r:embed="rId2">
            <a:extLst/>
          </a:blip>
          <a:stretch>
            <a:fillRect/>
          </a:stretch>
        </p:blipFill>
        <p:spPr>
          <a:xfrm>
            <a:off x="1506306" y="2309454"/>
            <a:ext cx="21371388" cy="6861892"/>
          </a:xfrm>
          <a:prstGeom prst="rect">
            <a:avLst/>
          </a:prstGeom>
          <a:ln w="12700">
            <a:miter lim="400000"/>
          </a:ln>
        </p:spPr>
      </p:pic>
    </p:spTree>
  </p:cSld>
  <p:clrMapOvr>
    <a:masterClrMapping/>
  </p:clrMapOvr>
  <p:transition xmlns:p14="http://schemas.microsoft.com/office/powerpoint/2010/main" spd="med" advClick="1"/>
</p:sld>
</file>

<file path=ppt/slides/slide4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1" name="Double-click to edit"/>
          <p:cNvSpPr txBox="1"/>
          <p:nvPr>
            <p:ph type="title"/>
          </p:nvPr>
        </p:nvSpPr>
        <p:spPr>
          <a:xfrm>
            <a:off x="190872" y="357187"/>
            <a:ext cx="24002256" cy="13231193"/>
          </a:xfrm>
          <a:prstGeom prst="rect">
            <a:avLst/>
          </a:prstGeom>
        </p:spPr>
        <p:txBody>
          <a:bodyPr/>
          <a:lstStyle/>
          <a:p>
            <a:pPr defTabSz="698301">
              <a:defRPr sz="9520"/>
            </a:pPr>
          </a:p>
          <a:p>
            <a:pPr defTabSz="698301">
              <a:defRPr sz="9520"/>
            </a:pPr>
          </a:p>
          <a:p>
            <a:pPr defTabSz="698301">
              <a:defRPr sz="9520"/>
            </a:pPr>
          </a:p>
          <a:p>
            <a:pPr defTabSz="698301">
              <a:defRPr sz="9520"/>
            </a:pPr>
          </a:p>
          <a:p>
            <a:pPr defTabSz="698301">
              <a:defRPr sz="9520"/>
            </a:pPr>
          </a:p>
          <a:p>
            <a:pPr defTabSz="698301">
              <a:defRPr sz="9520"/>
            </a:pPr>
          </a:p>
          <a:p>
            <a:pPr defTabSz="698301">
              <a:defRPr sz="9520"/>
            </a:pPr>
          </a:p>
          <a:p>
            <a:pPr defTabSz="698301">
              <a:defRPr sz="9520"/>
            </a:pPr>
          </a:p>
        </p:txBody>
      </p:sp>
      <p:pic>
        <p:nvPicPr>
          <p:cNvPr id="1222" name="kevindeyoung#2.jpg" descr="kevindeyoung#2.jpg"/>
          <p:cNvPicPr>
            <a:picLocks noChangeAspect="1"/>
          </p:cNvPicPr>
          <p:nvPr/>
        </p:nvPicPr>
        <p:blipFill>
          <a:blip r:embed="rId2">
            <a:extLst/>
          </a:blip>
          <a:stretch>
            <a:fillRect/>
          </a:stretch>
        </p:blipFill>
        <p:spPr>
          <a:xfrm>
            <a:off x="268889" y="1606342"/>
            <a:ext cx="23846222" cy="7576560"/>
          </a:xfrm>
          <a:prstGeom prst="rect">
            <a:avLst/>
          </a:prstGeom>
          <a:ln w="12700">
            <a:miter lim="400000"/>
          </a:ln>
        </p:spPr>
      </p:pic>
    </p:spTree>
  </p:cSld>
  <p:clrMapOvr>
    <a:masterClrMapping/>
  </p:clrMapOvr>
  <p:transition xmlns:p14="http://schemas.microsoft.com/office/powerpoint/2010/main" spd="med" advClick="1"/>
</p:sld>
</file>

<file path=ppt/slides/slide4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4" name="Double-click to edit"/>
          <p:cNvSpPr txBox="1"/>
          <p:nvPr>
            <p:ph type="title"/>
          </p:nvPr>
        </p:nvSpPr>
        <p:spPr>
          <a:xfrm>
            <a:off x="181942" y="357187"/>
            <a:ext cx="24020116" cy="13181336"/>
          </a:xfrm>
          <a:prstGeom prst="rect">
            <a:avLst/>
          </a:prstGeom>
        </p:spPr>
        <p:txBody>
          <a:bodyPr/>
          <a:lstStyle/>
          <a:p>
            <a:pPr/>
          </a:p>
          <a:p>
            <a:pPr/>
          </a:p>
          <a:p>
            <a:pPr/>
          </a:p>
          <a:p>
            <a:pPr/>
          </a:p>
          <a:p>
            <a:pPr/>
          </a:p>
        </p:txBody>
      </p:sp>
      <p:pic>
        <p:nvPicPr>
          <p:cNvPr id="1225" name="tom#3.jpg" descr="tom#3.jpg"/>
          <p:cNvPicPr>
            <a:picLocks noChangeAspect="1"/>
          </p:cNvPicPr>
          <p:nvPr/>
        </p:nvPicPr>
        <p:blipFill>
          <a:blip r:embed="rId2">
            <a:extLst/>
          </a:blip>
          <a:stretch>
            <a:fillRect/>
          </a:stretch>
        </p:blipFill>
        <p:spPr>
          <a:xfrm>
            <a:off x="2357437" y="3668602"/>
            <a:ext cx="19345928" cy="4143596"/>
          </a:xfrm>
          <a:prstGeom prst="rect">
            <a:avLst/>
          </a:prstGeom>
          <a:ln w="12700">
            <a:miter lim="400000"/>
          </a:ln>
        </p:spPr>
      </p:pic>
    </p:spTree>
  </p:cSld>
  <p:clrMapOvr>
    <a:masterClrMapping/>
  </p:clrMapOvr>
  <p:transition xmlns:p14="http://schemas.microsoft.com/office/powerpoint/2010/main" spd="med" advClick="1"/>
</p:sld>
</file>

<file path=ppt/slides/slide4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7" name="Double-click to edit"/>
          <p:cNvSpPr txBox="1"/>
          <p:nvPr>
            <p:ph type="title"/>
          </p:nvPr>
        </p:nvSpPr>
        <p:spPr>
          <a:xfrm>
            <a:off x="278401" y="357187"/>
            <a:ext cx="23827198" cy="13001626"/>
          </a:xfrm>
          <a:prstGeom prst="rect">
            <a:avLst/>
          </a:prstGeom>
        </p:spPr>
        <p:txBody>
          <a:bodyPr/>
          <a:lstStyle/>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p:txBody>
      </p:sp>
      <p:pic>
        <p:nvPicPr>
          <p:cNvPr id="1228" name="tom#4.jpg" descr="tom#4.jpg"/>
          <p:cNvPicPr>
            <a:picLocks noChangeAspect="1"/>
          </p:cNvPicPr>
          <p:nvPr/>
        </p:nvPicPr>
        <p:blipFill>
          <a:blip r:embed="rId2">
            <a:extLst/>
          </a:blip>
          <a:stretch>
            <a:fillRect/>
          </a:stretch>
        </p:blipFill>
        <p:spPr>
          <a:xfrm>
            <a:off x="2634529" y="1963737"/>
            <a:ext cx="19114942" cy="8693520"/>
          </a:xfrm>
          <a:prstGeom prst="rect">
            <a:avLst/>
          </a:prstGeom>
          <a:ln w="12700">
            <a:miter lim="400000"/>
          </a:ln>
        </p:spPr>
      </p:pic>
    </p:spTree>
  </p:cSld>
  <p:clrMapOvr>
    <a:masterClrMapping/>
  </p:clrMapOvr>
  <p:transition xmlns:p14="http://schemas.microsoft.com/office/powerpoint/2010/main" spd="med" advClick="1"/>
</p:sld>
</file>

<file path=ppt/slides/slide4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0" name="Double-click to edit"/>
          <p:cNvSpPr txBox="1"/>
          <p:nvPr>
            <p:ph type="title"/>
          </p:nvPr>
        </p:nvSpPr>
        <p:spPr>
          <a:xfrm>
            <a:off x="221753" y="357187"/>
            <a:ext cx="23940494" cy="13001626"/>
          </a:xfrm>
          <a:prstGeom prst="rect">
            <a:avLst/>
          </a:prstGeom>
        </p:spPr>
        <p:txBody>
          <a:bodyPr/>
          <a:lstStyle/>
          <a:p>
            <a:pPr/>
          </a:p>
          <a:p>
            <a:pPr/>
          </a:p>
          <a:p>
            <a:pPr/>
          </a:p>
          <a:p>
            <a:pPr/>
          </a:p>
          <a:p>
            <a:pPr/>
          </a:p>
          <a:p>
            <a:pPr/>
          </a:p>
        </p:txBody>
      </p:sp>
      <p:pic>
        <p:nvPicPr>
          <p:cNvPr id="1231" name="tom#5.jpg" descr="tom#5.jpg"/>
          <p:cNvPicPr>
            <a:picLocks noChangeAspect="1"/>
          </p:cNvPicPr>
          <p:nvPr/>
        </p:nvPicPr>
        <p:blipFill>
          <a:blip r:embed="rId2">
            <a:extLst/>
          </a:blip>
          <a:stretch>
            <a:fillRect/>
          </a:stretch>
        </p:blipFill>
        <p:spPr>
          <a:xfrm>
            <a:off x="2457632" y="2908583"/>
            <a:ext cx="19468736" cy="5663634"/>
          </a:xfrm>
          <a:prstGeom prst="rect">
            <a:avLst/>
          </a:prstGeom>
          <a:ln w="12700">
            <a:miter lim="400000"/>
          </a:ln>
        </p:spPr>
      </p:pic>
    </p:spTree>
  </p:cSld>
  <p:clrMapOvr>
    <a:masterClrMapping/>
  </p:clrMapOvr>
  <p:transition xmlns:p14="http://schemas.microsoft.com/office/powerpoint/2010/main" spd="med" advClick="1"/>
</p:sld>
</file>

<file path=ppt/slides/slide4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3" name="Double-click to edit"/>
          <p:cNvSpPr txBox="1"/>
          <p:nvPr>
            <p:ph type="title"/>
          </p:nvPr>
        </p:nvSpPr>
        <p:spPr>
          <a:xfrm>
            <a:off x="180547" y="357187"/>
            <a:ext cx="23931470" cy="13104969"/>
          </a:xfrm>
          <a:prstGeom prst="rect">
            <a:avLst/>
          </a:prstGeom>
        </p:spPr>
        <p:txBody>
          <a:bodyPr/>
          <a:lstStyle/>
          <a:p>
            <a:pPr/>
          </a:p>
          <a:p>
            <a:pPr/>
          </a:p>
          <a:p>
            <a:pPr/>
          </a:p>
          <a:p>
            <a:pPr/>
          </a:p>
          <a:p>
            <a:pPr/>
          </a:p>
        </p:txBody>
      </p:sp>
      <p:pic>
        <p:nvPicPr>
          <p:cNvPr id="1234" name="tom#7.jpg" descr="tom#7.jpg"/>
          <p:cNvPicPr>
            <a:picLocks noChangeAspect="1"/>
          </p:cNvPicPr>
          <p:nvPr/>
        </p:nvPicPr>
        <p:blipFill>
          <a:blip r:embed="rId2">
            <a:extLst/>
          </a:blip>
          <a:stretch>
            <a:fillRect/>
          </a:stretch>
        </p:blipFill>
        <p:spPr>
          <a:xfrm>
            <a:off x="2345619" y="3640258"/>
            <a:ext cx="19601326" cy="4200284"/>
          </a:xfrm>
          <a:prstGeom prst="rect">
            <a:avLst/>
          </a:prstGeom>
          <a:ln w="12700">
            <a:miter lim="400000"/>
          </a:ln>
        </p:spPr>
      </p:pic>
    </p:spTree>
  </p:cSld>
  <p:clrMapOvr>
    <a:masterClrMapping/>
  </p:clrMapOvr>
  <p:transition xmlns:p14="http://schemas.microsoft.com/office/powerpoint/2010/main" spd="med" advClick="1"/>
</p:sld>
</file>

<file path=ppt/slides/slide4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6" name="Double-click to edit"/>
          <p:cNvSpPr txBox="1"/>
          <p:nvPr>
            <p:ph type="title"/>
          </p:nvPr>
        </p:nvSpPr>
        <p:spPr>
          <a:xfrm>
            <a:off x="244636" y="357187"/>
            <a:ext cx="23894728" cy="13116875"/>
          </a:xfrm>
          <a:prstGeom prst="rect">
            <a:avLst/>
          </a:prstGeom>
        </p:spPr>
        <p:txBody>
          <a:bodyPr/>
          <a:lstStyle/>
          <a:p>
            <a:pPr/>
          </a:p>
          <a:p>
            <a:pPr/>
          </a:p>
          <a:p>
            <a:pPr/>
          </a:p>
          <a:p>
            <a:pPr/>
          </a:p>
          <a:p>
            <a:pPr/>
          </a:p>
        </p:txBody>
      </p:sp>
      <p:pic>
        <p:nvPicPr>
          <p:cNvPr id="1237" name="tom#8.jpg" descr="tom#8.jpg"/>
          <p:cNvPicPr>
            <a:picLocks noChangeAspect="1"/>
          </p:cNvPicPr>
          <p:nvPr/>
        </p:nvPicPr>
        <p:blipFill>
          <a:blip r:embed="rId2">
            <a:extLst/>
          </a:blip>
          <a:stretch>
            <a:fillRect/>
          </a:stretch>
        </p:blipFill>
        <p:spPr>
          <a:xfrm>
            <a:off x="1671203" y="3973512"/>
            <a:ext cx="21041594" cy="3909034"/>
          </a:xfrm>
          <a:prstGeom prst="rect">
            <a:avLst/>
          </a:prstGeom>
          <a:ln w="12700">
            <a:miter lim="400000"/>
          </a:ln>
        </p:spPr>
      </p:pic>
    </p:spTree>
  </p:cSld>
  <p:clrMapOvr>
    <a:masterClrMapping/>
  </p:clrMapOvr>
  <p:transition xmlns:p14="http://schemas.microsoft.com/office/powerpoint/2010/main" spd="med" advClick="1"/>
</p:sld>
</file>

<file path=ppt/slides/slide4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9" name="Double-click to edit"/>
          <p:cNvSpPr txBox="1"/>
          <p:nvPr>
            <p:ph type="title"/>
          </p:nvPr>
        </p:nvSpPr>
        <p:spPr>
          <a:xfrm>
            <a:off x="116644" y="357187"/>
            <a:ext cx="23974444" cy="13001626"/>
          </a:xfrm>
          <a:prstGeom prst="rect">
            <a:avLst/>
          </a:prstGeom>
        </p:spPr>
        <p:txBody>
          <a:bodyPr/>
          <a:lstStyle/>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p:txBody>
      </p:sp>
      <p:pic>
        <p:nvPicPr>
          <p:cNvPr id="1240" name="tom#9.jpg" descr="tom#9.jpg"/>
          <p:cNvPicPr>
            <a:picLocks noChangeAspect="1"/>
          </p:cNvPicPr>
          <p:nvPr/>
        </p:nvPicPr>
        <p:blipFill>
          <a:blip r:embed="rId2">
            <a:extLst/>
          </a:blip>
          <a:stretch>
            <a:fillRect/>
          </a:stretch>
        </p:blipFill>
        <p:spPr>
          <a:xfrm>
            <a:off x="1784349" y="1728787"/>
            <a:ext cx="21468452" cy="9356491"/>
          </a:xfrm>
          <a:prstGeom prst="rect">
            <a:avLst/>
          </a:prstGeom>
          <a:ln w="12700">
            <a:miter lim="400000"/>
          </a:ln>
        </p:spPr>
      </p:pic>
    </p:spTree>
  </p:cSld>
  <p:clrMapOvr>
    <a:masterClrMapping/>
  </p:clrMapOvr>
  <p:transition xmlns:p14="http://schemas.microsoft.com/office/powerpoint/2010/main" spd="med" advClick="1"/>
</p:sld>
</file>

<file path=ppt/slides/slide4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2" name="Double-click to edit"/>
          <p:cNvSpPr txBox="1"/>
          <p:nvPr>
            <p:ph type="title"/>
          </p:nvPr>
        </p:nvSpPr>
        <p:spPr>
          <a:xfrm>
            <a:off x="196174" y="357187"/>
            <a:ext cx="23991652" cy="13001626"/>
          </a:xfrm>
          <a:prstGeom prst="rect">
            <a:avLst/>
          </a:prstGeom>
        </p:spPr>
        <p:txBody>
          <a:bodyPr/>
          <a:lstStyle/>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p:txBody>
      </p:sp>
      <p:pic>
        <p:nvPicPr>
          <p:cNvPr id="1243" name="tom#10.jpg" descr="tom#10.jpg"/>
          <p:cNvPicPr>
            <a:picLocks noChangeAspect="1"/>
          </p:cNvPicPr>
          <p:nvPr/>
        </p:nvPicPr>
        <p:blipFill>
          <a:blip r:embed="rId2">
            <a:extLst/>
          </a:blip>
          <a:stretch>
            <a:fillRect/>
          </a:stretch>
        </p:blipFill>
        <p:spPr>
          <a:xfrm>
            <a:off x="1798866" y="1347787"/>
            <a:ext cx="20786268" cy="9896791"/>
          </a:xfrm>
          <a:prstGeom prst="rect">
            <a:avLst/>
          </a:prstGeom>
          <a:ln w="12700">
            <a:miter lim="400000"/>
          </a:ln>
        </p:spPr>
      </p:pic>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Bosnian Muslims Wearing Nazi Uniform"/>
          <p:cNvSpPr txBox="1"/>
          <p:nvPr>
            <p:ph type="title"/>
          </p:nvPr>
        </p:nvSpPr>
        <p:spPr>
          <a:xfrm>
            <a:off x="46540" y="385067"/>
            <a:ext cx="24290921" cy="13277961"/>
          </a:xfrm>
          <a:prstGeom prst="rect">
            <a:avLst/>
          </a:prstGeom>
        </p:spPr>
        <p:txBody>
          <a:bodyPr/>
          <a:lstStyle/>
          <a:p>
            <a:pPr/>
          </a:p>
          <a:p>
            <a:pPr>
              <a:defRPr b="1">
                <a:latin typeface="Helvetica"/>
                <a:ea typeface="Helvetica"/>
                <a:cs typeface="Helvetica"/>
                <a:sym typeface="Helvetica"/>
              </a:defRPr>
            </a:pPr>
          </a:p>
          <a:p>
            <a:pPr>
              <a:defRPr b="1">
                <a:latin typeface="Helvetica"/>
                <a:ea typeface="Helvetica"/>
                <a:cs typeface="Helvetica"/>
                <a:sym typeface="Helvetica"/>
              </a:defRPr>
            </a:pPr>
          </a:p>
          <a:p>
            <a:pPr>
              <a:defRPr b="1">
                <a:latin typeface="Helvetica"/>
                <a:ea typeface="Helvetica"/>
                <a:cs typeface="Helvetica"/>
                <a:sym typeface="Helvetica"/>
              </a:defRPr>
            </a:pPr>
          </a:p>
          <a:p>
            <a:pPr>
              <a:defRPr b="1" sz="8900">
                <a:latin typeface="Helvetica"/>
                <a:ea typeface="Helvetica"/>
                <a:cs typeface="Helvetica"/>
                <a:sym typeface="Helvetica"/>
              </a:defRPr>
            </a:pPr>
          </a:p>
          <a:p>
            <a:pPr>
              <a:defRPr b="1" sz="8900">
                <a:latin typeface="Helvetica"/>
                <a:ea typeface="Helvetica"/>
                <a:cs typeface="Helvetica"/>
                <a:sym typeface="Helvetica"/>
              </a:defRPr>
            </a:pPr>
          </a:p>
          <a:p>
            <a:pPr>
              <a:defRPr b="1" sz="8900">
                <a:latin typeface="Helvetica"/>
                <a:ea typeface="Helvetica"/>
                <a:cs typeface="Helvetica"/>
                <a:sym typeface="Helvetica"/>
              </a:defRPr>
            </a:pPr>
          </a:p>
          <a:p>
            <a:pPr>
              <a:defRPr sz="7500">
                <a:latin typeface="Arial"/>
                <a:ea typeface="Arial"/>
                <a:cs typeface="Arial"/>
                <a:sym typeface="Arial"/>
              </a:defRPr>
            </a:pPr>
            <a:r>
              <a:t>Bosnian Muslims Wearing Nazi Uniform</a:t>
            </a:r>
          </a:p>
        </p:txBody>
      </p:sp>
      <p:pic>
        <p:nvPicPr>
          <p:cNvPr id="256" name="nazi muslims studying islam.jpg" descr="nazi muslims studying islam.jpg"/>
          <p:cNvPicPr>
            <a:picLocks noChangeAspect="1"/>
          </p:cNvPicPr>
          <p:nvPr/>
        </p:nvPicPr>
        <p:blipFill>
          <a:blip r:embed="rId2">
            <a:extLst/>
          </a:blip>
          <a:stretch>
            <a:fillRect/>
          </a:stretch>
        </p:blipFill>
        <p:spPr>
          <a:xfrm>
            <a:off x="4425643" y="117963"/>
            <a:ext cx="16279398" cy="11775435"/>
          </a:xfrm>
          <a:prstGeom prst="rect">
            <a:avLst/>
          </a:prstGeom>
          <a:ln w="12700">
            <a:miter lim="400000"/>
          </a:ln>
        </p:spPr>
      </p:pic>
    </p:spTree>
  </p:cSld>
  <p:clrMapOvr>
    <a:masterClrMapping/>
  </p:clrMapOvr>
  <p:transition xmlns:p14="http://schemas.microsoft.com/office/powerpoint/2010/main" spd="med" advClick="1"/>
</p:sld>
</file>

<file path=ppt/slides/slide4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5" name="Hamas in America: Lesson Eleven…"/>
          <p:cNvSpPr txBox="1"/>
          <p:nvPr>
            <p:ph type="title"/>
          </p:nvPr>
        </p:nvSpPr>
        <p:spPr>
          <a:xfrm>
            <a:off x="264821" y="357187"/>
            <a:ext cx="23854358" cy="13001626"/>
          </a:xfrm>
          <a:prstGeom prst="rect">
            <a:avLst/>
          </a:prstGeom>
        </p:spPr>
        <p:txBody>
          <a:bodyPr/>
          <a:lstStyle/>
          <a:p>
            <a:pPr>
              <a:defRPr sz="7500">
                <a:solidFill>
                  <a:srgbClr val="FFD479"/>
                </a:solidFill>
                <a:latin typeface="Arial"/>
                <a:ea typeface="Arial"/>
                <a:cs typeface="Arial"/>
                <a:sym typeface="Arial"/>
              </a:defRPr>
            </a:pPr>
            <a:r>
              <a:t>Hamas in America: Lesson Eleven</a:t>
            </a:r>
          </a:p>
          <a:p>
            <a:pPr>
              <a:defRPr sz="7500">
                <a:solidFill>
                  <a:srgbClr val="FFD479"/>
                </a:solidFill>
                <a:latin typeface="Arial"/>
                <a:ea typeface="Arial"/>
                <a:cs typeface="Arial"/>
                <a:sym typeface="Arial"/>
              </a:defRPr>
            </a:pPr>
          </a:p>
          <a:p>
            <a:pPr>
              <a:defRPr sz="7500">
                <a:solidFill>
                  <a:srgbClr val="FFD479"/>
                </a:solidFill>
                <a:latin typeface="Arial"/>
                <a:ea typeface="Arial"/>
                <a:cs typeface="Arial"/>
                <a:sym typeface="Arial"/>
              </a:defRPr>
            </a:pPr>
            <a:r>
              <a:t>Hamasianity: </a:t>
            </a:r>
            <a:br/>
            <a:r>
              <a:t>How So-Called Evangelicals Are Helping Hamas Sabotage America </a:t>
            </a:r>
          </a:p>
        </p:txBody>
      </p:sp>
    </p:spTree>
  </p:cSld>
  <p:clrMapOvr>
    <a:masterClrMapping/>
  </p:clrMapOvr>
  <p:transition xmlns:p14="http://schemas.microsoft.com/office/powerpoint/2010/main" spd="med" advClick="1"/>
</p:sld>
</file>

<file path=ppt/slides/slide4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7" name="How Neo-Calvinists &amp; Neo-Evangelicals  Converge with The Red-Green Axis:…"/>
          <p:cNvSpPr txBox="1"/>
          <p:nvPr>
            <p:ph type="title"/>
          </p:nvPr>
        </p:nvSpPr>
        <p:spPr>
          <a:xfrm>
            <a:off x="299423" y="357187"/>
            <a:ext cx="23785154" cy="13238356"/>
          </a:xfrm>
          <a:prstGeom prst="rect">
            <a:avLst/>
          </a:prstGeom>
        </p:spPr>
        <p:txBody>
          <a:bodyPr/>
          <a:lstStyle/>
          <a:p>
            <a:pPr>
              <a:defRPr sz="7000">
                <a:latin typeface="Arial"/>
                <a:ea typeface="Arial"/>
                <a:cs typeface="Arial"/>
                <a:sym typeface="Arial"/>
              </a:defRPr>
            </a:pPr>
            <a:r>
              <a:t>How Neo-Calvinists &amp; Neo-Evangelicals </a:t>
            </a:r>
            <a:br/>
            <a:r>
              <a:t>Converge with The Red-Green Axis:</a:t>
            </a:r>
          </a:p>
          <a:p>
            <a:pPr>
              <a:defRPr sz="7500">
                <a:latin typeface="Arial"/>
                <a:ea typeface="Arial"/>
                <a:cs typeface="Arial"/>
                <a:sym typeface="Arial"/>
              </a:defRPr>
            </a:pPr>
          </a:p>
          <a:p>
            <a:pPr>
              <a:defRPr sz="6600">
                <a:latin typeface="Arial"/>
                <a:ea typeface="Arial"/>
                <a:cs typeface="Arial"/>
                <a:sym typeface="Arial"/>
              </a:defRPr>
            </a:pPr>
            <a:r>
              <a:t>1. Liberation Theology = Marxianity/Social Justice</a:t>
            </a:r>
          </a:p>
          <a:p>
            <a:pPr>
              <a:defRPr sz="6600">
                <a:latin typeface="Arial"/>
                <a:ea typeface="Arial"/>
                <a:cs typeface="Arial"/>
                <a:sym typeface="Arial"/>
              </a:defRPr>
            </a:pPr>
            <a:r>
              <a:t>2. Replacement Theology = Antisemitism</a:t>
            </a:r>
            <a:br/>
            <a:r>
              <a:t>3. Dominion Theology = Theocracy </a:t>
            </a:r>
          </a:p>
          <a:p>
            <a:pPr>
              <a:defRPr sz="6600">
                <a:solidFill>
                  <a:srgbClr val="FFD479"/>
                </a:solidFill>
                <a:latin typeface="Arial"/>
                <a:ea typeface="Arial"/>
                <a:cs typeface="Arial"/>
                <a:sym typeface="Arial"/>
              </a:defRPr>
            </a:pPr>
            <a:r>
              <a:t>4. Interfaith Dialogue = Muslim Brotherhood/Gamaliel Network</a:t>
            </a:r>
          </a:p>
          <a:p>
            <a:pPr>
              <a:defRPr sz="6600">
                <a:latin typeface="Arial"/>
                <a:ea typeface="Arial"/>
                <a:cs typeface="Arial"/>
                <a:sym typeface="Arial"/>
              </a:defRPr>
            </a:pPr>
            <a:r>
              <a:t>5. Anti-zionist Hatred </a:t>
            </a:r>
          </a:p>
          <a:p>
            <a:pPr>
              <a:defRPr sz="6600">
                <a:latin typeface="Arial"/>
                <a:ea typeface="Arial"/>
                <a:cs typeface="Arial"/>
                <a:sym typeface="Arial"/>
              </a:defRPr>
            </a:pPr>
            <a:r>
              <a:t>6. Support of Illegal Immigration </a:t>
            </a:r>
          </a:p>
          <a:p>
            <a:pPr>
              <a:defRPr sz="6600">
                <a:latin typeface="Arial"/>
                <a:ea typeface="Arial"/>
                <a:cs typeface="Arial"/>
                <a:sym typeface="Arial"/>
              </a:defRPr>
            </a:pPr>
            <a:r>
              <a:t>7. Promotion of Social &amp; Political Liberalism </a:t>
            </a: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4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49" name="James White &amp; Yasir Qadhi"/>
          <p:cNvSpPr txBox="1"/>
          <p:nvPr>
            <p:ph type="title"/>
          </p:nvPr>
        </p:nvSpPr>
        <p:spPr>
          <a:xfrm>
            <a:off x="319608" y="357187"/>
            <a:ext cx="23744784" cy="13001626"/>
          </a:xfrm>
          <a:prstGeom prst="rect">
            <a:avLst/>
          </a:prstGeom>
        </p:spPr>
        <p:txBody>
          <a:bodyPr/>
          <a:lstStyle/>
          <a:p>
            <a:pPr/>
          </a:p>
          <a:p>
            <a:pPr/>
          </a:p>
          <a:p>
            <a:pPr/>
          </a:p>
          <a:p>
            <a:pPr/>
          </a:p>
          <a:p>
            <a:pPr/>
          </a:p>
          <a:p>
            <a:pPr/>
          </a:p>
          <a:p>
            <a:pPr>
              <a:defRPr sz="7500">
                <a:latin typeface="Arial"/>
                <a:ea typeface="Arial"/>
                <a:cs typeface="Arial"/>
                <a:sym typeface="Arial"/>
              </a:defRPr>
            </a:pPr>
            <a:r>
              <a:t>James White &amp; Yasir Qadhi</a:t>
            </a:r>
          </a:p>
        </p:txBody>
      </p:sp>
      <p:pic>
        <p:nvPicPr>
          <p:cNvPr id="1250" name="james white and yasir qadhi.jpg" descr="james white and yasir qadhi.jpg"/>
          <p:cNvPicPr>
            <a:picLocks noChangeAspect="1"/>
          </p:cNvPicPr>
          <p:nvPr/>
        </p:nvPicPr>
        <p:blipFill>
          <a:blip r:embed="rId2">
            <a:extLst/>
          </a:blip>
          <a:stretch>
            <a:fillRect/>
          </a:stretch>
        </p:blipFill>
        <p:spPr>
          <a:xfrm>
            <a:off x="4653678" y="1954851"/>
            <a:ext cx="15076644" cy="7571098"/>
          </a:xfrm>
          <a:prstGeom prst="rect">
            <a:avLst/>
          </a:prstGeom>
          <a:ln w="12700">
            <a:miter lim="400000"/>
          </a:ln>
        </p:spPr>
      </p:pic>
    </p:spTree>
  </p:cSld>
  <p:clrMapOvr>
    <a:masterClrMapping/>
  </p:clrMapOvr>
  <p:transition xmlns:p14="http://schemas.microsoft.com/office/powerpoint/2010/main" spd="med" advClick="1"/>
</p:sld>
</file>

<file path=ppt/slides/slide4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2" name="How Neo-Calvinists &amp; Neo-Evangelicals  Converge with The Red-Green Axis:…"/>
          <p:cNvSpPr txBox="1"/>
          <p:nvPr>
            <p:ph type="title"/>
          </p:nvPr>
        </p:nvSpPr>
        <p:spPr>
          <a:xfrm>
            <a:off x="299423" y="357187"/>
            <a:ext cx="23785154" cy="13238356"/>
          </a:xfrm>
          <a:prstGeom prst="rect">
            <a:avLst/>
          </a:prstGeom>
        </p:spPr>
        <p:txBody>
          <a:bodyPr/>
          <a:lstStyle/>
          <a:p>
            <a:pPr>
              <a:defRPr sz="7000">
                <a:latin typeface="Arial"/>
                <a:ea typeface="Arial"/>
                <a:cs typeface="Arial"/>
                <a:sym typeface="Arial"/>
              </a:defRPr>
            </a:pPr>
            <a:r>
              <a:t>How Neo-Calvinists &amp; Neo-Evangelicals </a:t>
            </a:r>
            <a:br/>
            <a:r>
              <a:t>Converge with The Red-Green Axis:</a:t>
            </a:r>
          </a:p>
          <a:p>
            <a:pPr>
              <a:defRPr sz="7500">
                <a:latin typeface="Arial"/>
                <a:ea typeface="Arial"/>
                <a:cs typeface="Arial"/>
                <a:sym typeface="Arial"/>
              </a:defRPr>
            </a:pPr>
          </a:p>
          <a:p>
            <a:pPr>
              <a:defRPr sz="6600">
                <a:latin typeface="Arial"/>
                <a:ea typeface="Arial"/>
                <a:cs typeface="Arial"/>
                <a:sym typeface="Arial"/>
              </a:defRPr>
            </a:pPr>
            <a:r>
              <a:t>1. Liberation Theology = Marxianity/Social Justice</a:t>
            </a:r>
          </a:p>
          <a:p>
            <a:pPr>
              <a:defRPr sz="6600">
                <a:latin typeface="Arial"/>
                <a:ea typeface="Arial"/>
                <a:cs typeface="Arial"/>
                <a:sym typeface="Arial"/>
              </a:defRPr>
            </a:pPr>
            <a:r>
              <a:t>2. Replacement Theology = Antisemitism</a:t>
            </a:r>
            <a:br/>
            <a:r>
              <a:t>3. Dominion Theology = Theocracy </a:t>
            </a:r>
          </a:p>
          <a:p>
            <a:pPr>
              <a:defRPr sz="6600">
                <a:latin typeface="Arial"/>
                <a:ea typeface="Arial"/>
                <a:cs typeface="Arial"/>
                <a:sym typeface="Arial"/>
              </a:defRPr>
            </a:pPr>
            <a:r>
              <a:t>4. Interfaith Dialogue = Muslim Brotherhood/Gamaliel Network</a:t>
            </a:r>
          </a:p>
          <a:p>
            <a:pPr>
              <a:defRPr sz="6600">
                <a:latin typeface="Arial"/>
                <a:ea typeface="Arial"/>
                <a:cs typeface="Arial"/>
                <a:sym typeface="Arial"/>
              </a:defRPr>
            </a:pPr>
            <a:r>
              <a:t>5. Anti-zionist Hatred </a:t>
            </a:r>
          </a:p>
          <a:p>
            <a:pPr>
              <a:defRPr sz="6600">
                <a:solidFill>
                  <a:srgbClr val="FFD479"/>
                </a:solidFill>
                <a:latin typeface="Arial"/>
                <a:ea typeface="Arial"/>
                <a:cs typeface="Arial"/>
                <a:sym typeface="Arial"/>
              </a:defRPr>
            </a:pPr>
            <a:r>
              <a:t>6. Support of Illegal Immigration </a:t>
            </a:r>
          </a:p>
          <a:p>
            <a:pPr>
              <a:defRPr sz="6600">
                <a:latin typeface="Arial"/>
                <a:ea typeface="Arial"/>
                <a:cs typeface="Arial"/>
                <a:sym typeface="Arial"/>
              </a:defRPr>
            </a:pPr>
            <a:r>
              <a:t>7. Promotion of Social &amp; Political Liberalism </a:t>
            </a: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4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4" name="Double-click to edit"/>
          <p:cNvSpPr txBox="1"/>
          <p:nvPr>
            <p:ph type="title"/>
          </p:nvPr>
        </p:nvSpPr>
        <p:spPr>
          <a:xfrm>
            <a:off x="154502" y="357187"/>
            <a:ext cx="23925052" cy="13091481"/>
          </a:xfrm>
          <a:prstGeom prst="rect">
            <a:avLst/>
          </a:prstGeom>
        </p:spPr>
        <p:txBody>
          <a:bodyPr/>
          <a:lstStyle/>
          <a:p>
            <a:pPr defTabSz="690086">
              <a:defRPr sz="9407"/>
            </a:pPr>
          </a:p>
          <a:p>
            <a:pPr defTabSz="690086">
              <a:defRPr sz="9407"/>
            </a:pPr>
          </a:p>
          <a:p>
            <a:pPr defTabSz="690086">
              <a:defRPr sz="9407"/>
            </a:pPr>
          </a:p>
          <a:p>
            <a:pPr defTabSz="690086">
              <a:defRPr sz="9407"/>
            </a:pPr>
          </a:p>
          <a:p>
            <a:pPr defTabSz="690086">
              <a:defRPr sz="9407"/>
            </a:pPr>
          </a:p>
          <a:p>
            <a:pPr defTabSz="690086">
              <a:defRPr sz="9407"/>
            </a:pPr>
          </a:p>
          <a:p>
            <a:pPr defTabSz="690086">
              <a:defRPr sz="9407"/>
            </a:pPr>
          </a:p>
          <a:p>
            <a:pPr defTabSz="690086">
              <a:defRPr sz="9407"/>
            </a:pPr>
          </a:p>
        </p:txBody>
      </p:sp>
      <p:pic>
        <p:nvPicPr>
          <p:cNvPr id="1255" name="IRC#1.jpg" descr="IRC#1.jpg"/>
          <p:cNvPicPr>
            <a:picLocks noChangeAspect="1"/>
          </p:cNvPicPr>
          <p:nvPr/>
        </p:nvPicPr>
        <p:blipFill>
          <a:blip r:embed="rId2">
            <a:extLst/>
          </a:blip>
          <a:stretch>
            <a:fillRect/>
          </a:stretch>
        </p:blipFill>
        <p:spPr>
          <a:xfrm>
            <a:off x="3060699" y="2190749"/>
            <a:ext cx="18262601" cy="9334501"/>
          </a:xfrm>
          <a:prstGeom prst="rect">
            <a:avLst/>
          </a:prstGeom>
          <a:ln w="12700">
            <a:miter lim="400000"/>
          </a:ln>
        </p:spPr>
      </p:pic>
    </p:spTree>
  </p:cSld>
  <p:clrMapOvr>
    <a:masterClrMapping/>
  </p:clrMapOvr>
  <p:transition xmlns:p14="http://schemas.microsoft.com/office/powerpoint/2010/main" spd="med" advClick="1"/>
</p:sld>
</file>

<file path=ppt/slides/slide4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7" name="Double-click to edit"/>
          <p:cNvSpPr txBox="1"/>
          <p:nvPr>
            <p:ph type="title"/>
          </p:nvPr>
        </p:nvSpPr>
        <p:spPr>
          <a:xfrm>
            <a:off x="376628" y="357187"/>
            <a:ext cx="23815570" cy="13001626"/>
          </a:xfrm>
          <a:prstGeom prst="rect">
            <a:avLst/>
          </a:prstGeom>
        </p:spPr>
        <p:txBody>
          <a:bodyPr/>
          <a:lstStyle/>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a:p>
            <a:pPr defTabSz="681870">
              <a:defRPr sz="9296"/>
            </a:pPr>
          </a:p>
        </p:txBody>
      </p:sp>
      <p:pic>
        <p:nvPicPr>
          <p:cNvPr id="1258" name="IRC#2.jpg" descr="IRC#2.jpg"/>
          <p:cNvPicPr>
            <a:picLocks noChangeAspect="1"/>
          </p:cNvPicPr>
          <p:nvPr/>
        </p:nvPicPr>
        <p:blipFill>
          <a:blip r:embed="rId2">
            <a:extLst/>
          </a:blip>
          <a:stretch>
            <a:fillRect/>
          </a:stretch>
        </p:blipFill>
        <p:spPr>
          <a:xfrm>
            <a:off x="2367197" y="2380900"/>
            <a:ext cx="19649606" cy="7423500"/>
          </a:xfrm>
          <a:prstGeom prst="rect">
            <a:avLst/>
          </a:prstGeom>
          <a:ln w="12700">
            <a:miter lim="400000"/>
          </a:ln>
        </p:spPr>
      </p:pic>
    </p:spTree>
  </p:cSld>
  <p:clrMapOvr>
    <a:masterClrMapping/>
  </p:clrMapOvr>
  <p:transition xmlns:p14="http://schemas.microsoft.com/office/powerpoint/2010/main" spd="med" advClick="1"/>
</p:sld>
</file>

<file path=ppt/slides/slide4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0" name="Double-click to edit"/>
          <p:cNvSpPr txBox="1"/>
          <p:nvPr>
            <p:ph type="title"/>
          </p:nvPr>
        </p:nvSpPr>
        <p:spPr>
          <a:xfrm>
            <a:off x="203987" y="357187"/>
            <a:ext cx="23976026" cy="13118456"/>
          </a:xfrm>
          <a:prstGeom prst="rect">
            <a:avLst/>
          </a:prstGeom>
        </p:spPr>
        <p:txBody>
          <a:bodyPr/>
          <a:lstStyle/>
          <a:p>
            <a:pPr defTabSz="690086">
              <a:defRPr sz="9407"/>
            </a:pPr>
          </a:p>
          <a:p>
            <a:pPr defTabSz="690086">
              <a:defRPr sz="9407"/>
            </a:pPr>
          </a:p>
          <a:p>
            <a:pPr defTabSz="690086">
              <a:defRPr sz="9407"/>
            </a:pPr>
          </a:p>
          <a:p>
            <a:pPr defTabSz="690086">
              <a:defRPr sz="9407"/>
            </a:pPr>
          </a:p>
          <a:p>
            <a:pPr defTabSz="690086">
              <a:defRPr sz="9407"/>
            </a:pPr>
          </a:p>
          <a:p>
            <a:pPr defTabSz="690086">
              <a:defRPr sz="9407"/>
            </a:pPr>
          </a:p>
          <a:p>
            <a:pPr defTabSz="690086">
              <a:defRPr sz="9407"/>
            </a:pPr>
          </a:p>
          <a:p>
            <a:pPr defTabSz="690086">
              <a:defRPr sz="9407"/>
            </a:pPr>
          </a:p>
        </p:txBody>
      </p:sp>
      <p:pic>
        <p:nvPicPr>
          <p:cNvPr id="1261" name="irc#3.jpg" descr="irc#3.jpg"/>
          <p:cNvPicPr>
            <a:picLocks noChangeAspect="1"/>
          </p:cNvPicPr>
          <p:nvPr/>
        </p:nvPicPr>
        <p:blipFill>
          <a:blip r:embed="rId2">
            <a:extLst/>
          </a:blip>
          <a:stretch>
            <a:fillRect/>
          </a:stretch>
        </p:blipFill>
        <p:spPr>
          <a:xfrm>
            <a:off x="2215807" y="1407103"/>
            <a:ext cx="19952386" cy="9332335"/>
          </a:xfrm>
          <a:prstGeom prst="rect">
            <a:avLst/>
          </a:prstGeom>
          <a:ln w="12700">
            <a:miter lim="400000"/>
          </a:ln>
        </p:spPr>
      </p:pic>
    </p:spTree>
  </p:cSld>
  <p:clrMapOvr>
    <a:masterClrMapping/>
  </p:clrMapOvr>
  <p:transition xmlns:p14="http://schemas.microsoft.com/office/powerpoint/2010/main" spd="med" advClick="1"/>
</p:sld>
</file>

<file path=ppt/slides/slide4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3" name="Double-click to edit"/>
          <p:cNvSpPr txBox="1"/>
          <p:nvPr>
            <p:ph type="title"/>
          </p:nvPr>
        </p:nvSpPr>
        <p:spPr>
          <a:xfrm>
            <a:off x="263704" y="357187"/>
            <a:ext cx="23949981" cy="13136874"/>
          </a:xfrm>
          <a:prstGeom prst="rect">
            <a:avLst/>
          </a:prstGeom>
        </p:spPr>
        <p:txBody>
          <a:bodyPr/>
          <a:lstStyle/>
          <a:p>
            <a:pPr defTabSz="690086">
              <a:defRPr sz="9407"/>
            </a:pPr>
          </a:p>
          <a:p>
            <a:pPr defTabSz="690086">
              <a:defRPr sz="9407"/>
            </a:pPr>
          </a:p>
          <a:p>
            <a:pPr defTabSz="690086">
              <a:defRPr sz="9407"/>
            </a:pPr>
          </a:p>
          <a:p>
            <a:pPr defTabSz="690086">
              <a:defRPr sz="9407"/>
            </a:pPr>
          </a:p>
          <a:p>
            <a:pPr defTabSz="690086">
              <a:defRPr sz="9407"/>
            </a:pPr>
          </a:p>
          <a:p>
            <a:pPr defTabSz="690086">
              <a:defRPr sz="9407"/>
            </a:pPr>
          </a:p>
          <a:p>
            <a:pPr defTabSz="690086">
              <a:defRPr sz="9407"/>
            </a:pPr>
          </a:p>
          <a:p>
            <a:pPr defTabSz="690086">
              <a:defRPr sz="9407"/>
            </a:pPr>
          </a:p>
        </p:txBody>
      </p:sp>
      <p:pic>
        <p:nvPicPr>
          <p:cNvPr id="1264" name="IRC#4.jpg" descr="IRC#4.jpg"/>
          <p:cNvPicPr>
            <a:picLocks noChangeAspect="1"/>
          </p:cNvPicPr>
          <p:nvPr/>
        </p:nvPicPr>
        <p:blipFill>
          <a:blip r:embed="rId2">
            <a:extLst/>
          </a:blip>
          <a:stretch>
            <a:fillRect/>
          </a:stretch>
        </p:blipFill>
        <p:spPr>
          <a:xfrm>
            <a:off x="2631145" y="1284111"/>
            <a:ext cx="19215100" cy="9874427"/>
          </a:xfrm>
          <a:prstGeom prst="rect">
            <a:avLst/>
          </a:prstGeom>
          <a:ln w="12700">
            <a:miter lim="400000"/>
          </a:ln>
        </p:spPr>
      </p:pic>
    </p:spTree>
  </p:cSld>
  <p:clrMapOvr>
    <a:masterClrMapping/>
  </p:clrMapOvr>
  <p:transition xmlns:p14="http://schemas.microsoft.com/office/powerpoint/2010/main" spd="med" advClick="1"/>
</p:sld>
</file>

<file path=ppt/slides/slide4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6" name="Double-click to edit"/>
          <p:cNvSpPr txBox="1"/>
          <p:nvPr>
            <p:ph type="title"/>
          </p:nvPr>
        </p:nvSpPr>
        <p:spPr>
          <a:xfrm>
            <a:off x="276355" y="357187"/>
            <a:ext cx="23945795" cy="13297050"/>
          </a:xfrm>
          <a:prstGeom prst="rect">
            <a:avLst/>
          </a:prstGeom>
        </p:spPr>
        <p:txBody>
          <a:bodyPr/>
          <a:lstStyle/>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p:txBody>
      </p:sp>
      <p:pic>
        <p:nvPicPr>
          <p:cNvPr id="1267" name="IRC#5.jpg" descr="IRC#5.jpg"/>
          <p:cNvPicPr>
            <a:picLocks noChangeAspect="1"/>
          </p:cNvPicPr>
          <p:nvPr/>
        </p:nvPicPr>
        <p:blipFill>
          <a:blip r:embed="rId2">
            <a:extLst/>
          </a:blip>
          <a:stretch>
            <a:fillRect/>
          </a:stretch>
        </p:blipFill>
        <p:spPr>
          <a:xfrm>
            <a:off x="2468626" y="1063624"/>
            <a:ext cx="19446748" cy="10934862"/>
          </a:xfrm>
          <a:prstGeom prst="rect">
            <a:avLst/>
          </a:prstGeom>
          <a:ln w="12700">
            <a:miter lim="400000"/>
          </a:ln>
        </p:spPr>
      </p:pic>
    </p:spTree>
  </p:cSld>
  <p:clrMapOvr>
    <a:masterClrMapping/>
  </p:clrMapOvr>
  <p:transition xmlns:p14="http://schemas.microsoft.com/office/powerpoint/2010/main" spd="med" advClick="1"/>
</p:sld>
</file>

<file path=ppt/slides/slide4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69" name="Double-click to edit"/>
          <p:cNvSpPr txBox="1"/>
          <p:nvPr>
            <p:ph type="title"/>
          </p:nvPr>
        </p:nvSpPr>
        <p:spPr>
          <a:xfrm>
            <a:off x="192174" y="357187"/>
            <a:ext cx="23999652" cy="13144780"/>
          </a:xfrm>
          <a:prstGeom prst="rect">
            <a:avLst/>
          </a:prstGeom>
        </p:spPr>
        <p:txBody>
          <a:bodyPr/>
          <a:lstStyle/>
          <a:p>
            <a:pPr defTabSz="690086">
              <a:defRPr sz="9407"/>
            </a:pPr>
          </a:p>
          <a:p>
            <a:pPr defTabSz="690086">
              <a:defRPr sz="9407"/>
            </a:pPr>
          </a:p>
          <a:p>
            <a:pPr defTabSz="690086">
              <a:defRPr sz="9407"/>
            </a:pPr>
          </a:p>
          <a:p>
            <a:pPr defTabSz="690086">
              <a:defRPr sz="9407"/>
            </a:pPr>
          </a:p>
          <a:p>
            <a:pPr defTabSz="690086">
              <a:defRPr sz="9407"/>
            </a:pPr>
          </a:p>
          <a:p>
            <a:pPr defTabSz="690086">
              <a:defRPr sz="9407"/>
            </a:pPr>
          </a:p>
          <a:p>
            <a:pPr defTabSz="690086">
              <a:defRPr sz="9407"/>
            </a:pPr>
          </a:p>
          <a:p>
            <a:pPr defTabSz="690086">
              <a:defRPr sz="9407"/>
            </a:pPr>
          </a:p>
        </p:txBody>
      </p:sp>
      <p:pic>
        <p:nvPicPr>
          <p:cNvPr id="1270" name="IRC#6.jpg" descr="IRC#6.jpg"/>
          <p:cNvPicPr>
            <a:picLocks noChangeAspect="1"/>
          </p:cNvPicPr>
          <p:nvPr/>
        </p:nvPicPr>
        <p:blipFill>
          <a:blip r:embed="rId2">
            <a:extLst/>
          </a:blip>
          <a:stretch>
            <a:fillRect/>
          </a:stretch>
        </p:blipFill>
        <p:spPr>
          <a:xfrm>
            <a:off x="2663556" y="799581"/>
            <a:ext cx="19436031" cy="11184457"/>
          </a:xfrm>
          <a:prstGeom prst="rect">
            <a:avLst/>
          </a:prstGeom>
          <a:ln w="12700">
            <a:miter lim="400000"/>
          </a:ln>
        </p:spPr>
      </p:pic>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8" name="Bosnian Muslims Displayed  This Symbol on Their Uniforms"/>
          <p:cNvSpPr txBox="1"/>
          <p:nvPr>
            <p:ph type="title"/>
          </p:nvPr>
        </p:nvSpPr>
        <p:spPr>
          <a:xfrm>
            <a:off x="8557" y="357187"/>
            <a:ext cx="24015279" cy="13120968"/>
          </a:xfrm>
          <a:prstGeom prst="rect">
            <a:avLst/>
          </a:prstGeom>
        </p:spPr>
        <p:txBody>
          <a:bodyPr/>
          <a:lstStyle/>
          <a:p>
            <a:pPr/>
          </a:p>
          <a:p>
            <a:pPr>
              <a:defRPr b="1" sz="6400">
                <a:latin typeface="Helvetica"/>
                <a:ea typeface="Helvetica"/>
                <a:cs typeface="Helvetica"/>
                <a:sym typeface="Helvetica"/>
              </a:defRPr>
            </a:pPr>
          </a:p>
          <a:p>
            <a:pPr>
              <a:defRPr b="1" sz="6400">
                <a:latin typeface="Helvetica"/>
                <a:ea typeface="Helvetica"/>
                <a:cs typeface="Helvetica"/>
                <a:sym typeface="Helvetica"/>
              </a:defRPr>
            </a:pPr>
          </a:p>
          <a:p>
            <a:pPr>
              <a:defRPr b="1" sz="6400">
                <a:latin typeface="Helvetica"/>
                <a:ea typeface="Helvetica"/>
                <a:cs typeface="Helvetica"/>
                <a:sym typeface="Helvetica"/>
              </a:defRPr>
            </a:pPr>
          </a:p>
          <a:p>
            <a:pPr>
              <a:defRPr b="1" sz="6400">
                <a:latin typeface="Helvetica"/>
                <a:ea typeface="Helvetica"/>
                <a:cs typeface="Helvetica"/>
                <a:sym typeface="Helvetica"/>
              </a:defRPr>
            </a:pPr>
          </a:p>
          <a:p>
            <a:pPr>
              <a:defRPr b="1" sz="6400">
                <a:latin typeface="Helvetica"/>
                <a:ea typeface="Helvetica"/>
                <a:cs typeface="Helvetica"/>
                <a:sym typeface="Helvetica"/>
              </a:defRPr>
            </a:pPr>
          </a:p>
          <a:p>
            <a:pPr>
              <a:defRPr b="1" sz="6400">
                <a:latin typeface="Helvetica"/>
                <a:ea typeface="Helvetica"/>
                <a:cs typeface="Helvetica"/>
                <a:sym typeface="Helvetica"/>
              </a:defRPr>
            </a:pPr>
          </a:p>
          <a:p>
            <a:pPr>
              <a:defRPr b="1" sz="6400">
                <a:latin typeface="Helvetica"/>
                <a:ea typeface="Helvetica"/>
                <a:cs typeface="Helvetica"/>
                <a:sym typeface="Helvetica"/>
              </a:defRPr>
            </a:pPr>
          </a:p>
          <a:p>
            <a:pPr>
              <a:defRPr b="1" sz="6400">
                <a:latin typeface="Helvetica"/>
                <a:ea typeface="Helvetica"/>
                <a:cs typeface="Helvetica"/>
                <a:sym typeface="Helvetica"/>
              </a:defRPr>
            </a:pPr>
          </a:p>
          <a:p>
            <a:pPr>
              <a:defRPr sz="6400">
                <a:latin typeface="Arial"/>
                <a:ea typeface="Arial"/>
                <a:cs typeface="Arial"/>
                <a:sym typeface="Arial"/>
              </a:defRPr>
            </a:pPr>
            <a:r>
              <a:t>Bosnian Muslims Displayed </a:t>
            </a:r>
            <a:br/>
            <a:r>
              <a:t>This Symbol on Their Uniforms </a:t>
            </a:r>
          </a:p>
        </p:txBody>
      </p:sp>
      <p:pic>
        <p:nvPicPr>
          <p:cNvPr id="259" name="Nazi muslim sword.png" descr="Nazi muslim sword.png"/>
          <p:cNvPicPr>
            <a:picLocks noChangeAspect="1"/>
          </p:cNvPicPr>
          <p:nvPr/>
        </p:nvPicPr>
        <p:blipFill>
          <a:blip r:embed="rId2">
            <a:extLst/>
          </a:blip>
          <a:stretch>
            <a:fillRect/>
          </a:stretch>
        </p:blipFill>
        <p:spPr>
          <a:xfrm>
            <a:off x="3848276" y="277264"/>
            <a:ext cx="15658650" cy="10036249"/>
          </a:xfrm>
          <a:prstGeom prst="rect">
            <a:avLst/>
          </a:prstGeom>
          <a:ln w="12700">
            <a:miter lim="400000"/>
          </a:ln>
        </p:spPr>
      </p:pic>
    </p:spTree>
  </p:cSld>
  <p:clrMapOvr>
    <a:masterClrMapping/>
  </p:clrMapOvr>
  <p:transition xmlns:p14="http://schemas.microsoft.com/office/powerpoint/2010/main" spd="med" advClick="1"/>
</p:sld>
</file>

<file path=ppt/slides/slide4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2" name="Double-click to edit"/>
          <p:cNvSpPr txBox="1"/>
          <p:nvPr>
            <p:ph type="title"/>
          </p:nvPr>
        </p:nvSpPr>
        <p:spPr>
          <a:xfrm>
            <a:off x="308725" y="357187"/>
            <a:ext cx="23766550" cy="12864889"/>
          </a:xfrm>
          <a:prstGeom prst="rect">
            <a:avLst/>
          </a:prstGeom>
        </p:spPr>
        <p:txBody>
          <a:bodyPr/>
          <a:lstStyle/>
          <a:p>
            <a:pPr/>
          </a:p>
          <a:p>
            <a:pPr/>
          </a:p>
          <a:p>
            <a:pPr/>
          </a:p>
          <a:p>
            <a:pPr/>
          </a:p>
          <a:p>
            <a:pPr/>
          </a:p>
          <a:p>
            <a:pPr/>
          </a:p>
        </p:txBody>
      </p:sp>
      <p:pic>
        <p:nvPicPr>
          <p:cNvPr id="1273" name="IRC#7.jpg" descr="IRC#7.jpg"/>
          <p:cNvPicPr>
            <a:picLocks noChangeAspect="1"/>
          </p:cNvPicPr>
          <p:nvPr/>
        </p:nvPicPr>
        <p:blipFill>
          <a:blip r:embed="rId2">
            <a:extLst/>
          </a:blip>
          <a:stretch>
            <a:fillRect/>
          </a:stretch>
        </p:blipFill>
        <p:spPr>
          <a:xfrm>
            <a:off x="1526656" y="2584449"/>
            <a:ext cx="21330688" cy="7079649"/>
          </a:xfrm>
          <a:prstGeom prst="rect">
            <a:avLst/>
          </a:prstGeom>
          <a:ln w="12700">
            <a:miter lim="400000"/>
          </a:ln>
        </p:spPr>
      </p:pic>
    </p:spTree>
  </p:cSld>
  <p:clrMapOvr>
    <a:masterClrMapping/>
  </p:clrMapOvr>
  <p:transition xmlns:p14="http://schemas.microsoft.com/office/powerpoint/2010/main" spd="med" advClick="1"/>
</p:sld>
</file>

<file path=ppt/slides/slide4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5" name="Double-click to edit"/>
          <p:cNvSpPr txBox="1"/>
          <p:nvPr>
            <p:ph type="title"/>
          </p:nvPr>
        </p:nvSpPr>
        <p:spPr>
          <a:xfrm>
            <a:off x="123620" y="357187"/>
            <a:ext cx="24032860" cy="13001626"/>
          </a:xfrm>
          <a:prstGeom prst="rect">
            <a:avLst/>
          </a:prstGeom>
        </p:spPr>
        <p:txBody>
          <a:bodyPr/>
          <a:lstStyle/>
          <a:p>
            <a:pPr/>
          </a:p>
          <a:p>
            <a:pPr/>
          </a:p>
          <a:p>
            <a:pPr/>
          </a:p>
          <a:p>
            <a:pPr/>
          </a:p>
          <a:p>
            <a:pPr/>
          </a:p>
        </p:txBody>
      </p:sp>
      <p:pic>
        <p:nvPicPr>
          <p:cNvPr id="1276" name="IRC#8.jpg" descr="IRC#8.jpg"/>
          <p:cNvPicPr>
            <a:picLocks noChangeAspect="1"/>
          </p:cNvPicPr>
          <p:nvPr/>
        </p:nvPicPr>
        <p:blipFill>
          <a:blip r:embed="rId2">
            <a:extLst/>
          </a:blip>
          <a:stretch>
            <a:fillRect/>
          </a:stretch>
        </p:blipFill>
        <p:spPr>
          <a:xfrm>
            <a:off x="2277575" y="1265654"/>
            <a:ext cx="19828850" cy="10192921"/>
          </a:xfrm>
          <a:prstGeom prst="rect">
            <a:avLst/>
          </a:prstGeom>
          <a:ln w="12700">
            <a:miter lim="400000"/>
          </a:ln>
        </p:spPr>
      </p:pic>
    </p:spTree>
  </p:cSld>
  <p:clrMapOvr>
    <a:masterClrMapping/>
  </p:clrMapOvr>
  <p:transition xmlns:p14="http://schemas.microsoft.com/office/powerpoint/2010/main" spd="med" advClick="1"/>
</p:sld>
</file>

<file path=ppt/slides/slide4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8" name="Double-click to edit"/>
          <p:cNvSpPr txBox="1"/>
          <p:nvPr>
            <p:ph type="title"/>
          </p:nvPr>
        </p:nvSpPr>
        <p:spPr>
          <a:xfrm>
            <a:off x="159478" y="265332"/>
            <a:ext cx="24065044" cy="13185336"/>
          </a:xfrm>
          <a:prstGeom prst="rect">
            <a:avLst/>
          </a:prstGeom>
        </p:spPr>
        <p:txBody>
          <a:bodyPr/>
          <a:lstStyle/>
          <a:p>
            <a:pPr/>
          </a:p>
          <a:p>
            <a:pPr/>
          </a:p>
        </p:txBody>
      </p:sp>
      <p:pic>
        <p:nvPicPr>
          <p:cNvPr id="1279" name="IRC#9.jpg" descr="IRC#9.jpg"/>
          <p:cNvPicPr>
            <a:picLocks noChangeAspect="1"/>
          </p:cNvPicPr>
          <p:nvPr/>
        </p:nvPicPr>
        <p:blipFill>
          <a:blip r:embed="rId2">
            <a:extLst/>
          </a:blip>
          <a:stretch>
            <a:fillRect/>
          </a:stretch>
        </p:blipFill>
        <p:spPr>
          <a:xfrm>
            <a:off x="2716348" y="1590538"/>
            <a:ext cx="18951304" cy="9013962"/>
          </a:xfrm>
          <a:prstGeom prst="rect">
            <a:avLst/>
          </a:prstGeom>
          <a:ln w="12700">
            <a:miter lim="400000"/>
          </a:ln>
        </p:spPr>
      </p:pic>
    </p:spTree>
  </p:cSld>
  <p:clrMapOvr>
    <a:masterClrMapping/>
  </p:clrMapOvr>
  <p:transition xmlns:p14="http://schemas.microsoft.com/office/powerpoint/2010/main" spd="med" advClick="1"/>
</p:sld>
</file>

<file path=ppt/slides/slide4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1" name="Double-click to edit"/>
          <p:cNvSpPr txBox="1"/>
          <p:nvPr>
            <p:ph type="title"/>
          </p:nvPr>
        </p:nvSpPr>
        <p:spPr>
          <a:xfrm>
            <a:off x="211987" y="357187"/>
            <a:ext cx="23960026" cy="13170918"/>
          </a:xfrm>
          <a:prstGeom prst="rect">
            <a:avLst/>
          </a:prstGeom>
        </p:spPr>
        <p:txBody>
          <a:bodyPr/>
          <a:lstStyle/>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p:txBody>
      </p:sp>
      <p:pic>
        <p:nvPicPr>
          <p:cNvPr id="1282" name="IRC#10.jpg" descr="IRC#10.jpg"/>
          <p:cNvPicPr>
            <a:picLocks noChangeAspect="1"/>
          </p:cNvPicPr>
          <p:nvPr/>
        </p:nvPicPr>
        <p:blipFill>
          <a:blip r:embed="rId2">
            <a:extLst/>
          </a:blip>
          <a:stretch>
            <a:fillRect/>
          </a:stretch>
        </p:blipFill>
        <p:spPr>
          <a:xfrm>
            <a:off x="1710114" y="803885"/>
            <a:ext cx="20963772" cy="11408753"/>
          </a:xfrm>
          <a:prstGeom prst="rect">
            <a:avLst/>
          </a:prstGeom>
          <a:ln w="12700">
            <a:miter lim="400000"/>
          </a:ln>
        </p:spPr>
      </p:pic>
    </p:spTree>
  </p:cSld>
  <p:clrMapOvr>
    <a:masterClrMapping/>
  </p:clrMapOvr>
  <p:transition xmlns:p14="http://schemas.microsoft.com/office/powerpoint/2010/main" spd="med" advClick="1"/>
</p:sld>
</file>

<file path=ppt/slides/slide4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4" name="Double-click to edit"/>
          <p:cNvSpPr txBox="1"/>
          <p:nvPr>
            <p:ph type="title"/>
          </p:nvPr>
        </p:nvSpPr>
        <p:spPr>
          <a:xfrm>
            <a:off x="362675" y="357187"/>
            <a:ext cx="23658650" cy="13001626"/>
          </a:xfrm>
          <a:prstGeom prst="rect">
            <a:avLst/>
          </a:prstGeom>
        </p:spPr>
        <p:txBody>
          <a:bodyPr/>
          <a:lstStyle/>
          <a:p>
            <a:pPr/>
          </a:p>
          <a:p>
            <a:pPr/>
          </a:p>
          <a:p>
            <a:pPr/>
          </a:p>
          <a:p>
            <a:pPr/>
          </a:p>
          <a:p>
            <a:pPr/>
          </a:p>
        </p:txBody>
      </p:sp>
      <p:pic>
        <p:nvPicPr>
          <p:cNvPr id="1285" name="IRC#11.jpg" descr="IRC#11.jpg"/>
          <p:cNvPicPr>
            <a:picLocks noChangeAspect="1"/>
          </p:cNvPicPr>
          <p:nvPr/>
        </p:nvPicPr>
        <p:blipFill>
          <a:blip r:embed="rId2">
            <a:extLst/>
          </a:blip>
          <a:stretch>
            <a:fillRect/>
          </a:stretch>
        </p:blipFill>
        <p:spPr>
          <a:xfrm>
            <a:off x="1965490" y="1262889"/>
            <a:ext cx="20453020" cy="10724324"/>
          </a:xfrm>
          <a:prstGeom prst="rect">
            <a:avLst/>
          </a:prstGeom>
          <a:ln w="12700">
            <a:miter lim="400000"/>
          </a:ln>
        </p:spPr>
      </p:pic>
    </p:spTree>
  </p:cSld>
  <p:clrMapOvr>
    <a:masterClrMapping/>
  </p:clrMapOvr>
  <p:transition xmlns:p14="http://schemas.microsoft.com/office/powerpoint/2010/main" spd="med" advClick="1"/>
</p:sld>
</file>

<file path=ppt/slides/slide4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87" name="Double-click to edit"/>
          <p:cNvSpPr txBox="1"/>
          <p:nvPr>
            <p:ph type="title"/>
          </p:nvPr>
        </p:nvSpPr>
        <p:spPr>
          <a:xfrm>
            <a:off x="260728" y="357187"/>
            <a:ext cx="23862544" cy="13001626"/>
          </a:xfrm>
          <a:prstGeom prst="rect">
            <a:avLst/>
          </a:prstGeom>
        </p:spPr>
        <p:txBody>
          <a:bodyPr/>
          <a:lstStyle/>
          <a:p>
            <a:pPr/>
          </a:p>
          <a:p>
            <a:pPr/>
          </a:p>
          <a:p>
            <a:pPr/>
          </a:p>
          <a:p>
            <a:pPr/>
          </a:p>
          <a:p>
            <a:pPr/>
          </a:p>
          <a:p>
            <a:pPr/>
          </a:p>
        </p:txBody>
      </p:sp>
      <p:pic>
        <p:nvPicPr>
          <p:cNvPr id="1288" name="IRC#12.jpg" descr="IRC#12.jpg"/>
          <p:cNvPicPr>
            <a:picLocks noChangeAspect="1"/>
          </p:cNvPicPr>
          <p:nvPr/>
        </p:nvPicPr>
        <p:blipFill>
          <a:blip r:embed="rId2">
            <a:extLst/>
          </a:blip>
          <a:stretch>
            <a:fillRect/>
          </a:stretch>
        </p:blipFill>
        <p:spPr>
          <a:xfrm>
            <a:off x="2185672" y="2024654"/>
            <a:ext cx="19578953" cy="8500471"/>
          </a:xfrm>
          <a:prstGeom prst="rect">
            <a:avLst/>
          </a:prstGeom>
          <a:ln w="12700">
            <a:miter lim="400000"/>
          </a:ln>
        </p:spPr>
      </p:pic>
    </p:spTree>
  </p:cSld>
  <p:clrMapOvr>
    <a:masterClrMapping/>
  </p:clrMapOvr>
  <p:transition xmlns:p14="http://schemas.microsoft.com/office/powerpoint/2010/main" spd="med" advClick="1"/>
</p:sld>
</file>

<file path=ppt/slides/slide4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0" name="Double-click to edit"/>
          <p:cNvSpPr txBox="1"/>
          <p:nvPr>
            <p:ph type="title"/>
          </p:nvPr>
        </p:nvSpPr>
        <p:spPr>
          <a:xfrm>
            <a:off x="309071" y="357187"/>
            <a:ext cx="23765858" cy="13001626"/>
          </a:xfrm>
          <a:prstGeom prst="rect">
            <a:avLst/>
          </a:prstGeom>
        </p:spPr>
        <p:txBody>
          <a:bodyPr/>
          <a:lstStyle/>
          <a:p>
            <a:pPr/>
          </a:p>
          <a:p>
            <a:pPr/>
          </a:p>
        </p:txBody>
      </p:sp>
      <p:pic>
        <p:nvPicPr>
          <p:cNvPr id="1291" name="Johnmacathurthegospelcoalition.jpg" descr="Johnmacathurthegospelcoalition.jpg"/>
          <p:cNvPicPr>
            <a:picLocks noChangeAspect="1"/>
          </p:cNvPicPr>
          <p:nvPr/>
        </p:nvPicPr>
        <p:blipFill>
          <a:blip r:embed="rId2">
            <a:extLst/>
          </a:blip>
          <a:stretch>
            <a:fillRect/>
          </a:stretch>
        </p:blipFill>
        <p:spPr>
          <a:xfrm>
            <a:off x="947985" y="1508124"/>
            <a:ext cx="21937330" cy="9764789"/>
          </a:xfrm>
          <a:prstGeom prst="rect">
            <a:avLst/>
          </a:prstGeom>
          <a:ln w="12700">
            <a:miter lim="400000"/>
          </a:ln>
        </p:spPr>
      </p:pic>
    </p:spTree>
  </p:cSld>
  <p:clrMapOvr>
    <a:masterClrMapping/>
  </p:clrMapOvr>
  <p:transition xmlns:p14="http://schemas.microsoft.com/office/powerpoint/2010/main" spd="med" advClick="1"/>
</p:sld>
</file>

<file path=ppt/slides/slide4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3" name="How Neo-Calvinists &amp; Neo-Evangelicals  Converge with The Red-Green Axis:…"/>
          <p:cNvSpPr txBox="1"/>
          <p:nvPr>
            <p:ph type="title"/>
          </p:nvPr>
        </p:nvSpPr>
        <p:spPr>
          <a:xfrm>
            <a:off x="299423" y="357187"/>
            <a:ext cx="23785154" cy="13238356"/>
          </a:xfrm>
          <a:prstGeom prst="rect">
            <a:avLst/>
          </a:prstGeom>
        </p:spPr>
        <p:txBody>
          <a:bodyPr/>
          <a:lstStyle/>
          <a:p>
            <a:pPr>
              <a:defRPr sz="7000">
                <a:latin typeface="Arial"/>
                <a:ea typeface="Arial"/>
                <a:cs typeface="Arial"/>
                <a:sym typeface="Arial"/>
              </a:defRPr>
            </a:pPr>
            <a:r>
              <a:t>How Neo-Calvinists &amp; Neo-Evangelicals </a:t>
            </a:r>
            <a:br/>
            <a:r>
              <a:t>Converge with The Red-Green Axis:</a:t>
            </a:r>
          </a:p>
          <a:p>
            <a:pPr>
              <a:defRPr sz="7500">
                <a:latin typeface="Arial"/>
                <a:ea typeface="Arial"/>
                <a:cs typeface="Arial"/>
                <a:sym typeface="Arial"/>
              </a:defRPr>
            </a:pPr>
          </a:p>
          <a:p>
            <a:pPr>
              <a:defRPr sz="6600">
                <a:latin typeface="Arial"/>
                <a:ea typeface="Arial"/>
                <a:cs typeface="Arial"/>
                <a:sym typeface="Arial"/>
              </a:defRPr>
            </a:pPr>
            <a:r>
              <a:t>1. Liberation Theology = Marxianity/Social Justice</a:t>
            </a:r>
          </a:p>
          <a:p>
            <a:pPr>
              <a:defRPr sz="6600">
                <a:latin typeface="Arial"/>
                <a:ea typeface="Arial"/>
                <a:cs typeface="Arial"/>
                <a:sym typeface="Arial"/>
              </a:defRPr>
            </a:pPr>
            <a:r>
              <a:t>2. Replacement Theology = Antisemitism</a:t>
            </a:r>
            <a:br/>
            <a:r>
              <a:t>3. Dominion Theology = Theocracy </a:t>
            </a:r>
          </a:p>
          <a:p>
            <a:pPr>
              <a:defRPr sz="6600">
                <a:latin typeface="Arial"/>
                <a:ea typeface="Arial"/>
                <a:cs typeface="Arial"/>
                <a:sym typeface="Arial"/>
              </a:defRPr>
            </a:pPr>
            <a:r>
              <a:t>4. Interfaith Dialogue = Muslim Brotherhood/Gamaliel Network</a:t>
            </a:r>
          </a:p>
          <a:p>
            <a:pPr>
              <a:defRPr sz="6600">
                <a:latin typeface="Arial"/>
                <a:ea typeface="Arial"/>
                <a:cs typeface="Arial"/>
                <a:sym typeface="Arial"/>
              </a:defRPr>
            </a:pPr>
            <a:r>
              <a:t>5. Anti-zionist Hatred </a:t>
            </a:r>
          </a:p>
          <a:p>
            <a:pPr>
              <a:defRPr sz="6600">
                <a:latin typeface="Arial"/>
                <a:ea typeface="Arial"/>
                <a:cs typeface="Arial"/>
                <a:sym typeface="Arial"/>
              </a:defRPr>
            </a:pPr>
            <a:r>
              <a:t>6. Support of Illegal Immigration </a:t>
            </a:r>
          </a:p>
          <a:p>
            <a:pPr>
              <a:defRPr sz="6600">
                <a:solidFill>
                  <a:srgbClr val="FFD479"/>
                </a:solidFill>
                <a:latin typeface="Arial"/>
                <a:ea typeface="Arial"/>
                <a:cs typeface="Arial"/>
                <a:sym typeface="Arial"/>
              </a:defRPr>
            </a:pPr>
            <a:r>
              <a:t>7. Promotion of Social &amp; Political Liberalism </a:t>
            </a: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4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5" name="The Lies of Hamas, Muslim Brotherhood,  CAIR, Anti-Semitism  &amp;  Christian Palestinianism"/>
          <p:cNvSpPr txBox="1"/>
          <p:nvPr>
            <p:ph type="title"/>
          </p:nvPr>
        </p:nvSpPr>
        <p:spPr>
          <a:xfrm>
            <a:off x="255426" y="357187"/>
            <a:ext cx="23702833" cy="13001626"/>
          </a:xfrm>
          <a:prstGeom prst="rect">
            <a:avLst/>
          </a:prstGeom>
        </p:spPr>
        <p:txBody>
          <a:bodyPr/>
          <a:lstStyle/>
          <a:p>
            <a:pPr>
              <a:defRPr sz="7500">
                <a:solidFill>
                  <a:srgbClr val="FFD479"/>
                </a:solidFill>
                <a:latin typeface="Arial"/>
                <a:ea typeface="Arial"/>
                <a:cs typeface="Arial"/>
                <a:sym typeface="Arial"/>
              </a:defRPr>
            </a:pPr>
            <a:r>
              <a:t>The Lies of Hamas, Muslim Brotherhood, </a:t>
            </a:r>
            <a:br/>
            <a:r>
              <a:t>CAIR, Anti-Semitism </a:t>
            </a:r>
            <a:br/>
            <a:r>
              <a:t>&amp; </a:t>
            </a:r>
            <a:br/>
            <a:r>
              <a:t>Christian Palestinianism </a:t>
            </a:r>
          </a:p>
        </p:txBody>
      </p:sp>
    </p:spTree>
  </p:cSld>
  <p:clrMapOvr>
    <a:masterClrMapping/>
  </p:clrMapOvr>
  <p:transition xmlns:p14="http://schemas.microsoft.com/office/powerpoint/2010/main" spd="med" advClick="1"/>
</p:sld>
</file>

<file path=ppt/slides/slide4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7" name="Lie #1:…"/>
          <p:cNvSpPr txBox="1"/>
          <p:nvPr>
            <p:ph type="title"/>
          </p:nvPr>
        </p:nvSpPr>
        <p:spPr>
          <a:xfrm>
            <a:off x="237938" y="357187"/>
            <a:ext cx="23770458" cy="13177615"/>
          </a:xfrm>
          <a:prstGeom prst="rect">
            <a:avLst/>
          </a:prstGeom>
        </p:spPr>
        <p:txBody>
          <a:bodyPr/>
          <a:lstStyle/>
          <a:p>
            <a:pPr>
              <a:defRPr sz="7500">
                <a:latin typeface="Arial"/>
                <a:ea typeface="Arial"/>
                <a:cs typeface="Arial"/>
                <a:sym typeface="Arial"/>
              </a:defRPr>
            </a:pPr>
            <a:r>
              <a:t>Lie #1:</a:t>
            </a:r>
          </a:p>
          <a:p>
            <a:pPr>
              <a:defRPr sz="7500">
                <a:latin typeface="Arial"/>
                <a:ea typeface="Arial"/>
                <a:cs typeface="Arial"/>
                <a:sym typeface="Arial"/>
              </a:defRPr>
            </a:pPr>
          </a:p>
          <a:p>
            <a:pPr>
              <a:defRPr sz="7500">
                <a:latin typeface="Arial"/>
                <a:ea typeface="Arial"/>
                <a:cs typeface="Arial"/>
                <a:sym typeface="Arial"/>
              </a:defRPr>
            </a:pPr>
            <a:r>
              <a:t>Israel is a Racist, Apartheid State</a:t>
            </a: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Shriners Hat"/>
          <p:cNvSpPr txBox="1"/>
          <p:nvPr>
            <p:ph type="title"/>
          </p:nvPr>
        </p:nvSpPr>
        <p:spPr>
          <a:xfrm>
            <a:off x="154502" y="357187"/>
            <a:ext cx="23850731" cy="13001626"/>
          </a:xfrm>
          <a:prstGeom prst="rect">
            <a:avLst/>
          </a:prstGeom>
        </p:spPr>
        <p:txBody>
          <a:bodyPr/>
          <a:lstStyle/>
          <a:p>
            <a:pPr defTabSz="914400">
              <a:defRPr sz="8800">
                <a:solidFill>
                  <a:srgbClr val="CCECFF"/>
                </a:solidFill>
                <a:effectLst>
                  <a:outerShdw sx="100000" sy="100000" kx="0" ky="0" algn="b" rotWithShape="0" blurRad="12700" dist="25400" dir="2700000">
                    <a:srgbClr val="000000"/>
                  </a:outerShdw>
                </a:effectLst>
                <a:latin typeface="Arial"/>
                <a:ea typeface="Arial"/>
                <a:cs typeface="Arial"/>
                <a:sym typeface="Arial"/>
              </a:defRPr>
            </a:pPr>
          </a:p>
          <a:p>
            <a:pPr defTabSz="914400">
              <a:defRPr sz="8800">
                <a:solidFill>
                  <a:srgbClr val="CCECFF"/>
                </a:solidFill>
                <a:effectLst>
                  <a:outerShdw sx="100000" sy="100000" kx="0" ky="0" algn="b" rotWithShape="0" blurRad="12700" dist="25400" dir="2700000">
                    <a:srgbClr val="000000"/>
                  </a:outerShdw>
                </a:effectLst>
                <a:latin typeface="Arial"/>
                <a:ea typeface="Arial"/>
                <a:cs typeface="Arial"/>
                <a:sym typeface="Arial"/>
              </a:defRPr>
            </a:pPr>
          </a:p>
          <a:p>
            <a:pPr defTabSz="914400">
              <a:defRPr sz="8800">
                <a:solidFill>
                  <a:srgbClr val="CCECFF"/>
                </a:solidFill>
                <a:effectLst>
                  <a:outerShdw sx="100000" sy="100000" kx="0" ky="0" algn="b" rotWithShape="0" blurRad="12700" dist="25400" dir="2700000">
                    <a:srgbClr val="000000"/>
                  </a:outerShdw>
                </a:effectLst>
                <a:latin typeface="Arial"/>
                <a:ea typeface="Arial"/>
                <a:cs typeface="Arial"/>
                <a:sym typeface="Arial"/>
              </a:defRPr>
            </a:pPr>
          </a:p>
          <a:p>
            <a:pPr defTabSz="914400">
              <a:defRPr sz="8800">
                <a:solidFill>
                  <a:srgbClr val="CCECFF"/>
                </a:solidFill>
                <a:effectLst>
                  <a:outerShdw sx="100000" sy="100000" kx="0" ky="0" algn="b" rotWithShape="0" blurRad="12700" dist="25400" dir="2700000">
                    <a:srgbClr val="000000"/>
                  </a:outerShdw>
                </a:effectLst>
                <a:latin typeface="Arial"/>
                <a:ea typeface="Arial"/>
                <a:cs typeface="Arial"/>
                <a:sym typeface="Arial"/>
              </a:defRPr>
            </a:pPr>
          </a:p>
          <a:p>
            <a:pPr defTabSz="914400">
              <a:defRPr sz="8800">
                <a:solidFill>
                  <a:srgbClr val="CCECFF"/>
                </a:solidFill>
                <a:effectLst>
                  <a:outerShdw sx="100000" sy="100000" kx="0" ky="0" algn="b" rotWithShape="0" blurRad="12700" dist="25400" dir="2700000">
                    <a:srgbClr val="000000"/>
                  </a:outerShdw>
                </a:effectLst>
                <a:latin typeface="Arial"/>
                <a:ea typeface="Arial"/>
                <a:cs typeface="Arial"/>
                <a:sym typeface="Arial"/>
              </a:defRPr>
            </a:pPr>
          </a:p>
          <a:p>
            <a:pPr defTabSz="914400">
              <a:defRPr sz="8800">
                <a:solidFill>
                  <a:srgbClr val="CCECFF"/>
                </a:solidFill>
                <a:effectLst>
                  <a:outerShdw sx="100000" sy="100000" kx="0" ky="0" algn="b" rotWithShape="0" blurRad="12700" dist="25400" dir="2700000">
                    <a:srgbClr val="000000"/>
                  </a:outerShdw>
                </a:effectLst>
                <a:latin typeface="Arial"/>
                <a:ea typeface="Arial"/>
                <a:cs typeface="Arial"/>
                <a:sym typeface="Arial"/>
              </a:defRPr>
            </a:pPr>
          </a:p>
          <a:p>
            <a:pPr defTabSz="914400">
              <a:defRPr sz="8800">
                <a:solidFill>
                  <a:srgbClr val="CCECFF"/>
                </a:solidFill>
                <a:effectLst>
                  <a:outerShdw sx="100000" sy="100000" kx="0" ky="0" algn="b" rotWithShape="0" blurRad="12700" dist="25400" dir="2700000">
                    <a:srgbClr val="000000"/>
                  </a:outerShdw>
                </a:effectLst>
                <a:latin typeface="Arial"/>
                <a:ea typeface="Arial"/>
                <a:cs typeface="Arial"/>
                <a:sym typeface="Arial"/>
              </a:defRPr>
            </a:pPr>
          </a:p>
          <a:p>
            <a:pPr defTabSz="914400">
              <a:defRPr sz="8800">
                <a:solidFill>
                  <a:srgbClr val="CCECFF"/>
                </a:solidFill>
                <a:effectLst>
                  <a:outerShdw sx="100000" sy="100000" kx="0" ky="0" algn="b" rotWithShape="0" blurRad="12700" dist="25400" dir="2700000">
                    <a:srgbClr val="000000"/>
                  </a:outerShdw>
                </a:effectLst>
                <a:latin typeface="Arial"/>
                <a:ea typeface="Arial"/>
                <a:cs typeface="Arial"/>
                <a:sym typeface="Arial"/>
              </a:defRPr>
            </a:pPr>
          </a:p>
          <a:p>
            <a:pPr defTabSz="914400">
              <a:defRPr sz="7500">
                <a:solidFill>
                  <a:srgbClr val="CCECFF"/>
                </a:solidFill>
                <a:effectLst>
                  <a:outerShdw sx="100000" sy="100000" kx="0" ky="0" algn="b" rotWithShape="0" blurRad="12700" dist="25400" dir="2700000">
                    <a:srgbClr val="000000"/>
                  </a:outerShdw>
                </a:effectLst>
                <a:latin typeface="Arial"/>
                <a:ea typeface="Arial"/>
                <a:cs typeface="Arial"/>
                <a:sym typeface="Arial"/>
              </a:defRPr>
            </a:pPr>
            <a:r>
              <a:rPr>
                <a:solidFill>
                  <a:srgbClr val="FFFFFF"/>
                </a:solidFill>
              </a:rPr>
              <a:t>Shriners Hat </a:t>
            </a:r>
          </a:p>
        </p:txBody>
      </p:sp>
      <p:pic>
        <p:nvPicPr>
          <p:cNvPr id="262" name="shiners.jpg" descr="shiners.jpg"/>
          <p:cNvPicPr>
            <a:picLocks noChangeAspect="1"/>
          </p:cNvPicPr>
          <p:nvPr/>
        </p:nvPicPr>
        <p:blipFill>
          <a:blip r:embed="rId2">
            <a:extLst/>
          </a:blip>
          <a:stretch>
            <a:fillRect/>
          </a:stretch>
        </p:blipFill>
        <p:spPr>
          <a:xfrm>
            <a:off x="7330257" y="376539"/>
            <a:ext cx="9723486" cy="9704115"/>
          </a:xfrm>
          <a:prstGeom prst="rect">
            <a:avLst/>
          </a:prstGeom>
          <a:ln w="12700">
            <a:miter lim="400000"/>
          </a:ln>
        </p:spPr>
      </p:pic>
    </p:spTree>
  </p:cSld>
  <p:clrMapOvr>
    <a:masterClrMapping/>
  </p:clrMapOvr>
  <p:transition xmlns:p14="http://schemas.microsoft.com/office/powerpoint/2010/main" spd="med" advClick="1"/>
</p:sld>
</file>

<file path=ppt/slides/slide4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9" name="From Ozarks 2019 Worldview Weekend Presentation  by Olivier Melnick"/>
          <p:cNvSpPr txBox="1"/>
          <p:nvPr>
            <p:ph type="title"/>
          </p:nvPr>
        </p:nvSpPr>
        <p:spPr>
          <a:xfrm>
            <a:off x="259053" y="357187"/>
            <a:ext cx="23865894" cy="13001626"/>
          </a:xfrm>
          <a:prstGeom prst="rect">
            <a:avLst/>
          </a:prstGeom>
        </p:spPr>
        <p:txBody>
          <a:bodyPr/>
          <a:lstStyle/>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a:p>
            <a:pPr defTabSz="764024">
              <a:defRPr sz="10416"/>
            </a:pPr>
          </a:p>
          <a:p>
            <a:pPr defTabSz="764024">
              <a:defRPr sz="5022">
                <a:latin typeface="Arial"/>
                <a:ea typeface="Arial"/>
                <a:cs typeface="Arial"/>
                <a:sym typeface="Arial"/>
              </a:defRPr>
            </a:pPr>
            <a:r>
              <a:t>From Ozarks 2019 Worldview Weekend Presentation </a:t>
            </a:r>
            <a:br/>
            <a:r>
              <a:t>by Olivier Melnick </a:t>
            </a:r>
          </a:p>
        </p:txBody>
      </p:sp>
      <p:pic>
        <p:nvPicPr>
          <p:cNvPr id="1300" name="BDSmyth#2.jpg" descr="BDSmyth#2.jpg"/>
          <p:cNvPicPr>
            <a:picLocks noChangeAspect="1"/>
          </p:cNvPicPr>
          <p:nvPr/>
        </p:nvPicPr>
        <p:blipFill>
          <a:blip r:embed="rId2">
            <a:extLst/>
          </a:blip>
          <a:stretch>
            <a:fillRect/>
          </a:stretch>
        </p:blipFill>
        <p:spPr>
          <a:xfrm>
            <a:off x="1760300" y="26604"/>
            <a:ext cx="20863400" cy="11427592"/>
          </a:xfrm>
          <a:prstGeom prst="rect">
            <a:avLst/>
          </a:prstGeom>
          <a:ln w="12700">
            <a:miter lim="400000"/>
          </a:ln>
        </p:spPr>
      </p:pic>
    </p:spTree>
  </p:cSld>
  <p:clrMapOvr>
    <a:masterClrMapping/>
  </p:clrMapOvr>
  <p:transition xmlns:p14="http://schemas.microsoft.com/office/powerpoint/2010/main" spd="med" advClick="1"/>
</p:sld>
</file>

<file path=ppt/slides/slide4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2" name="Double-click to edit"/>
          <p:cNvSpPr txBox="1"/>
          <p:nvPr>
            <p:ph type="title"/>
          </p:nvPr>
        </p:nvSpPr>
        <p:spPr>
          <a:xfrm>
            <a:off x="255426" y="357187"/>
            <a:ext cx="23780968" cy="13123479"/>
          </a:xfrm>
          <a:prstGeom prst="rect">
            <a:avLst/>
          </a:prstGeom>
        </p:spPr>
        <p:txBody>
          <a:bodyPr/>
          <a:lstStyle/>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p:txBody>
      </p:sp>
      <p:pic>
        <p:nvPicPr>
          <p:cNvPr id="1303" name="israliearabs.jpg" descr="israliearabs.jpg"/>
          <p:cNvPicPr>
            <a:picLocks noChangeAspect="1"/>
          </p:cNvPicPr>
          <p:nvPr/>
        </p:nvPicPr>
        <p:blipFill>
          <a:blip r:embed="rId2">
            <a:extLst/>
          </a:blip>
          <a:stretch>
            <a:fillRect/>
          </a:stretch>
        </p:blipFill>
        <p:spPr>
          <a:xfrm>
            <a:off x="2163229" y="1771649"/>
            <a:ext cx="20057542" cy="6886549"/>
          </a:xfrm>
          <a:prstGeom prst="rect">
            <a:avLst/>
          </a:prstGeom>
          <a:ln w="12700">
            <a:miter lim="400000"/>
          </a:ln>
        </p:spPr>
      </p:pic>
    </p:spTree>
  </p:cSld>
  <p:clrMapOvr>
    <a:masterClrMapping/>
  </p:clrMapOvr>
  <p:transition xmlns:p14="http://schemas.microsoft.com/office/powerpoint/2010/main" spd="med" advClick="1"/>
</p:sld>
</file>

<file path=ppt/slides/slide4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5" name="Double-click to edit"/>
          <p:cNvSpPr txBox="1"/>
          <p:nvPr>
            <p:ph type="title"/>
          </p:nvPr>
        </p:nvSpPr>
        <p:spPr>
          <a:xfrm>
            <a:off x="356257" y="357187"/>
            <a:ext cx="23789060" cy="13177336"/>
          </a:xfrm>
          <a:prstGeom prst="rect">
            <a:avLst/>
          </a:prstGeom>
        </p:spPr>
        <p:txBody>
          <a:bodyPr/>
          <a:lstStyle/>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p:txBody>
      </p:sp>
      <p:pic>
        <p:nvPicPr>
          <p:cNvPr id="1306" name="IA#2.jpg" descr="IA#2.jpg"/>
          <p:cNvPicPr>
            <a:picLocks noChangeAspect="1"/>
          </p:cNvPicPr>
          <p:nvPr/>
        </p:nvPicPr>
        <p:blipFill>
          <a:blip r:embed="rId2">
            <a:extLst/>
          </a:blip>
          <a:stretch>
            <a:fillRect/>
          </a:stretch>
        </p:blipFill>
        <p:spPr>
          <a:xfrm>
            <a:off x="1429180" y="2227262"/>
            <a:ext cx="21525640" cy="8345638"/>
          </a:xfrm>
          <a:prstGeom prst="rect">
            <a:avLst/>
          </a:prstGeom>
          <a:ln w="12700">
            <a:miter lim="400000"/>
          </a:ln>
        </p:spPr>
      </p:pic>
    </p:spTree>
  </p:cSld>
  <p:clrMapOvr>
    <a:masterClrMapping/>
  </p:clrMapOvr>
  <p:transition xmlns:p14="http://schemas.microsoft.com/office/powerpoint/2010/main" spd="med" advClick="1"/>
</p:sld>
</file>

<file path=ppt/slides/slide4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08" name="Rudy Boschwitz"/>
          <p:cNvSpPr txBox="1"/>
          <p:nvPr>
            <p:ph type="title"/>
          </p:nvPr>
        </p:nvSpPr>
        <p:spPr>
          <a:xfrm>
            <a:off x="269378" y="357187"/>
            <a:ext cx="23845244" cy="13001626"/>
          </a:xfrm>
          <a:prstGeom prst="rect">
            <a:avLst/>
          </a:prstGeom>
        </p:spPr>
        <p:txBody>
          <a:bodyPr/>
          <a:lstStyle/>
          <a:p>
            <a:pPr/>
          </a:p>
          <a:p>
            <a:pPr/>
          </a:p>
          <a:p>
            <a:pPr/>
          </a:p>
          <a:p>
            <a:pPr/>
          </a:p>
          <a:p>
            <a:pPr/>
            <a:r>
              <a:t>Rudy Boschwitz</a:t>
            </a:r>
          </a:p>
        </p:txBody>
      </p:sp>
      <p:pic>
        <p:nvPicPr>
          <p:cNvPr id="1309" name="Rudy.jpg" descr="Rudy.jpg"/>
          <p:cNvPicPr>
            <a:picLocks noChangeAspect="1"/>
          </p:cNvPicPr>
          <p:nvPr/>
        </p:nvPicPr>
        <p:blipFill>
          <a:blip r:embed="rId2">
            <a:extLst/>
          </a:blip>
          <a:stretch>
            <a:fillRect/>
          </a:stretch>
        </p:blipFill>
        <p:spPr>
          <a:xfrm>
            <a:off x="9591675" y="1859504"/>
            <a:ext cx="5200494" cy="7143209"/>
          </a:xfrm>
          <a:prstGeom prst="rect">
            <a:avLst/>
          </a:prstGeom>
          <a:ln w="12700">
            <a:miter lim="400000"/>
          </a:ln>
        </p:spPr>
      </p:pic>
    </p:spTree>
  </p:cSld>
  <p:clrMapOvr>
    <a:masterClrMapping/>
  </p:clrMapOvr>
  <p:transition xmlns:p14="http://schemas.microsoft.com/office/powerpoint/2010/main" spd="med" advClick="1"/>
</p:sld>
</file>

<file path=ppt/slides/slide4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1" name="Double-click to edit"/>
          <p:cNvSpPr txBox="1"/>
          <p:nvPr>
            <p:ph type="title"/>
          </p:nvPr>
        </p:nvSpPr>
        <p:spPr>
          <a:xfrm>
            <a:off x="234683" y="357187"/>
            <a:ext cx="23914634" cy="13142641"/>
          </a:xfrm>
          <a:prstGeom prst="rect">
            <a:avLst/>
          </a:prstGeom>
        </p:spPr>
        <p:txBody>
          <a:bodyPr/>
          <a:lstStyle/>
          <a:p>
            <a:pPr/>
          </a:p>
          <a:p>
            <a:pPr/>
          </a:p>
          <a:p>
            <a:pPr/>
          </a:p>
          <a:p>
            <a:pPr/>
          </a:p>
        </p:txBody>
      </p:sp>
      <p:pic>
        <p:nvPicPr>
          <p:cNvPr id="1312" name="ethiopianjews#1.jpg" descr="ethiopianjews#1.jpg"/>
          <p:cNvPicPr>
            <a:picLocks noChangeAspect="1"/>
          </p:cNvPicPr>
          <p:nvPr/>
        </p:nvPicPr>
        <p:blipFill>
          <a:blip r:embed="rId2">
            <a:extLst/>
          </a:blip>
          <a:stretch>
            <a:fillRect/>
          </a:stretch>
        </p:blipFill>
        <p:spPr>
          <a:xfrm>
            <a:off x="8594341" y="1370082"/>
            <a:ext cx="6701221" cy="10310743"/>
          </a:xfrm>
          <a:prstGeom prst="rect">
            <a:avLst/>
          </a:prstGeom>
          <a:ln w="12700">
            <a:miter lim="400000"/>
          </a:ln>
        </p:spPr>
      </p:pic>
    </p:spTree>
  </p:cSld>
  <p:clrMapOvr>
    <a:masterClrMapping/>
  </p:clrMapOvr>
  <p:transition xmlns:p14="http://schemas.microsoft.com/office/powerpoint/2010/main" spd="med" advClick="1"/>
</p:sld>
</file>

<file path=ppt/slides/slide4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4" name="Double-click to edit"/>
          <p:cNvSpPr txBox="1"/>
          <p:nvPr>
            <p:ph type="title"/>
          </p:nvPr>
        </p:nvSpPr>
        <p:spPr>
          <a:xfrm>
            <a:off x="251333" y="357187"/>
            <a:ext cx="23881334" cy="13001626"/>
          </a:xfrm>
          <a:prstGeom prst="rect">
            <a:avLst/>
          </a:prstGeom>
        </p:spPr>
        <p:txBody>
          <a:bodyPr/>
          <a:lstStyle/>
          <a:p>
            <a:pPr/>
          </a:p>
          <a:p>
            <a:pPr/>
          </a:p>
          <a:p>
            <a:pPr/>
          </a:p>
          <a:p>
            <a:pPr/>
          </a:p>
          <a:p>
            <a:pPr/>
          </a:p>
          <a:p>
            <a:pPr/>
          </a:p>
        </p:txBody>
      </p:sp>
      <p:pic>
        <p:nvPicPr>
          <p:cNvPr id="1315" name="ethiapianjews#2.jpg" descr="ethiapianjews#2.jpg"/>
          <p:cNvPicPr>
            <a:picLocks noChangeAspect="1"/>
          </p:cNvPicPr>
          <p:nvPr/>
        </p:nvPicPr>
        <p:blipFill>
          <a:blip r:embed="rId2">
            <a:extLst/>
          </a:blip>
          <a:stretch>
            <a:fillRect/>
          </a:stretch>
        </p:blipFill>
        <p:spPr>
          <a:xfrm>
            <a:off x="4494081" y="2043112"/>
            <a:ext cx="15395838" cy="8517648"/>
          </a:xfrm>
          <a:prstGeom prst="rect">
            <a:avLst/>
          </a:prstGeom>
          <a:ln w="12700">
            <a:miter lim="400000"/>
          </a:ln>
        </p:spPr>
      </p:pic>
    </p:spTree>
  </p:cSld>
  <p:clrMapOvr>
    <a:masterClrMapping/>
  </p:clrMapOvr>
  <p:transition xmlns:p14="http://schemas.microsoft.com/office/powerpoint/2010/main" spd="med" advClick="1"/>
</p:sld>
</file>

<file path=ppt/slides/slide4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17" name="Double-click to edit"/>
          <p:cNvSpPr txBox="1"/>
          <p:nvPr>
            <p:ph type="title"/>
          </p:nvPr>
        </p:nvSpPr>
        <p:spPr>
          <a:xfrm>
            <a:off x="320679" y="357187"/>
            <a:ext cx="23837709" cy="13001626"/>
          </a:xfrm>
          <a:prstGeom prst="rect">
            <a:avLst/>
          </a:prstGeom>
        </p:spPr>
        <p:txBody>
          <a:bodyPr/>
          <a:lstStyle/>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p:txBody>
      </p:sp>
      <p:pic>
        <p:nvPicPr>
          <p:cNvPr id="1318" name="Jewish Virtual Library.jpg" descr="Jewish Virtual Library.jpg"/>
          <p:cNvPicPr>
            <a:picLocks noChangeAspect="1"/>
          </p:cNvPicPr>
          <p:nvPr/>
        </p:nvPicPr>
        <p:blipFill>
          <a:blip r:embed="rId2">
            <a:extLst/>
          </a:blip>
          <a:stretch>
            <a:fillRect/>
          </a:stretch>
        </p:blipFill>
        <p:spPr>
          <a:xfrm>
            <a:off x="7998391" y="1086459"/>
            <a:ext cx="6517615" cy="3715456"/>
          </a:xfrm>
          <a:prstGeom prst="rect">
            <a:avLst/>
          </a:prstGeom>
          <a:ln w="12700">
            <a:miter lim="400000"/>
          </a:ln>
        </p:spPr>
      </p:pic>
      <p:pic>
        <p:nvPicPr>
          <p:cNvPr id="1319" name="betajews#1.jpg" descr="betajews#1.jpg"/>
          <p:cNvPicPr>
            <a:picLocks noChangeAspect="1"/>
          </p:cNvPicPr>
          <p:nvPr/>
        </p:nvPicPr>
        <p:blipFill>
          <a:blip r:embed="rId3">
            <a:extLst/>
          </a:blip>
          <a:stretch>
            <a:fillRect/>
          </a:stretch>
        </p:blipFill>
        <p:spPr>
          <a:xfrm>
            <a:off x="2521667" y="5836186"/>
            <a:ext cx="19340666" cy="2908511"/>
          </a:xfrm>
          <a:prstGeom prst="rect">
            <a:avLst/>
          </a:prstGeom>
          <a:ln w="12700">
            <a:miter lim="400000"/>
          </a:ln>
        </p:spPr>
      </p:pic>
    </p:spTree>
  </p:cSld>
  <p:clrMapOvr>
    <a:masterClrMapping/>
  </p:clrMapOvr>
  <p:transition xmlns:p14="http://schemas.microsoft.com/office/powerpoint/2010/main" spd="med" advClick="1"/>
</p:sld>
</file>

<file path=ppt/slides/slide4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1" name="Double-click to edit"/>
          <p:cNvSpPr txBox="1"/>
          <p:nvPr>
            <p:ph type="title"/>
          </p:nvPr>
        </p:nvSpPr>
        <p:spPr>
          <a:xfrm>
            <a:off x="221225" y="357187"/>
            <a:ext cx="23941550" cy="13111478"/>
          </a:xfrm>
          <a:prstGeom prst="rect">
            <a:avLst/>
          </a:prstGeom>
        </p:spPr>
        <p:txBody>
          <a:bodyPr/>
          <a:lstStyle/>
          <a:p>
            <a:pPr/>
          </a:p>
          <a:p>
            <a:pPr/>
          </a:p>
          <a:p>
            <a:pPr/>
          </a:p>
          <a:p>
            <a:pPr/>
          </a:p>
        </p:txBody>
      </p:sp>
      <p:pic>
        <p:nvPicPr>
          <p:cNvPr id="1322" name="betajews#2.jpg" descr="betajews#2.jpg"/>
          <p:cNvPicPr>
            <a:picLocks noChangeAspect="1"/>
          </p:cNvPicPr>
          <p:nvPr/>
        </p:nvPicPr>
        <p:blipFill>
          <a:blip r:embed="rId2">
            <a:extLst/>
          </a:blip>
          <a:stretch>
            <a:fillRect/>
          </a:stretch>
        </p:blipFill>
        <p:spPr>
          <a:xfrm>
            <a:off x="2223974" y="2936917"/>
            <a:ext cx="19603394" cy="6657758"/>
          </a:xfrm>
          <a:prstGeom prst="rect">
            <a:avLst/>
          </a:prstGeom>
          <a:ln w="12700">
            <a:miter lim="400000"/>
          </a:ln>
        </p:spPr>
      </p:pic>
    </p:spTree>
  </p:cSld>
  <p:clrMapOvr>
    <a:masterClrMapping/>
  </p:clrMapOvr>
  <p:transition xmlns:p14="http://schemas.microsoft.com/office/powerpoint/2010/main" spd="med" advClick="1"/>
</p:sld>
</file>

<file path=ppt/slides/slide4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4" name="Double-click to edit"/>
          <p:cNvSpPr txBox="1"/>
          <p:nvPr>
            <p:ph type="title"/>
          </p:nvPr>
        </p:nvSpPr>
        <p:spPr>
          <a:xfrm>
            <a:off x="334026" y="357187"/>
            <a:ext cx="23715948" cy="13001626"/>
          </a:xfrm>
          <a:prstGeom prst="rect">
            <a:avLst/>
          </a:prstGeom>
        </p:spPr>
        <p:txBody>
          <a:bodyPr/>
          <a:lstStyle/>
          <a:p>
            <a:pPr/>
          </a:p>
          <a:p>
            <a:pPr/>
          </a:p>
          <a:p>
            <a:pPr/>
          </a:p>
          <a:p>
            <a:pPr/>
          </a:p>
          <a:p>
            <a:pPr/>
          </a:p>
          <a:p>
            <a:pPr/>
          </a:p>
        </p:txBody>
      </p:sp>
      <p:pic>
        <p:nvPicPr>
          <p:cNvPr id="1325" name="betajews#3.jpg" descr="betajews#3.jpg"/>
          <p:cNvPicPr>
            <a:picLocks noChangeAspect="1"/>
          </p:cNvPicPr>
          <p:nvPr/>
        </p:nvPicPr>
        <p:blipFill>
          <a:blip r:embed="rId2">
            <a:extLst/>
          </a:blip>
          <a:stretch>
            <a:fillRect/>
          </a:stretch>
        </p:blipFill>
        <p:spPr>
          <a:xfrm>
            <a:off x="3754328" y="3292737"/>
            <a:ext cx="16875344" cy="4895326"/>
          </a:xfrm>
          <a:prstGeom prst="rect">
            <a:avLst/>
          </a:prstGeom>
          <a:ln w="12700">
            <a:miter lim="400000"/>
          </a:ln>
        </p:spPr>
      </p:pic>
    </p:spTree>
  </p:cSld>
  <p:clrMapOvr>
    <a:masterClrMapping/>
  </p:clrMapOvr>
  <p:transition xmlns:p14="http://schemas.microsoft.com/office/powerpoint/2010/main" spd="med" advClick="1"/>
</p:sld>
</file>

<file path=ppt/slides/slide4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7" name="Double-click to edit"/>
          <p:cNvSpPr txBox="1"/>
          <p:nvPr>
            <p:ph type="title"/>
          </p:nvPr>
        </p:nvSpPr>
        <p:spPr>
          <a:xfrm>
            <a:off x="185849" y="357187"/>
            <a:ext cx="23631302" cy="13001626"/>
          </a:xfrm>
          <a:prstGeom prst="rect">
            <a:avLst/>
          </a:prstGeom>
        </p:spPr>
        <p:txBody>
          <a:bodyPr/>
          <a:lstStyle/>
          <a:p>
            <a:pPr/>
          </a:p>
          <a:p>
            <a:pPr/>
          </a:p>
          <a:p>
            <a:pPr/>
          </a:p>
          <a:p>
            <a:pPr/>
          </a:p>
          <a:p>
            <a:pPr/>
          </a:p>
          <a:p>
            <a:pPr/>
          </a:p>
        </p:txBody>
      </p:sp>
      <p:pic>
        <p:nvPicPr>
          <p:cNvPr id="1328" name="Betajews#4.jpg" descr="Betajews#4.jpg"/>
          <p:cNvPicPr>
            <a:picLocks noChangeAspect="1"/>
          </p:cNvPicPr>
          <p:nvPr/>
        </p:nvPicPr>
        <p:blipFill>
          <a:blip r:embed="rId2">
            <a:extLst/>
          </a:blip>
          <a:stretch>
            <a:fillRect/>
          </a:stretch>
        </p:blipFill>
        <p:spPr>
          <a:xfrm>
            <a:off x="2420870" y="4316412"/>
            <a:ext cx="19161260" cy="3285577"/>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The Muslim Brotherhood and Their Work  With Nazi Adolf Hitler…"/>
          <p:cNvSpPr txBox="1"/>
          <p:nvPr>
            <p:ph type="title"/>
          </p:nvPr>
        </p:nvSpPr>
        <p:spPr>
          <a:xfrm>
            <a:off x="139619" y="210963"/>
            <a:ext cx="24104762" cy="13552662"/>
          </a:xfrm>
          <a:prstGeom prst="rect">
            <a:avLst/>
          </a:prstGeom>
        </p:spPr>
        <p:txBody>
          <a:bodyPr/>
          <a:lstStyle/>
          <a:p>
            <a:pPr marL="389288" indent="-389288" defTabSz="525779">
              <a:spcBef>
                <a:spcPts val="3700"/>
              </a:spcBef>
              <a:buSzPct val="75000"/>
              <a:buChar char="•"/>
              <a:defRPr sz="5632">
                <a:latin typeface="Arial"/>
                <a:ea typeface="Arial"/>
                <a:cs typeface="Arial"/>
                <a:sym typeface="Arial"/>
              </a:defRPr>
            </a:pPr>
            <a:r>
              <a:t>The Muslim Brotherhood and Their Work </a:t>
            </a:r>
            <a:br/>
            <a:r>
              <a:t>With Nazi Adolf Hitler</a:t>
            </a:r>
          </a:p>
          <a:p>
            <a:pPr marL="389288" indent="-389288" defTabSz="525779">
              <a:spcBef>
                <a:spcPts val="3700"/>
              </a:spcBef>
              <a:buSzPct val="75000"/>
              <a:defRPr b="1" sz="5632">
                <a:latin typeface="Helvetica"/>
                <a:ea typeface="Helvetica"/>
                <a:cs typeface="Helvetica"/>
                <a:sym typeface="Helvetica"/>
              </a:defRPr>
            </a:pPr>
          </a:p>
          <a:p>
            <a:pPr marL="389288" indent="-389288" defTabSz="525779">
              <a:spcBef>
                <a:spcPts val="3700"/>
              </a:spcBef>
              <a:buSzPct val="75000"/>
              <a:defRPr b="1" sz="5632">
                <a:latin typeface="Helvetica"/>
                <a:ea typeface="Helvetica"/>
                <a:cs typeface="Helvetica"/>
                <a:sym typeface="Helvetica"/>
              </a:defRPr>
            </a:pPr>
          </a:p>
          <a:p>
            <a:pPr marL="389288" indent="-389288" defTabSz="525779">
              <a:spcBef>
                <a:spcPts val="3700"/>
              </a:spcBef>
              <a:buSzPct val="75000"/>
              <a:defRPr b="1" sz="8448">
                <a:latin typeface="Helvetica"/>
                <a:ea typeface="Helvetica"/>
                <a:cs typeface="Helvetica"/>
                <a:sym typeface="Helvetica"/>
              </a:defRPr>
            </a:pPr>
          </a:p>
          <a:p>
            <a:pPr marL="389288" indent="-389288" defTabSz="525779">
              <a:spcBef>
                <a:spcPts val="3700"/>
              </a:spcBef>
              <a:buSzPct val="75000"/>
              <a:defRPr b="1" sz="8512">
                <a:latin typeface="Helvetica"/>
                <a:ea typeface="Helvetica"/>
                <a:cs typeface="Helvetica"/>
                <a:sym typeface="Helvetica"/>
              </a:defRPr>
            </a:pPr>
          </a:p>
          <a:p>
            <a:pPr marL="389288" indent="-389288" defTabSz="525779">
              <a:spcBef>
                <a:spcPts val="3700"/>
              </a:spcBef>
              <a:buSzPct val="75000"/>
              <a:defRPr b="1" sz="8512">
                <a:latin typeface="Helvetica"/>
                <a:ea typeface="Helvetica"/>
                <a:cs typeface="Helvetica"/>
                <a:sym typeface="Helvetica"/>
              </a:defRPr>
            </a:pPr>
          </a:p>
          <a:p>
            <a:pPr marL="228304" indent="-228304" defTabSz="525779">
              <a:spcBef>
                <a:spcPts val="3700"/>
              </a:spcBef>
              <a:buSzPct val="75000"/>
              <a:defRPr sz="8512">
                <a:latin typeface="Helvetica"/>
                <a:ea typeface="Helvetica"/>
                <a:cs typeface="Helvetica"/>
                <a:sym typeface="Helvetica"/>
              </a:defRPr>
            </a:pPr>
            <a:r>
              <a:rPr sz="4992"/>
              <a:t>Hajj Muhammad Amin Al-Husseini &amp; SS Head </a:t>
            </a:r>
            <a:br>
              <a:rPr sz="4992"/>
            </a:br>
            <a:r>
              <a:rPr sz="4992"/>
              <a:t>Heinrich Himmler in 1943 At Auschwitz</a:t>
            </a:r>
            <a:r>
              <a:t> </a:t>
            </a:r>
          </a:p>
        </p:txBody>
      </p:sp>
      <p:pic>
        <p:nvPicPr>
          <p:cNvPr id="265" name="mufti#1.jpg" descr="mufti#1.jpg"/>
          <p:cNvPicPr>
            <a:picLocks noChangeAspect="1"/>
          </p:cNvPicPr>
          <p:nvPr/>
        </p:nvPicPr>
        <p:blipFill>
          <a:blip r:embed="rId2">
            <a:extLst/>
          </a:blip>
          <a:srcRect l="1535" t="0" r="0" b="0"/>
          <a:stretch>
            <a:fillRect/>
          </a:stretch>
        </p:blipFill>
        <p:spPr>
          <a:xfrm>
            <a:off x="691113" y="2615223"/>
            <a:ext cx="10690712" cy="7600180"/>
          </a:xfrm>
          <a:prstGeom prst="rect">
            <a:avLst/>
          </a:prstGeom>
          <a:ln w="12700">
            <a:miter lim="400000"/>
          </a:ln>
        </p:spPr>
      </p:pic>
      <p:pic>
        <p:nvPicPr>
          <p:cNvPr id="266" name="Grand Mufti at Aush.jpg" descr="Grand Mufti at Aush.jpg"/>
          <p:cNvPicPr>
            <a:picLocks noChangeAspect="1"/>
          </p:cNvPicPr>
          <p:nvPr/>
        </p:nvPicPr>
        <p:blipFill>
          <a:blip r:embed="rId3">
            <a:extLst/>
          </a:blip>
          <a:stretch>
            <a:fillRect/>
          </a:stretch>
        </p:blipFill>
        <p:spPr>
          <a:xfrm>
            <a:off x="11961099" y="2002958"/>
            <a:ext cx="12062442" cy="8443709"/>
          </a:xfrm>
          <a:prstGeom prst="rect">
            <a:avLst/>
          </a:prstGeom>
          <a:ln w="12700">
            <a:miter lim="400000"/>
          </a:ln>
        </p:spPr>
      </p:pic>
    </p:spTree>
  </p:cSld>
  <p:clrMapOvr>
    <a:masterClrMapping/>
  </p:clrMapOvr>
  <p:transition xmlns:p14="http://schemas.microsoft.com/office/powerpoint/2010/main" spd="med" advClick="1"/>
</p:sld>
</file>

<file path=ppt/slides/slide4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0" name="Double-click to edit"/>
          <p:cNvSpPr txBox="1"/>
          <p:nvPr>
            <p:ph type="title"/>
          </p:nvPr>
        </p:nvSpPr>
        <p:spPr>
          <a:xfrm>
            <a:off x="138038" y="357187"/>
            <a:ext cx="24107924" cy="13206172"/>
          </a:xfrm>
          <a:prstGeom prst="rect">
            <a:avLst/>
          </a:prstGeom>
        </p:spPr>
        <p:txBody>
          <a:bodyPr/>
          <a:lstStyle/>
          <a:p>
            <a:pPr defTabSz="698301">
              <a:defRPr sz="9520"/>
            </a:pPr>
          </a:p>
          <a:p>
            <a:pPr defTabSz="698301">
              <a:defRPr sz="9520"/>
            </a:pPr>
          </a:p>
          <a:p>
            <a:pPr defTabSz="698301">
              <a:defRPr sz="9520"/>
            </a:pPr>
          </a:p>
          <a:p>
            <a:pPr defTabSz="698301">
              <a:defRPr sz="9520"/>
            </a:pPr>
          </a:p>
          <a:p>
            <a:pPr defTabSz="698301">
              <a:defRPr sz="9520"/>
            </a:pPr>
          </a:p>
          <a:p>
            <a:pPr defTabSz="698301">
              <a:defRPr sz="9520"/>
            </a:pPr>
          </a:p>
          <a:p>
            <a:pPr defTabSz="698301">
              <a:defRPr sz="9520"/>
            </a:pPr>
          </a:p>
          <a:p>
            <a:pPr defTabSz="698301">
              <a:defRPr sz="9520"/>
            </a:pPr>
          </a:p>
        </p:txBody>
      </p:sp>
      <p:pic>
        <p:nvPicPr>
          <p:cNvPr id="1331" name="Betajews#5.jpg" descr="Betajews#5.jpg"/>
          <p:cNvPicPr>
            <a:picLocks noChangeAspect="1"/>
          </p:cNvPicPr>
          <p:nvPr/>
        </p:nvPicPr>
        <p:blipFill>
          <a:blip r:embed="rId2">
            <a:extLst/>
          </a:blip>
          <a:stretch>
            <a:fillRect/>
          </a:stretch>
        </p:blipFill>
        <p:spPr>
          <a:xfrm>
            <a:off x="2075970" y="3935412"/>
            <a:ext cx="20232060" cy="3014519"/>
          </a:xfrm>
          <a:prstGeom prst="rect">
            <a:avLst/>
          </a:prstGeom>
          <a:ln w="12700">
            <a:miter lim="400000"/>
          </a:ln>
        </p:spPr>
      </p:pic>
    </p:spTree>
  </p:cSld>
  <p:clrMapOvr>
    <a:masterClrMapping/>
  </p:clrMapOvr>
  <p:transition xmlns:p14="http://schemas.microsoft.com/office/powerpoint/2010/main" spd="med" advClick="1"/>
</p:sld>
</file>

<file path=ppt/slides/slide4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3" name="Double-click to edit"/>
          <p:cNvSpPr txBox="1"/>
          <p:nvPr>
            <p:ph type="title"/>
          </p:nvPr>
        </p:nvSpPr>
        <p:spPr>
          <a:xfrm>
            <a:off x="192825" y="357187"/>
            <a:ext cx="23998350" cy="13001626"/>
          </a:xfrm>
          <a:prstGeom prst="rect">
            <a:avLst/>
          </a:prstGeom>
        </p:spPr>
        <p:txBody>
          <a:bodyPr/>
          <a:lstStyle/>
          <a:p>
            <a:pPr/>
          </a:p>
          <a:p>
            <a:pPr/>
          </a:p>
          <a:p>
            <a:pPr/>
          </a:p>
          <a:p>
            <a:pPr/>
          </a:p>
          <a:p>
            <a:pPr/>
          </a:p>
          <a:p>
            <a:pPr/>
          </a:p>
        </p:txBody>
      </p:sp>
      <p:pic>
        <p:nvPicPr>
          <p:cNvPr id="1334" name="Betajews#6.jpg" descr="Betajews#6.jpg"/>
          <p:cNvPicPr>
            <a:picLocks noChangeAspect="1"/>
          </p:cNvPicPr>
          <p:nvPr/>
        </p:nvPicPr>
        <p:blipFill>
          <a:blip r:embed="rId2">
            <a:extLst/>
          </a:blip>
          <a:stretch>
            <a:fillRect/>
          </a:stretch>
        </p:blipFill>
        <p:spPr>
          <a:xfrm>
            <a:off x="2029176" y="3643312"/>
            <a:ext cx="20325648" cy="4633052"/>
          </a:xfrm>
          <a:prstGeom prst="rect">
            <a:avLst/>
          </a:prstGeom>
          <a:ln w="12700">
            <a:miter lim="400000"/>
          </a:ln>
        </p:spPr>
      </p:pic>
    </p:spTree>
  </p:cSld>
  <p:clrMapOvr>
    <a:masterClrMapping/>
  </p:clrMapOvr>
  <p:transition xmlns:p14="http://schemas.microsoft.com/office/powerpoint/2010/main" spd="med" advClick="1"/>
</p:sld>
</file>

<file path=ppt/slides/slide4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6" name="Double-click to edit"/>
          <p:cNvSpPr txBox="1"/>
          <p:nvPr>
            <p:ph type="title"/>
          </p:nvPr>
        </p:nvSpPr>
        <p:spPr>
          <a:xfrm>
            <a:off x="297098" y="357187"/>
            <a:ext cx="23789804" cy="13214636"/>
          </a:xfrm>
          <a:prstGeom prst="rect">
            <a:avLst/>
          </a:prstGeom>
        </p:spPr>
        <p:txBody>
          <a:bodyPr/>
          <a:lstStyle/>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p:txBody>
      </p:sp>
      <p:pic>
        <p:nvPicPr>
          <p:cNvPr id="1337" name="Betajews#7.jpg" descr="Betajews#7.jpg"/>
          <p:cNvPicPr>
            <a:picLocks noChangeAspect="1"/>
          </p:cNvPicPr>
          <p:nvPr/>
        </p:nvPicPr>
        <p:blipFill>
          <a:blip r:embed="rId2">
            <a:extLst/>
          </a:blip>
          <a:stretch>
            <a:fillRect/>
          </a:stretch>
        </p:blipFill>
        <p:spPr>
          <a:xfrm>
            <a:off x="3156559" y="3481539"/>
            <a:ext cx="18070882" cy="4517722"/>
          </a:xfrm>
          <a:prstGeom prst="rect">
            <a:avLst/>
          </a:prstGeom>
          <a:ln w="12700">
            <a:miter lim="400000"/>
          </a:ln>
        </p:spPr>
      </p:pic>
    </p:spTree>
  </p:cSld>
  <p:clrMapOvr>
    <a:masterClrMapping/>
  </p:clrMapOvr>
  <p:transition xmlns:p14="http://schemas.microsoft.com/office/powerpoint/2010/main" spd="med" advClick="1"/>
</p:sld>
</file>

<file path=ppt/slides/slide4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9" name="Double-click to edit"/>
          <p:cNvSpPr txBox="1"/>
          <p:nvPr>
            <p:ph type="title"/>
          </p:nvPr>
        </p:nvSpPr>
        <p:spPr>
          <a:xfrm>
            <a:off x="336909" y="357187"/>
            <a:ext cx="23333833" cy="13001626"/>
          </a:xfrm>
          <a:prstGeom prst="rect">
            <a:avLst/>
          </a:prstGeom>
        </p:spPr>
        <p:txBody>
          <a:bodyPr/>
          <a:lstStyle/>
          <a:p>
            <a:pPr/>
          </a:p>
          <a:p>
            <a:pPr/>
          </a:p>
          <a:p>
            <a:pPr/>
          </a:p>
          <a:p>
            <a:pPr/>
          </a:p>
          <a:p>
            <a:pPr/>
          </a:p>
          <a:p>
            <a:pPr/>
          </a:p>
        </p:txBody>
      </p:sp>
      <p:pic>
        <p:nvPicPr>
          <p:cNvPr id="1340" name="Betajews#8.jpg" descr="Betajews#8.jpg"/>
          <p:cNvPicPr>
            <a:picLocks noChangeAspect="1"/>
          </p:cNvPicPr>
          <p:nvPr/>
        </p:nvPicPr>
        <p:blipFill>
          <a:blip r:embed="rId2">
            <a:extLst/>
          </a:blip>
          <a:stretch>
            <a:fillRect/>
          </a:stretch>
        </p:blipFill>
        <p:spPr>
          <a:xfrm>
            <a:off x="972997" y="3772448"/>
            <a:ext cx="22438006" cy="3935903"/>
          </a:xfrm>
          <a:prstGeom prst="rect">
            <a:avLst/>
          </a:prstGeom>
          <a:ln w="12700">
            <a:miter lim="400000"/>
          </a:ln>
        </p:spPr>
      </p:pic>
    </p:spTree>
  </p:cSld>
  <p:clrMapOvr>
    <a:masterClrMapping/>
  </p:clrMapOvr>
  <p:transition xmlns:p14="http://schemas.microsoft.com/office/powerpoint/2010/main" spd="med" advClick="1"/>
</p:sld>
</file>

<file path=ppt/slides/slide4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2" name="Double-click to edit"/>
          <p:cNvSpPr txBox="1"/>
          <p:nvPr>
            <p:ph type="title"/>
          </p:nvPr>
        </p:nvSpPr>
        <p:spPr>
          <a:xfrm>
            <a:off x="363140" y="214312"/>
            <a:ext cx="23943749" cy="13220403"/>
          </a:xfrm>
          <a:prstGeom prst="rect">
            <a:avLst/>
          </a:prstGeom>
        </p:spPr>
        <p:txBody>
          <a:bodyPr/>
          <a:lstStyle/>
          <a:p>
            <a:pPr/>
          </a:p>
          <a:p>
            <a:pPr/>
          </a:p>
          <a:p>
            <a:pPr/>
          </a:p>
          <a:p>
            <a:pPr/>
          </a:p>
        </p:txBody>
      </p:sp>
      <p:pic>
        <p:nvPicPr>
          <p:cNvPr id="1343" name="betajews#9.jpg" descr="betajews#9.jpg"/>
          <p:cNvPicPr>
            <a:picLocks noChangeAspect="1"/>
          </p:cNvPicPr>
          <p:nvPr/>
        </p:nvPicPr>
        <p:blipFill>
          <a:blip r:embed="rId2">
            <a:extLst/>
          </a:blip>
          <a:stretch>
            <a:fillRect/>
          </a:stretch>
        </p:blipFill>
        <p:spPr>
          <a:xfrm>
            <a:off x="961188" y="3778248"/>
            <a:ext cx="22747654" cy="3924304"/>
          </a:xfrm>
          <a:prstGeom prst="rect">
            <a:avLst/>
          </a:prstGeom>
          <a:ln w="12700">
            <a:miter lim="400000"/>
          </a:ln>
        </p:spPr>
      </p:pic>
    </p:spTree>
  </p:cSld>
  <p:clrMapOvr>
    <a:masterClrMapping/>
  </p:clrMapOvr>
  <p:transition xmlns:p14="http://schemas.microsoft.com/office/powerpoint/2010/main" spd="med" advClick="1"/>
</p:sld>
</file>

<file path=ppt/slides/slide4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5" name="Double-click to edit"/>
          <p:cNvSpPr txBox="1"/>
          <p:nvPr>
            <p:ph type="title"/>
          </p:nvPr>
        </p:nvSpPr>
        <p:spPr>
          <a:xfrm>
            <a:off x="189290" y="357187"/>
            <a:ext cx="24005420" cy="13001626"/>
          </a:xfrm>
          <a:prstGeom prst="rect">
            <a:avLst/>
          </a:prstGeom>
        </p:spPr>
        <p:txBody>
          <a:bodyPr/>
          <a:lstStyle/>
          <a:p>
            <a:pPr/>
          </a:p>
          <a:p>
            <a:pPr/>
          </a:p>
          <a:p>
            <a:pPr/>
          </a:p>
          <a:p>
            <a:pPr/>
          </a:p>
          <a:p>
            <a:pPr/>
          </a:p>
          <a:p>
            <a:pPr/>
          </a:p>
        </p:txBody>
      </p:sp>
      <p:pic>
        <p:nvPicPr>
          <p:cNvPr id="1346" name="betajews#10.jpg" descr="betajews#10.jpg"/>
          <p:cNvPicPr>
            <a:picLocks noChangeAspect="1"/>
          </p:cNvPicPr>
          <p:nvPr/>
        </p:nvPicPr>
        <p:blipFill>
          <a:blip r:embed="rId2">
            <a:extLst/>
          </a:blip>
          <a:stretch>
            <a:fillRect/>
          </a:stretch>
        </p:blipFill>
        <p:spPr>
          <a:xfrm>
            <a:off x="1297092" y="3524249"/>
            <a:ext cx="21789816" cy="4974112"/>
          </a:xfrm>
          <a:prstGeom prst="rect">
            <a:avLst/>
          </a:prstGeom>
          <a:ln w="12700">
            <a:miter lim="400000"/>
          </a:ln>
        </p:spPr>
      </p:pic>
    </p:spTree>
  </p:cSld>
  <p:clrMapOvr>
    <a:masterClrMapping/>
  </p:clrMapOvr>
  <p:transition xmlns:p14="http://schemas.microsoft.com/office/powerpoint/2010/main" spd="med" advClick="1"/>
</p:sld>
</file>

<file path=ppt/slides/slide4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48" name="Double-click to edit"/>
          <p:cNvSpPr txBox="1"/>
          <p:nvPr>
            <p:ph type="title"/>
          </p:nvPr>
        </p:nvSpPr>
        <p:spPr>
          <a:xfrm>
            <a:off x="307981" y="357187"/>
            <a:ext cx="23768038" cy="13237333"/>
          </a:xfrm>
          <a:prstGeom prst="rect">
            <a:avLst/>
          </a:prstGeom>
        </p:spPr>
        <p:txBody>
          <a:bodyPr/>
          <a:lstStyle/>
          <a:p>
            <a:pPr defTabSz="698301">
              <a:defRPr sz="9520"/>
            </a:pPr>
          </a:p>
          <a:p>
            <a:pPr defTabSz="698301">
              <a:defRPr sz="9520"/>
            </a:pPr>
          </a:p>
          <a:p>
            <a:pPr defTabSz="698301">
              <a:defRPr sz="9520"/>
            </a:pPr>
          </a:p>
          <a:p>
            <a:pPr defTabSz="698301">
              <a:defRPr sz="9520"/>
            </a:pPr>
          </a:p>
          <a:p>
            <a:pPr defTabSz="698301">
              <a:defRPr sz="9520"/>
            </a:pPr>
          </a:p>
          <a:p>
            <a:pPr defTabSz="698301">
              <a:defRPr sz="9520"/>
            </a:pPr>
          </a:p>
          <a:p>
            <a:pPr defTabSz="698301">
              <a:defRPr sz="9520"/>
            </a:pPr>
          </a:p>
          <a:p>
            <a:pPr defTabSz="698301">
              <a:defRPr sz="9520"/>
            </a:pPr>
          </a:p>
        </p:txBody>
      </p:sp>
      <p:pic>
        <p:nvPicPr>
          <p:cNvPr id="1349" name="Betajews#11.jpg" descr="Betajews#11.jpg"/>
          <p:cNvPicPr>
            <a:picLocks noChangeAspect="1"/>
          </p:cNvPicPr>
          <p:nvPr/>
        </p:nvPicPr>
        <p:blipFill>
          <a:blip r:embed="rId2">
            <a:extLst/>
          </a:blip>
          <a:stretch>
            <a:fillRect/>
          </a:stretch>
        </p:blipFill>
        <p:spPr>
          <a:xfrm>
            <a:off x="4721114" y="3014662"/>
            <a:ext cx="14941772" cy="6644694"/>
          </a:xfrm>
          <a:prstGeom prst="rect">
            <a:avLst/>
          </a:prstGeom>
          <a:ln w="12700">
            <a:miter lim="400000"/>
          </a:ln>
        </p:spPr>
      </p:pic>
    </p:spTree>
  </p:cSld>
  <p:clrMapOvr>
    <a:masterClrMapping/>
  </p:clrMapOvr>
  <p:transition xmlns:p14="http://schemas.microsoft.com/office/powerpoint/2010/main" spd="med" advClick="1"/>
</p:sld>
</file>

<file path=ppt/slides/slide4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1" name="Double-click to edit"/>
          <p:cNvSpPr txBox="1"/>
          <p:nvPr>
            <p:ph type="title"/>
          </p:nvPr>
        </p:nvSpPr>
        <p:spPr>
          <a:xfrm>
            <a:off x="377186" y="357187"/>
            <a:ext cx="23835941" cy="13093713"/>
          </a:xfrm>
          <a:prstGeom prst="rect">
            <a:avLst/>
          </a:prstGeom>
        </p:spPr>
        <p:txBody>
          <a:bodyPr/>
          <a:lstStyle/>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p:txBody>
      </p:sp>
      <p:pic>
        <p:nvPicPr>
          <p:cNvPr id="1352" name="ethiopianjews#3.jpg" descr="ethiopianjews#3.jpg"/>
          <p:cNvPicPr>
            <a:picLocks noChangeAspect="1"/>
          </p:cNvPicPr>
          <p:nvPr/>
        </p:nvPicPr>
        <p:blipFill>
          <a:blip r:embed="rId2">
            <a:extLst/>
          </a:blip>
          <a:stretch>
            <a:fillRect/>
          </a:stretch>
        </p:blipFill>
        <p:spPr>
          <a:xfrm>
            <a:off x="4595512" y="1341437"/>
            <a:ext cx="15192976" cy="10256861"/>
          </a:xfrm>
          <a:prstGeom prst="rect">
            <a:avLst/>
          </a:prstGeom>
          <a:ln w="12700">
            <a:miter lim="400000"/>
          </a:ln>
        </p:spPr>
      </p:pic>
    </p:spTree>
  </p:cSld>
  <p:clrMapOvr>
    <a:masterClrMapping/>
  </p:clrMapOvr>
  <p:transition xmlns:p14="http://schemas.microsoft.com/office/powerpoint/2010/main" spd="med" advClick="1"/>
</p:sld>
</file>

<file path=ppt/slides/slide4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4" name="Double-click to edit"/>
          <p:cNvSpPr txBox="1"/>
          <p:nvPr>
            <p:ph type="title"/>
          </p:nvPr>
        </p:nvSpPr>
        <p:spPr>
          <a:xfrm>
            <a:off x="254868" y="357187"/>
            <a:ext cx="23874264" cy="13301143"/>
          </a:xfrm>
          <a:prstGeom prst="rect">
            <a:avLst/>
          </a:prstGeom>
        </p:spPr>
        <p:txBody>
          <a:bodyPr/>
          <a:lstStyle/>
          <a:p>
            <a:pPr/>
          </a:p>
          <a:p>
            <a:pPr/>
          </a:p>
          <a:p>
            <a:pPr/>
          </a:p>
          <a:p>
            <a:pPr/>
          </a:p>
          <a:p>
            <a:pPr/>
          </a:p>
          <a:p>
            <a:pPr/>
          </a:p>
        </p:txBody>
      </p:sp>
      <p:pic>
        <p:nvPicPr>
          <p:cNvPr id="1355" name="ethiopianjews#4.jpg" descr="ethiopianjews#4.jpg"/>
          <p:cNvPicPr>
            <a:picLocks noChangeAspect="1"/>
          </p:cNvPicPr>
          <p:nvPr/>
        </p:nvPicPr>
        <p:blipFill>
          <a:blip r:embed="rId2">
            <a:extLst/>
          </a:blip>
          <a:stretch>
            <a:fillRect/>
          </a:stretch>
        </p:blipFill>
        <p:spPr>
          <a:xfrm>
            <a:off x="1593750" y="1497589"/>
            <a:ext cx="21196500" cy="9288659"/>
          </a:xfrm>
          <a:prstGeom prst="rect">
            <a:avLst/>
          </a:prstGeom>
          <a:ln w="12700">
            <a:miter lim="400000"/>
          </a:ln>
        </p:spPr>
      </p:pic>
    </p:spTree>
  </p:cSld>
  <p:clrMapOvr>
    <a:masterClrMapping/>
  </p:clrMapOvr>
  <p:transition xmlns:p14="http://schemas.microsoft.com/office/powerpoint/2010/main" spd="med" advClick="1"/>
</p:sld>
</file>

<file path=ppt/slides/slide4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57" name="Double-click to edit"/>
          <p:cNvSpPr txBox="1"/>
          <p:nvPr>
            <p:ph type="title"/>
          </p:nvPr>
        </p:nvSpPr>
        <p:spPr>
          <a:xfrm>
            <a:off x="254682" y="357187"/>
            <a:ext cx="23874636" cy="13211474"/>
          </a:xfrm>
          <a:prstGeom prst="rect">
            <a:avLst/>
          </a:prstGeom>
        </p:spPr>
        <p:txBody>
          <a:bodyPr/>
          <a:lstStyle/>
          <a:p>
            <a:pPr/>
          </a:p>
          <a:p>
            <a:pPr/>
          </a:p>
          <a:p>
            <a:pPr/>
          </a:p>
          <a:p>
            <a:pPr/>
          </a:p>
          <a:p>
            <a:pPr/>
          </a:p>
        </p:txBody>
      </p:sp>
      <p:pic>
        <p:nvPicPr>
          <p:cNvPr id="1358" name="ethiopianjews#5.jpg" descr="ethiopianjews#5.jpg"/>
          <p:cNvPicPr>
            <a:picLocks noChangeAspect="1"/>
          </p:cNvPicPr>
          <p:nvPr/>
        </p:nvPicPr>
        <p:blipFill>
          <a:blip r:embed="rId2">
            <a:extLst/>
          </a:blip>
          <a:stretch>
            <a:fillRect/>
          </a:stretch>
        </p:blipFill>
        <p:spPr>
          <a:xfrm>
            <a:off x="1509767" y="3568699"/>
            <a:ext cx="21364466" cy="4986095"/>
          </a:xfrm>
          <a:prstGeom prst="rect">
            <a:avLst/>
          </a:prstGeom>
          <a:ln w="12700">
            <a:miter lim="400000"/>
          </a:ln>
        </p:spPr>
      </p:pic>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Hamas in America: Part Two"/>
          <p:cNvSpPr txBox="1"/>
          <p:nvPr>
            <p:ph type="title"/>
          </p:nvPr>
        </p:nvSpPr>
        <p:spPr>
          <a:xfrm>
            <a:off x="245566" y="357187"/>
            <a:ext cx="23739947" cy="12810475"/>
          </a:xfrm>
          <a:prstGeom prst="rect">
            <a:avLst/>
          </a:prstGeom>
        </p:spPr>
        <p:txBody>
          <a:bodyPr/>
          <a:lstStyle>
            <a:lvl1pPr>
              <a:defRPr sz="8500">
                <a:solidFill>
                  <a:srgbClr val="FFD479"/>
                </a:solidFill>
                <a:latin typeface="Arial"/>
                <a:ea typeface="Arial"/>
                <a:cs typeface="Arial"/>
                <a:sym typeface="Arial"/>
              </a:defRPr>
            </a:lvl1pPr>
          </a:lstStyle>
          <a:p>
            <a:pPr/>
            <a:r>
              <a:t>Hamas in America: Part Two</a:t>
            </a:r>
          </a:p>
        </p:txBody>
      </p:sp>
    </p:spTree>
  </p:cSld>
  <p:clrMapOvr>
    <a:masterClrMapping/>
  </p:clrMapOvr>
  <p:transition xmlns:p14="http://schemas.microsoft.com/office/powerpoint/2010/main" spd="med" advClick="1"/>
</p:sld>
</file>

<file path=ppt/slides/slide4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0" name="Double-click to edit"/>
          <p:cNvSpPr txBox="1"/>
          <p:nvPr>
            <p:ph type="title"/>
          </p:nvPr>
        </p:nvSpPr>
        <p:spPr>
          <a:xfrm>
            <a:off x="274773" y="357187"/>
            <a:ext cx="23834454" cy="13001626"/>
          </a:xfrm>
          <a:prstGeom prst="rect">
            <a:avLst/>
          </a:prstGeom>
        </p:spPr>
        <p:txBody>
          <a:bodyPr/>
          <a:lstStyle/>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p:txBody>
      </p:sp>
      <p:pic>
        <p:nvPicPr>
          <p:cNvPr id="1361" name="ethiopianjews#6.jpg" descr="ethiopianjews#6.jpg"/>
          <p:cNvPicPr>
            <a:picLocks noChangeAspect="1"/>
          </p:cNvPicPr>
          <p:nvPr/>
        </p:nvPicPr>
        <p:blipFill>
          <a:blip r:embed="rId2">
            <a:extLst/>
          </a:blip>
          <a:stretch>
            <a:fillRect/>
          </a:stretch>
        </p:blipFill>
        <p:spPr>
          <a:xfrm>
            <a:off x="3387724" y="2692969"/>
            <a:ext cx="17250633" cy="6094862"/>
          </a:xfrm>
          <a:prstGeom prst="rect">
            <a:avLst/>
          </a:prstGeom>
          <a:ln w="12700">
            <a:miter lim="400000"/>
          </a:ln>
        </p:spPr>
      </p:pic>
    </p:spTree>
  </p:cSld>
  <p:clrMapOvr>
    <a:masterClrMapping/>
  </p:clrMapOvr>
  <p:transition xmlns:p14="http://schemas.microsoft.com/office/powerpoint/2010/main" spd="med" advClick="1"/>
</p:sld>
</file>

<file path=ppt/slides/slide4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3" name="Double-click to edit"/>
          <p:cNvSpPr txBox="1"/>
          <p:nvPr>
            <p:ph type="title"/>
          </p:nvPr>
        </p:nvSpPr>
        <p:spPr>
          <a:xfrm>
            <a:off x="193848" y="357187"/>
            <a:ext cx="23851755" cy="13167104"/>
          </a:xfrm>
          <a:prstGeom prst="rect">
            <a:avLst/>
          </a:prstGeom>
        </p:spPr>
        <p:txBody>
          <a:bodyPr/>
          <a:lstStyle/>
          <a:p>
            <a:pPr/>
          </a:p>
          <a:p>
            <a:pPr/>
          </a:p>
          <a:p>
            <a:pPr/>
          </a:p>
          <a:p>
            <a:pPr/>
          </a:p>
          <a:p>
            <a:pPr/>
          </a:p>
          <a:p>
            <a:pPr/>
          </a:p>
        </p:txBody>
      </p:sp>
      <p:pic>
        <p:nvPicPr>
          <p:cNvPr id="1364" name="ethiopianjews#7.jpg" descr="ethiopianjews#7.jpg"/>
          <p:cNvPicPr>
            <a:picLocks noChangeAspect="1"/>
          </p:cNvPicPr>
          <p:nvPr/>
        </p:nvPicPr>
        <p:blipFill>
          <a:blip r:embed="rId2">
            <a:extLst/>
          </a:blip>
          <a:stretch>
            <a:fillRect/>
          </a:stretch>
        </p:blipFill>
        <p:spPr>
          <a:xfrm>
            <a:off x="3032581" y="3170237"/>
            <a:ext cx="18318838" cy="6390933"/>
          </a:xfrm>
          <a:prstGeom prst="rect">
            <a:avLst/>
          </a:prstGeom>
          <a:ln w="12700">
            <a:miter lim="400000"/>
          </a:ln>
        </p:spPr>
      </p:pic>
    </p:spTree>
  </p:cSld>
  <p:clrMapOvr>
    <a:masterClrMapping/>
  </p:clrMapOvr>
  <p:transition xmlns:p14="http://schemas.microsoft.com/office/powerpoint/2010/main" spd="med" advClick="1"/>
</p:sld>
</file>

<file path=ppt/slides/slide4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6" name="Double-click to edit"/>
          <p:cNvSpPr txBox="1"/>
          <p:nvPr>
            <p:ph type="title"/>
          </p:nvPr>
        </p:nvSpPr>
        <p:spPr>
          <a:xfrm>
            <a:off x="180640" y="357187"/>
            <a:ext cx="23915564" cy="13001626"/>
          </a:xfrm>
          <a:prstGeom prst="rect">
            <a:avLst/>
          </a:prstGeom>
        </p:spPr>
        <p:txBody>
          <a:bodyPr/>
          <a:lstStyle/>
          <a:p>
            <a:pPr/>
          </a:p>
          <a:p>
            <a:pPr/>
          </a:p>
          <a:p>
            <a:pPr/>
          </a:p>
          <a:p>
            <a:pPr/>
          </a:p>
          <a:p>
            <a:pPr/>
          </a:p>
          <a:p>
            <a:pPr/>
          </a:p>
        </p:txBody>
      </p:sp>
      <p:pic>
        <p:nvPicPr>
          <p:cNvPr id="1367" name="ethiopianjews#6.jpg" descr="ethiopianjews#6.jpg"/>
          <p:cNvPicPr>
            <a:picLocks noChangeAspect="1"/>
          </p:cNvPicPr>
          <p:nvPr/>
        </p:nvPicPr>
        <p:blipFill>
          <a:blip r:embed="rId2">
            <a:extLst/>
          </a:blip>
          <a:stretch>
            <a:fillRect/>
          </a:stretch>
        </p:blipFill>
        <p:spPr>
          <a:xfrm>
            <a:off x="2979493" y="3008639"/>
            <a:ext cx="18317858" cy="6471925"/>
          </a:xfrm>
          <a:prstGeom prst="rect">
            <a:avLst/>
          </a:prstGeom>
          <a:ln w="12700">
            <a:miter lim="400000"/>
          </a:ln>
        </p:spPr>
      </p:pic>
    </p:spTree>
  </p:cSld>
  <p:clrMapOvr>
    <a:masterClrMapping/>
  </p:clrMapOvr>
  <p:transition xmlns:p14="http://schemas.microsoft.com/office/powerpoint/2010/main" spd="med" advClick="1"/>
</p:sld>
</file>

<file path=ppt/slides/slide4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9" name="Double-click to edit"/>
          <p:cNvSpPr txBox="1"/>
          <p:nvPr>
            <p:ph type="title"/>
          </p:nvPr>
        </p:nvSpPr>
        <p:spPr>
          <a:xfrm>
            <a:off x="330305" y="357187"/>
            <a:ext cx="23723390" cy="13094272"/>
          </a:xfrm>
          <a:prstGeom prst="rect">
            <a:avLst/>
          </a:prstGeom>
        </p:spPr>
        <p:txBody>
          <a:bodyPr/>
          <a:lstStyle/>
          <a:p>
            <a:pPr/>
          </a:p>
          <a:p>
            <a:pPr/>
          </a:p>
          <a:p>
            <a:pPr/>
          </a:p>
          <a:p>
            <a:pPr/>
          </a:p>
        </p:txBody>
      </p:sp>
      <p:pic>
        <p:nvPicPr>
          <p:cNvPr id="1370" name="ethiopianjews#7.jpg" descr="ethiopianjews#7.jpg"/>
          <p:cNvPicPr>
            <a:picLocks noChangeAspect="1"/>
          </p:cNvPicPr>
          <p:nvPr/>
        </p:nvPicPr>
        <p:blipFill>
          <a:blip r:embed="rId2">
            <a:extLst/>
          </a:blip>
          <a:stretch>
            <a:fillRect/>
          </a:stretch>
        </p:blipFill>
        <p:spPr>
          <a:xfrm>
            <a:off x="2514353" y="2693878"/>
            <a:ext cx="19355294" cy="6752524"/>
          </a:xfrm>
          <a:prstGeom prst="rect">
            <a:avLst/>
          </a:prstGeom>
          <a:ln w="12700">
            <a:miter lim="400000"/>
          </a:ln>
        </p:spPr>
      </p:pic>
    </p:spTree>
  </p:cSld>
  <p:clrMapOvr>
    <a:masterClrMapping/>
  </p:clrMapOvr>
  <p:transition xmlns:p14="http://schemas.microsoft.com/office/powerpoint/2010/main" spd="med" advClick="1"/>
</p:sld>
</file>

<file path=ppt/slides/slide4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2" name="Double-click to edit"/>
          <p:cNvSpPr txBox="1"/>
          <p:nvPr>
            <p:ph type="title"/>
          </p:nvPr>
        </p:nvSpPr>
        <p:spPr>
          <a:xfrm>
            <a:off x="151944" y="357187"/>
            <a:ext cx="24080112" cy="13001626"/>
          </a:xfrm>
          <a:prstGeom prst="rect">
            <a:avLst/>
          </a:prstGeom>
        </p:spPr>
        <p:txBody>
          <a:bodyPr/>
          <a:lstStyle/>
          <a:p>
            <a:pPr/>
          </a:p>
          <a:p>
            <a:pPr/>
          </a:p>
          <a:p>
            <a:pPr/>
          </a:p>
          <a:p>
            <a:pPr/>
          </a:p>
        </p:txBody>
      </p:sp>
      <p:pic>
        <p:nvPicPr>
          <p:cNvPr id="1373" name="Ethiopianjews#8.jpg" descr="Ethiopianjews#8.jpg"/>
          <p:cNvPicPr>
            <a:picLocks noChangeAspect="1"/>
          </p:cNvPicPr>
          <p:nvPr/>
        </p:nvPicPr>
        <p:blipFill>
          <a:blip r:embed="rId2">
            <a:extLst/>
          </a:blip>
          <a:stretch>
            <a:fillRect/>
          </a:stretch>
        </p:blipFill>
        <p:spPr>
          <a:xfrm>
            <a:off x="3020049" y="3761042"/>
            <a:ext cx="18343902" cy="3958716"/>
          </a:xfrm>
          <a:prstGeom prst="rect">
            <a:avLst/>
          </a:prstGeom>
          <a:ln w="12700">
            <a:miter lim="400000"/>
          </a:ln>
        </p:spPr>
      </p:pic>
    </p:spTree>
  </p:cSld>
  <p:clrMapOvr>
    <a:masterClrMapping/>
  </p:clrMapOvr>
  <p:transition xmlns:p14="http://schemas.microsoft.com/office/powerpoint/2010/main" spd="med" advClick="1"/>
</p:sld>
</file>

<file path=ppt/slides/slide4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5" name="Double-click to edit"/>
          <p:cNvSpPr txBox="1"/>
          <p:nvPr>
            <p:ph type="title"/>
          </p:nvPr>
        </p:nvSpPr>
        <p:spPr>
          <a:xfrm>
            <a:off x="205289" y="357187"/>
            <a:ext cx="23973422" cy="13255285"/>
          </a:xfrm>
          <a:prstGeom prst="rect">
            <a:avLst/>
          </a:prstGeom>
        </p:spPr>
        <p:txBody>
          <a:bodyPr/>
          <a:lstStyle/>
          <a:p>
            <a:pPr defTabSz="698301">
              <a:defRPr sz="9520"/>
            </a:pPr>
          </a:p>
          <a:p>
            <a:pPr defTabSz="698301">
              <a:defRPr sz="9520"/>
            </a:pPr>
          </a:p>
          <a:p>
            <a:pPr defTabSz="698301">
              <a:defRPr sz="9520"/>
            </a:pPr>
          </a:p>
          <a:p>
            <a:pPr defTabSz="698301">
              <a:defRPr sz="9520"/>
            </a:pPr>
          </a:p>
          <a:p>
            <a:pPr defTabSz="698301">
              <a:defRPr sz="9520"/>
            </a:pPr>
          </a:p>
          <a:p>
            <a:pPr defTabSz="698301">
              <a:defRPr sz="9520"/>
            </a:pPr>
          </a:p>
          <a:p>
            <a:pPr defTabSz="698301">
              <a:defRPr sz="9520"/>
            </a:pPr>
          </a:p>
          <a:p>
            <a:pPr defTabSz="698301">
              <a:defRPr sz="9520"/>
            </a:pPr>
          </a:p>
        </p:txBody>
      </p:sp>
      <p:pic>
        <p:nvPicPr>
          <p:cNvPr id="1376" name="ethiopianjews#9.jpg" descr="ethiopianjews#9.jpg"/>
          <p:cNvPicPr>
            <a:picLocks noChangeAspect="1"/>
          </p:cNvPicPr>
          <p:nvPr/>
        </p:nvPicPr>
        <p:blipFill>
          <a:blip r:embed="rId2">
            <a:extLst/>
          </a:blip>
          <a:stretch>
            <a:fillRect/>
          </a:stretch>
        </p:blipFill>
        <p:spPr>
          <a:xfrm>
            <a:off x="2298141" y="2722562"/>
            <a:ext cx="19787718" cy="6487777"/>
          </a:xfrm>
          <a:prstGeom prst="rect">
            <a:avLst/>
          </a:prstGeom>
          <a:ln w="12700">
            <a:miter lim="400000"/>
          </a:ln>
        </p:spPr>
      </p:pic>
    </p:spTree>
  </p:cSld>
  <p:clrMapOvr>
    <a:masterClrMapping/>
  </p:clrMapOvr>
  <p:transition xmlns:p14="http://schemas.microsoft.com/office/powerpoint/2010/main" spd="med" advClick="1"/>
</p:sld>
</file>

<file path=ppt/slides/slide4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8" name="Double-click to edit"/>
          <p:cNvSpPr txBox="1"/>
          <p:nvPr>
            <p:ph type="title"/>
          </p:nvPr>
        </p:nvSpPr>
        <p:spPr>
          <a:xfrm>
            <a:off x="229567" y="357187"/>
            <a:ext cx="23924866" cy="13001626"/>
          </a:xfrm>
          <a:prstGeom prst="rect">
            <a:avLst/>
          </a:prstGeom>
        </p:spPr>
        <p:txBody>
          <a:bodyPr/>
          <a:lstStyle/>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a:p>
            <a:pPr defTabSz="616148">
              <a:defRPr sz="8400"/>
            </a:pPr>
          </a:p>
        </p:txBody>
      </p:sp>
      <p:pic>
        <p:nvPicPr>
          <p:cNvPr id="1379" name="liesaboutisrael#1.jpg" descr="liesaboutisrael#1.jpg"/>
          <p:cNvPicPr>
            <a:picLocks noChangeAspect="1"/>
          </p:cNvPicPr>
          <p:nvPr/>
        </p:nvPicPr>
        <p:blipFill>
          <a:blip r:embed="rId2">
            <a:extLst/>
          </a:blip>
          <a:stretch>
            <a:fillRect/>
          </a:stretch>
        </p:blipFill>
        <p:spPr>
          <a:xfrm>
            <a:off x="2524107" y="2133085"/>
            <a:ext cx="19335786" cy="7669728"/>
          </a:xfrm>
          <a:prstGeom prst="rect">
            <a:avLst/>
          </a:prstGeom>
          <a:ln w="12700">
            <a:miter lim="400000"/>
          </a:ln>
        </p:spPr>
      </p:pic>
    </p:spTree>
  </p:cSld>
  <p:clrMapOvr>
    <a:masterClrMapping/>
  </p:clrMapOvr>
  <p:transition xmlns:p14="http://schemas.microsoft.com/office/powerpoint/2010/main" spd="med" advClick="1"/>
</p:sld>
</file>

<file path=ppt/slides/slide4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1" name="Double-click to edit"/>
          <p:cNvSpPr txBox="1"/>
          <p:nvPr>
            <p:ph type="title"/>
          </p:nvPr>
        </p:nvSpPr>
        <p:spPr>
          <a:xfrm>
            <a:off x="182221" y="357187"/>
            <a:ext cx="24019558" cy="13001626"/>
          </a:xfrm>
          <a:prstGeom prst="rect">
            <a:avLst/>
          </a:prstGeom>
        </p:spPr>
        <p:txBody>
          <a:bodyPr/>
          <a:lstStyle/>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p:txBody>
      </p:sp>
      <p:pic>
        <p:nvPicPr>
          <p:cNvPr id="1382" name="liesaboutisrael#2.jpg" descr="liesaboutisrael#2.jpg"/>
          <p:cNvPicPr>
            <a:picLocks noChangeAspect="1"/>
          </p:cNvPicPr>
          <p:nvPr/>
        </p:nvPicPr>
        <p:blipFill>
          <a:blip r:embed="rId2">
            <a:extLst/>
          </a:blip>
          <a:stretch>
            <a:fillRect/>
          </a:stretch>
        </p:blipFill>
        <p:spPr>
          <a:xfrm>
            <a:off x="1796645" y="3240430"/>
            <a:ext cx="20790710" cy="4999940"/>
          </a:xfrm>
          <a:prstGeom prst="rect">
            <a:avLst/>
          </a:prstGeom>
          <a:ln w="12700">
            <a:miter lim="400000"/>
          </a:ln>
        </p:spPr>
      </p:pic>
    </p:spTree>
  </p:cSld>
  <p:clrMapOvr>
    <a:masterClrMapping/>
  </p:clrMapOvr>
  <p:transition xmlns:p14="http://schemas.microsoft.com/office/powerpoint/2010/main" spd="med" advClick="1"/>
</p:sld>
</file>

<file path=ppt/slides/slide4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4" name="Hamas in America: Lesson Twelve…"/>
          <p:cNvSpPr txBox="1"/>
          <p:nvPr>
            <p:ph type="title"/>
          </p:nvPr>
        </p:nvSpPr>
        <p:spPr>
          <a:xfrm>
            <a:off x="264821" y="357187"/>
            <a:ext cx="23854358" cy="13001626"/>
          </a:xfrm>
          <a:prstGeom prst="rect">
            <a:avLst/>
          </a:prstGeom>
        </p:spPr>
        <p:txBody>
          <a:bodyPr/>
          <a:lstStyle/>
          <a:p>
            <a:pPr>
              <a:defRPr sz="7500">
                <a:solidFill>
                  <a:srgbClr val="FFD479"/>
                </a:solidFill>
                <a:latin typeface="Arial"/>
                <a:ea typeface="Arial"/>
                <a:cs typeface="Arial"/>
                <a:sym typeface="Arial"/>
              </a:defRPr>
            </a:pPr>
            <a:r>
              <a:t>Hamas in America: Lesson Twelve</a:t>
            </a:r>
          </a:p>
          <a:p>
            <a:pPr>
              <a:defRPr sz="7500">
                <a:solidFill>
                  <a:srgbClr val="FFD479"/>
                </a:solidFill>
                <a:latin typeface="Arial"/>
                <a:ea typeface="Arial"/>
                <a:cs typeface="Arial"/>
                <a:sym typeface="Arial"/>
              </a:defRPr>
            </a:pPr>
          </a:p>
          <a:p>
            <a:pPr>
              <a:defRPr sz="7500">
                <a:solidFill>
                  <a:srgbClr val="FFD479"/>
                </a:solidFill>
                <a:latin typeface="Arial"/>
                <a:ea typeface="Arial"/>
                <a:cs typeface="Arial"/>
                <a:sym typeface="Arial"/>
              </a:defRPr>
            </a:pPr>
            <a:r>
              <a:t>Hamasianity: </a:t>
            </a:r>
            <a:br/>
            <a:r>
              <a:t>How So-Called Evangelicals Are Helping Hamas Sabotage America </a:t>
            </a:r>
          </a:p>
        </p:txBody>
      </p:sp>
    </p:spTree>
  </p:cSld>
  <p:clrMapOvr>
    <a:masterClrMapping/>
  </p:clrMapOvr>
  <p:transition xmlns:p14="http://schemas.microsoft.com/office/powerpoint/2010/main" spd="med" advClick="1"/>
</p:sld>
</file>

<file path=ppt/slides/slide4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6" name="Lie #2:…"/>
          <p:cNvSpPr txBox="1"/>
          <p:nvPr>
            <p:ph type="title"/>
          </p:nvPr>
        </p:nvSpPr>
        <p:spPr>
          <a:xfrm>
            <a:off x="237938" y="357187"/>
            <a:ext cx="23770458" cy="13177615"/>
          </a:xfrm>
          <a:prstGeom prst="rect">
            <a:avLst/>
          </a:prstGeom>
        </p:spPr>
        <p:txBody>
          <a:bodyPr/>
          <a:lstStyle/>
          <a:p>
            <a:pPr>
              <a:defRPr sz="7500">
                <a:latin typeface="Arial"/>
                <a:ea typeface="Arial"/>
                <a:cs typeface="Arial"/>
                <a:sym typeface="Arial"/>
              </a:defRPr>
            </a:pPr>
            <a:r>
              <a:t>Lie #2:</a:t>
            </a:r>
          </a:p>
          <a:p>
            <a:pPr>
              <a:defRPr sz="7500">
                <a:latin typeface="Arial"/>
                <a:ea typeface="Arial"/>
                <a:cs typeface="Arial"/>
                <a:sym typeface="Arial"/>
              </a:defRPr>
            </a:pPr>
          </a:p>
          <a:p>
            <a:pPr>
              <a:defRPr sz="7500">
                <a:latin typeface="Arial"/>
                <a:ea typeface="Arial"/>
                <a:cs typeface="Arial"/>
                <a:sym typeface="Arial"/>
              </a:defRPr>
            </a:pPr>
            <a:r>
              <a:t>Israel is a Terrorist State</a:t>
            </a:r>
          </a:p>
          <a:p>
            <a:pPr>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 name="Muslim Brotherhood was Founded in 1928…"/>
          <p:cNvSpPr txBox="1"/>
          <p:nvPr>
            <p:ph type="title"/>
          </p:nvPr>
        </p:nvSpPr>
        <p:spPr>
          <a:xfrm>
            <a:off x="260635" y="357187"/>
            <a:ext cx="23862730" cy="13098550"/>
          </a:xfrm>
          <a:prstGeom prst="rect">
            <a:avLst/>
          </a:prstGeom>
        </p:spPr>
        <p:txBody>
          <a:bodyPr/>
          <a:lstStyle/>
          <a:p>
            <a:pPr>
              <a:defRPr sz="9600">
                <a:latin typeface="Arial Narrow"/>
                <a:ea typeface="Arial Narrow"/>
                <a:cs typeface="Arial Narrow"/>
                <a:sym typeface="Arial Narrow"/>
              </a:defRPr>
            </a:pPr>
          </a:p>
          <a:p>
            <a:pPr>
              <a:defRPr sz="7600">
                <a:solidFill>
                  <a:srgbClr val="FFD479"/>
                </a:solidFill>
                <a:latin typeface="Arial Narrow"/>
                <a:ea typeface="Arial Narrow"/>
                <a:cs typeface="Arial Narrow"/>
                <a:sym typeface="Arial Narrow"/>
              </a:defRPr>
            </a:pPr>
            <a:r>
              <a:t>Muslim Brotherhood was Founded in 1928</a:t>
            </a:r>
          </a:p>
          <a:p>
            <a:pPr>
              <a:defRPr sz="7600">
                <a:latin typeface="Arial Narrow"/>
                <a:ea typeface="Arial Narrow"/>
                <a:cs typeface="Arial Narrow"/>
                <a:sym typeface="Arial Narrow"/>
              </a:defRPr>
            </a:pPr>
            <a:br/>
            <a:r>
              <a:t>Muslim Brotherhood Founded Hamas in 1987</a:t>
            </a:r>
          </a:p>
          <a:p>
            <a:pPr>
              <a:defRPr sz="7600">
                <a:latin typeface="Arial Narrow"/>
                <a:ea typeface="Arial Narrow"/>
                <a:cs typeface="Arial Narrow"/>
                <a:sym typeface="Arial Narrow"/>
              </a:defRPr>
            </a:pPr>
          </a:p>
          <a:p>
            <a:pPr>
              <a:defRPr sz="9600">
                <a:latin typeface="Arial Narrow"/>
                <a:ea typeface="Arial Narrow"/>
                <a:cs typeface="Arial Narrow"/>
                <a:sym typeface="Arial Narrow"/>
              </a:defRPr>
            </a:pPr>
            <a:r>
              <a:rPr sz="7600"/>
              <a:t>Brotherhood &amp; Hamas Officials Founded CAIR in 1994</a:t>
            </a:r>
            <a:r>
              <a:t> </a:t>
            </a:r>
          </a:p>
          <a:p>
            <a:pPr>
              <a:defRPr sz="850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4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88" name="Double-click to edit"/>
          <p:cNvSpPr txBox="1"/>
          <p:nvPr>
            <p:ph type="title"/>
          </p:nvPr>
        </p:nvSpPr>
        <p:spPr>
          <a:xfrm>
            <a:off x="345560" y="357187"/>
            <a:ext cx="23692880" cy="13104317"/>
          </a:xfrm>
          <a:prstGeom prst="rect">
            <a:avLst/>
          </a:prstGeom>
        </p:spPr>
        <p:txBody>
          <a:bodyPr/>
          <a:lstStyle/>
          <a:p>
            <a:pPr/>
          </a:p>
          <a:p>
            <a:pPr/>
          </a:p>
          <a:p>
            <a:pPr/>
          </a:p>
          <a:p>
            <a:pPr/>
          </a:p>
          <a:p>
            <a:pPr/>
          </a:p>
        </p:txBody>
      </p:sp>
      <p:pic>
        <p:nvPicPr>
          <p:cNvPr id="1389" name="hamas#4.jpg" descr="hamas#4.jpg"/>
          <p:cNvPicPr>
            <a:picLocks noChangeAspect="1"/>
          </p:cNvPicPr>
          <p:nvPr/>
        </p:nvPicPr>
        <p:blipFill>
          <a:blip r:embed="rId2">
            <a:extLst/>
          </a:blip>
          <a:stretch>
            <a:fillRect/>
          </a:stretch>
        </p:blipFill>
        <p:spPr>
          <a:xfrm>
            <a:off x="7100606" y="382957"/>
            <a:ext cx="10182788" cy="12950086"/>
          </a:xfrm>
          <a:prstGeom prst="rect">
            <a:avLst/>
          </a:prstGeom>
          <a:ln w="12700">
            <a:miter lim="400000"/>
          </a:ln>
        </p:spPr>
      </p:pic>
    </p:spTree>
  </p:cSld>
  <p:clrMapOvr>
    <a:masterClrMapping/>
  </p:clrMapOvr>
  <p:transition xmlns:p14="http://schemas.microsoft.com/office/powerpoint/2010/main" spd="med" advClick="1"/>
</p:sld>
</file>

<file path=ppt/slides/slide4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1" name="Securefreedom.org"/>
          <p:cNvSpPr txBox="1"/>
          <p:nvPr>
            <p:ph type="title"/>
          </p:nvPr>
        </p:nvSpPr>
        <p:spPr>
          <a:xfrm>
            <a:off x="141200" y="357187"/>
            <a:ext cx="24101600" cy="13113154"/>
          </a:xfrm>
          <a:prstGeom prst="rect">
            <a:avLst/>
          </a:prstGeom>
        </p:spPr>
        <p:txBody>
          <a:bodyPr/>
          <a:lstStyle/>
          <a:p>
            <a:pPr/>
          </a:p>
          <a:p>
            <a:pPr/>
          </a:p>
          <a:p>
            <a:pPr/>
          </a:p>
          <a:p>
            <a:pPr/>
          </a:p>
          <a:p>
            <a:pPr/>
          </a:p>
          <a:p>
            <a:pPr/>
          </a:p>
          <a:p>
            <a:pPr/>
          </a:p>
          <a:p>
            <a:pPr>
              <a:defRPr sz="7500">
                <a:latin typeface="Arial"/>
                <a:ea typeface="Arial"/>
                <a:cs typeface="Arial"/>
                <a:sym typeface="Arial"/>
              </a:defRPr>
            </a:pPr>
            <a:r>
              <a:t>Securefreedom.org</a:t>
            </a:r>
          </a:p>
        </p:txBody>
      </p:sp>
      <p:pic>
        <p:nvPicPr>
          <p:cNvPr id="1392" name="hamasCSP.jpg" descr="hamasCSP.jpg"/>
          <p:cNvPicPr>
            <a:picLocks noChangeAspect="1"/>
          </p:cNvPicPr>
          <p:nvPr/>
        </p:nvPicPr>
        <p:blipFill>
          <a:blip r:embed="rId2">
            <a:extLst/>
          </a:blip>
          <a:stretch>
            <a:fillRect/>
          </a:stretch>
        </p:blipFill>
        <p:spPr>
          <a:xfrm>
            <a:off x="6769012" y="2468562"/>
            <a:ext cx="10845976" cy="8321360"/>
          </a:xfrm>
          <a:prstGeom prst="rect">
            <a:avLst/>
          </a:prstGeom>
          <a:ln w="12700">
            <a:miter lim="400000"/>
          </a:ln>
        </p:spPr>
      </p:pic>
    </p:spTree>
  </p:cSld>
  <p:clrMapOvr>
    <a:masterClrMapping/>
  </p:clrMapOvr>
  <p:transition xmlns:p14="http://schemas.microsoft.com/office/powerpoint/2010/main" spd="med" advClick="1"/>
</p:sld>
</file>

<file path=ppt/slides/slide4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4" name="Double-click to edit"/>
          <p:cNvSpPr txBox="1"/>
          <p:nvPr>
            <p:ph type="title"/>
          </p:nvPr>
        </p:nvSpPr>
        <p:spPr>
          <a:xfrm>
            <a:off x="273471" y="357187"/>
            <a:ext cx="23837058" cy="13001626"/>
          </a:xfrm>
          <a:prstGeom prst="rect">
            <a:avLst/>
          </a:prstGeom>
        </p:spPr>
        <p:txBody>
          <a:bodyPr/>
          <a:lstStyle/>
          <a:p>
            <a:pPr/>
          </a:p>
          <a:p>
            <a:pPr/>
          </a:p>
          <a:p>
            <a:pPr/>
          </a:p>
          <a:p>
            <a:pPr/>
          </a:p>
          <a:p>
            <a:pPr/>
          </a:p>
        </p:txBody>
      </p:sp>
      <p:pic>
        <p:nvPicPr>
          <p:cNvPr id="1395" name="hamas#1.jpg" descr="hamas#1.jpg"/>
          <p:cNvPicPr>
            <a:picLocks noChangeAspect="1"/>
          </p:cNvPicPr>
          <p:nvPr/>
        </p:nvPicPr>
        <p:blipFill>
          <a:blip r:embed="rId2">
            <a:extLst/>
          </a:blip>
          <a:stretch>
            <a:fillRect/>
          </a:stretch>
        </p:blipFill>
        <p:spPr>
          <a:xfrm>
            <a:off x="3205515" y="3617912"/>
            <a:ext cx="17972970" cy="4871179"/>
          </a:xfrm>
          <a:prstGeom prst="rect">
            <a:avLst/>
          </a:prstGeom>
          <a:ln w="12700">
            <a:miter lim="400000"/>
          </a:ln>
        </p:spPr>
      </p:pic>
    </p:spTree>
  </p:cSld>
  <p:clrMapOvr>
    <a:masterClrMapping/>
  </p:clrMapOvr>
  <p:transition xmlns:p14="http://schemas.microsoft.com/office/powerpoint/2010/main" spd="med" advClick="1"/>
</p:sld>
</file>

<file path=ppt/slides/slide4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7" name="Double-click to edit"/>
          <p:cNvSpPr txBox="1"/>
          <p:nvPr>
            <p:ph type="title"/>
          </p:nvPr>
        </p:nvSpPr>
        <p:spPr>
          <a:xfrm>
            <a:off x="309469" y="357187"/>
            <a:ext cx="23765062" cy="13105062"/>
          </a:xfrm>
          <a:prstGeom prst="rect">
            <a:avLst/>
          </a:prstGeom>
        </p:spPr>
        <p:txBody>
          <a:bodyPr/>
          <a:lstStyle/>
          <a:p>
            <a:pPr/>
          </a:p>
          <a:p>
            <a:pPr/>
          </a:p>
          <a:p>
            <a:pPr/>
          </a:p>
          <a:p>
            <a:pPr/>
          </a:p>
          <a:p>
            <a:pPr/>
          </a:p>
          <a:p>
            <a:pPr/>
          </a:p>
        </p:txBody>
      </p:sp>
      <p:pic>
        <p:nvPicPr>
          <p:cNvPr id="1398" name="hamas#2.jpg" descr="hamas#2.jpg"/>
          <p:cNvPicPr>
            <a:picLocks noChangeAspect="1"/>
          </p:cNvPicPr>
          <p:nvPr/>
        </p:nvPicPr>
        <p:blipFill>
          <a:blip r:embed="rId2">
            <a:extLst/>
          </a:blip>
          <a:stretch>
            <a:fillRect/>
          </a:stretch>
        </p:blipFill>
        <p:spPr>
          <a:xfrm>
            <a:off x="2721295" y="4978399"/>
            <a:ext cx="18941410" cy="2460668"/>
          </a:xfrm>
          <a:prstGeom prst="rect">
            <a:avLst/>
          </a:prstGeom>
          <a:ln w="12700">
            <a:miter lim="400000"/>
          </a:ln>
        </p:spPr>
      </p:pic>
    </p:spTree>
  </p:cSld>
  <p:clrMapOvr>
    <a:masterClrMapping/>
  </p:clrMapOvr>
  <p:transition xmlns:p14="http://schemas.microsoft.com/office/powerpoint/2010/main" spd="med" advClick="1"/>
</p:sld>
</file>

<file path=ppt/slides/slide4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0" name="Double-click to edit"/>
          <p:cNvSpPr txBox="1"/>
          <p:nvPr>
            <p:ph type="title"/>
          </p:nvPr>
        </p:nvSpPr>
        <p:spPr>
          <a:xfrm>
            <a:off x="298958" y="357187"/>
            <a:ext cx="23786084" cy="13001626"/>
          </a:xfrm>
          <a:prstGeom prst="rect">
            <a:avLst/>
          </a:prstGeom>
        </p:spPr>
        <p:txBody>
          <a:bodyPr/>
          <a:lstStyle/>
          <a:p>
            <a:pPr/>
          </a:p>
          <a:p>
            <a:pPr/>
          </a:p>
          <a:p>
            <a:pPr/>
          </a:p>
          <a:p>
            <a:pPr/>
          </a:p>
          <a:p>
            <a:pPr/>
          </a:p>
        </p:txBody>
      </p:sp>
      <p:pic>
        <p:nvPicPr>
          <p:cNvPr id="1401" name="Hamas#3.jpg" descr="Hamas#3.jpg"/>
          <p:cNvPicPr>
            <a:picLocks noChangeAspect="1"/>
          </p:cNvPicPr>
          <p:nvPr/>
        </p:nvPicPr>
        <p:blipFill>
          <a:blip r:embed="rId2">
            <a:extLst/>
          </a:blip>
          <a:stretch>
            <a:fillRect/>
          </a:stretch>
        </p:blipFill>
        <p:spPr>
          <a:xfrm>
            <a:off x="2742441" y="4445413"/>
            <a:ext cx="18899118" cy="2589975"/>
          </a:xfrm>
          <a:prstGeom prst="rect">
            <a:avLst/>
          </a:prstGeom>
          <a:ln w="12700">
            <a:miter lim="400000"/>
          </a:ln>
        </p:spPr>
      </p:pic>
    </p:spTree>
  </p:cSld>
  <p:clrMapOvr>
    <a:masterClrMapping/>
  </p:clrMapOvr>
  <p:transition xmlns:p14="http://schemas.microsoft.com/office/powerpoint/2010/main" spd="med" advClick="1"/>
</p:sld>
</file>

<file path=ppt/slides/slide4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3" name="Double-click to edit"/>
          <p:cNvSpPr txBox="1"/>
          <p:nvPr>
            <p:ph type="title"/>
          </p:nvPr>
        </p:nvSpPr>
        <p:spPr>
          <a:xfrm>
            <a:off x="222916" y="268030"/>
            <a:ext cx="23938168" cy="13179940"/>
          </a:xfrm>
          <a:prstGeom prst="rect">
            <a:avLst/>
          </a:prstGeom>
        </p:spPr>
        <p:txBody>
          <a:bodyPr/>
          <a:lstStyle/>
          <a:p>
            <a:pPr/>
          </a:p>
          <a:p>
            <a:pPr/>
          </a:p>
          <a:p>
            <a:pPr/>
          </a:p>
          <a:p>
            <a:pPr/>
          </a:p>
        </p:txBody>
      </p:sp>
      <p:pic>
        <p:nvPicPr>
          <p:cNvPr id="1404" name="hamas#5.jpg" descr="hamas#5.jpg"/>
          <p:cNvPicPr>
            <a:picLocks noChangeAspect="1"/>
          </p:cNvPicPr>
          <p:nvPr/>
        </p:nvPicPr>
        <p:blipFill>
          <a:blip r:embed="rId2">
            <a:extLst/>
          </a:blip>
          <a:stretch>
            <a:fillRect/>
          </a:stretch>
        </p:blipFill>
        <p:spPr>
          <a:xfrm>
            <a:off x="2548773" y="3198812"/>
            <a:ext cx="19286454" cy="5446753"/>
          </a:xfrm>
          <a:prstGeom prst="rect">
            <a:avLst/>
          </a:prstGeom>
          <a:ln w="12700">
            <a:miter lim="400000"/>
          </a:ln>
        </p:spPr>
      </p:pic>
    </p:spTree>
  </p:cSld>
  <p:clrMapOvr>
    <a:masterClrMapping/>
  </p:clrMapOvr>
  <p:transition xmlns:p14="http://schemas.microsoft.com/office/powerpoint/2010/main" spd="med" advClick="1"/>
</p:sld>
</file>

<file path=ppt/slides/slide4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6" name="Double-click to edit"/>
          <p:cNvSpPr txBox="1"/>
          <p:nvPr>
            <p:ph type="title"/>
          </p:nvPr>
        </p:nvSpPr>
        <p:spPr>
          <a:xfrm>
            <a:off x="280168" y="357187"/>
            <a:ext cx="23823664" cy="13164872"/>
          </a:xfrm>
          <a:prstGeom prst="rect">
            <a:avLst/>
          </a:prstGeom>
        </p:spPr>
        <p:txBody>
          <a:bodyPr/>
          <a:lstStyle/>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p:txBody>
      </p:sp>
      <p:pic>
        <p:nvPicPr>
          <p:cNvPr id="1407" name="hamas#6.jpg" descr="hamas#6.jpg"/>
          <p:cNvPicPr>
            <a:picLocks noChangeAspect="1"/>
          </p:cNvPicPr>
          <p:nvPr/>
        </p:nvPicPr>
        <p:blipFill>
          <a:blip r:embed="rId2">
            <a:extLst/>
          </a:blip>
          <a:stretch>
            <a:fillRect/>
          </a:stretch>
        </p:blipFill>
        <p:spPr>
          <a:xfrm>
            <a:off x="1984375" y="4595812"/>
            <a:ext cx="20415275" cy="3342201"/>
          </a:xfrm>
          <a:prstGeom prst="rect">
            <a:avLst/>
          </a:prstGeom>
          <a:ln w="12700">
            <a:miter lim="400000"/>
          </a:ln>
        </p:spPr>
      </p:pic>
    </p:spTree>
  </p:cSld>
  <p:clrMapOvr>
    <a:masterClrMapping/>
  </p:clrMapOvr>
  <p:transition xmlns:p14="http://schemas.microsoft.com/office/powerpoint/2010/main" spd="med" advClick="1"/>
</p:sld>
</file>

<file path=ppt/slides/slide4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09" name="Double-click to edit"/>
          <p:cNvSpPr txBox="1"/>
          <p:nvPr>
            <p:ph type="title"/>
          </p:nvPr>
        </p:nvSpPr>
        <p:spPr>
          <a:xfrm>
            <a:off x="271797" y="357187"/>
            <a:ext cx="24063462" cy="13305607"/>
          </a:xfrm>
          <a:prstGeom prst="rect">
            <a:avLst/>
          </a:prstGeom>
        </p:spPr>
        <p:txBody>
          <a:bodyPr/>
          <a:lstStyle/>
          <a:p>
            <a:pPr/>
          </a:p>
          <a:p>
            <a:pPr/>
          </a:p>
          <a:p>
            <a:pPr/>
          </a:p>
          <a:p>
            <a:pPr/>
          </a:p>
          <a:p>
            <a:pPr/>
          </a:p>
        </p:txBody>
      </p:sp>
      <p:pic>
        <p:nvPicPr>
          <p:cNvPr id="1410" name="hamas#7.jpg" descr="hamas#7.jpg"/>
          <p:cNvPicPr>
            <a:picLocks noChangeAspect="1"/>
          </p:cNvPicPr>
          <p:nvPr/>
        </p:nvPicPr>
        <p:blipFill>
          <a:blip r:embed="rId2">
            <a:extLst/>
          </a:blip>
          <a:stretch>
            <a:fillRect/>
          </a:stretch>
        </p:blipFill>
        <p:spPr>
          <a:xfrm>
            <a:off x="2211592" y="4540249"/>
            <a:ext cx="20183803" cy="2940688"/>
          </a:xfrm>
          <a:prstGeom prst="rect">
            <a:avLst/>
          </a:prstGeom>
          <a:ln w="12700">
            <a:miter lim="400000"/>
          </a:ln>
        </p:spPr>
      </p:pic>
    </p:spTree>
  </p:cSld>
  <p:clrMapOvr>
    <a:masterClrMapping/>
  </p:clrMapOvr>
  <p:transition xmlns:p14="http://schemas.microsoft.com/office/powerpoint/2010/main" spd="med" advClick="1"/>
</p:sld>
</file>

<file path=ppt/slides/slide4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2" name="Double-click to edit"/>
          <p:cNvSpPr txBox="1"/>
          <p:nvPr>
            <p:ph type="title"/>
          </p:nvPr>
        </p:nvSpPr>
        <p:spPr>
          <a:xfrm>
            <a:off x="195243" y="357187"/>
            <a:ext cx="23868312" cy="13001626"/>
          </a:xfrm>
          <a:prstGeom prst="rect">
            <a:avLst/>
          </a:prstGeom>
        </p:spPr>
        <p:txBody>
          <a:bodyPr/>
          <a:lstStyle/>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p:txBody>
      </p:sp>
      <p:pic>
        <p:nvPicPr>
          <p:cNvPr id="1413" name="hamas#8.jpg" descr="hamas#8.jpg"/>
          <p:cNvPicPr>
            <a:picLocks noChangeAspect="1"/>
          </p:cNvPicPr>
          <p:nvPr/>
        </p:nvPicPr>
        <p:blipFill>
          <a:blip r:embed="rId2">
            <a:extLst/>
          </a:blip>
          <a:stretch>
            <a:fillRect/>
          </a:stretch>
        </p:blipFill>
        <p:spPr>
          <a:xfrm>
            <a:off x="3975099" y="2432049"/>
            <a:ext cx="16991068" cy="7058537"/>
          </a:xfrm>
          <a:prstGeom prst="rect">
            <a:avLst/>
          </a:prstGeom>
          <a:ln w="12700">
            <a:miter lim="400000"/>
          </a:ln>
        </p:spPr>
      </p:pic>
    </p:spTree>
  </p:cSld>
  <p:clrMapOvr>
    <a:masterClrMapping/>
  </p:clrMapOvr>
  <p:transition xmlns:p14="http://schemas.microsoft.com/office/powerpoint/2010/main" spd="med" advClick="1"/>
</p:sld>
</file>

<file path=ppt/slides/slide4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5" name="Double-click to edit"/>
          <p:cNvSpPr txBox="1"/>
          <p:nvPr>
            <p:ph type="title"/>
          </p:nvPr>
        </p:nvSpPr>
        <p:spPr>
          <a:xfrm>
            <a:off x="257844" y="357187"/>
            <a:ext cx="23868312" cy="13001626"/>
          </a:xfrm>
          <a:prstGeom prst="rect">
            <a:avLst/>
          </a:prstGeom>
        </p:spPr>
        <p:txBody>
          <a:bodyPr/>
          <a:lstStyle/>
          <a:p>
            <a:pPr/>
          </a:p>
          <a:p>
            <a:pPr/>
          </a:p>
          <a:p>
            <a:pPr/>
          </a:p>
          <a:p>
            <a:pPr/>
          </a:p>
          <a:p>
            <a:pPr/>
          </a:p>
        </p:txBody>
      </p:sp>
      <p:pic>
        <p:nvPicPr>
          <p:cNvPr id="1416" name="hamas#9.jpg" descr="hamas#9.jpg"/>
          <p:cNvPicPr>
            <a:picLocks noChangeAspect="1"/>
          </p:cNvPicPr>
          <p:nvPr/>
        </p:nvPicPr>
        <p:blipFill>
          <a:blip r:embed="rId2">
            <a:extLst/>
          </a:blip>
          <a:stretch>
            <a:fillRect/>
          </a:stretch>
        </p:blipFill>
        <p:spPr>
          <a:xfrm>
            <a:off x="8891586" y="1142999"/>
            <a:ext cx="6950431" cy="10937930"/>
          </a:xfrm>
          <a:prstGeom prst="rect">
            <a:avLst/>
          </a:prstGeom>
          <a:ln w="12700">
            <a:miter lim="400000"/>
          </a:ln>
        </p:spPr>
      </p:pic>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2" name="Japanese Writer Yashiko Sagamori  Wants to Know:"/>
          <p:cNvSpPr txBox="1"/>
          <p:nvPr>
            <p:ph type="title"/>
          </p:nvPr>
        </p:nvSpPr>
        <p:spPr>
          <a:xfrm>
            <a:off x="275797" y="357187"/>
            <a:ext cx="23635798" cy="13001626"/>
          </a:xfrm>
          <a:prstGeom prst="rect">
            <a:avLst/>
          </a:prstGeom>
        </p:spPr>
        <p:txBody>
          <a:bodyPr/>
          <a:lstStyle/>
          <a:p>
            <a:pPr>
              <a:defRPr sz="8500">
                <a:latin typeface="Arial"/>
                <a:ea typeface="Arial"/>
                <a:cs typeface="Arial"/>
                <a:sym typeface="Arial"/>
              </a:defRPr>
            </a:pPr>
            <a:r>
              <a:t>Japanese Writer Yashiko Sagamori </a:t>
            </a:r>
            <a:br/>
            <a:r>
              <a:t>Wants to Know:</a:t>
            </a:r>
          </a:p>
          <a:p>
            <a:pPr>
              <a:defRPr sz="8500">
                <a:latin typeface="Arial"/>
                <a:ea typeface="Arial"/>
                <a:cs typeface="Arial"/>
                <a:sym typeface="Arial"/>
              </a:defRPr>
            </a:pPr>
          </a:p>
          <a:p>
            <a:pPr>
              <a:defRPr sz="8500">
                <a:latin typeface="Arial"/>
                <a:ea typeface="Arial"/>
                <a:cs typeface="Arial"/>
                <a:sym typeface="Arial"/>
              </a:defRPr>
            </a:pPr>
          </a:p>
          <a:p>
            <a:pPr>
              <a:defRPr sz="8500">
                <a:latin typeface="Arial"/>
                <a:ea typeface="Arial"/>
                <a:cs typeface="Arial"/>
                <a:sym typeface="Arial"/>
              </a:defRPr>
            </a:pPr>
          </a:p>
          <a:p>
            <a:pPr>
              <a:defRPr sz="8500">
                <a:latin typeface="Arial"/>
                <a:ea typeface="Arial"/>
                <a:cs typeface="Arial"/>
                <a:sym typeface="Arial"/>
              </a:defRPr>
            </a:pPr>
          </a:p>
          <a:p>
            <a:pPr>
              <a:defRPr sz="8500">
                <a:latin typeface="Arial"/>
                <a:ea typeface="Arial"/>
                <a:cs typeface="Arial"/>
                <a:sym typeface="Arial"/>
              </a:defRPr>
            </a:pPr>
          </a:p>
          <a:p>
            <a:pPr>
              <a:defRPr sz="8500">
                <a:latin typeface="Arial"/>
                <a:ea typeface="Arial"/>
                <a:cs typeface="Arial"/>
                <a:sym typeface="Arial"/>
              </a:defRPr>
            </a:pPr>
          </a:p>
          <a:p>
            <a:pPr>
              <a:defRPr sz="8500">
                <a:latin typeface="Arial"/>
                <a:ea typeface="Arial"/>
                <a:cs typeface="Arial"/>
                <a:sym typeface="Arial"/>
              </a:defRPr>
            </a:pPr>
          </a:p>
        </p:txBody>
      </p:sp>
      <p:pic>
        <p:nvPicPr>
          <p:cNvPr id="273" name="palastine#6.jpg" descr="palastine#6.jpg"/>
          <p:cNvPicPr>
            <a:picLocks noChangeAspect="1"/>
          </p:cNvPicPr>
          <p:nvPr/>
        </p:nvPicPr>
        <p:blipFill>
          <a:blip r:embed="rId2">
            <a:extLst/>
          </a:blip>
          <a:stretch>
            <a:fillRect/>
          </a:stretch>
        </p:blipFill>
        <p:spPr>
          <a:xfrm>
            <a:off x="444999" y="3487423"/>
            <a:ext cx="23875002" cy="9779464"/>
          </a:xfrm>
          <a:prstGeom prst="rect">
            <a:avLst/>
          </a:prstGeom>
          <a:ln w="12700">
            <a:miter lim="400000"/>
          </a:ln>
        </p:spPr>
      </p:pic>
    </p:spTree>
  </p:cSld>
  <p:clrMapOvr>
    <a:masterClrMapping/>
  </p:clrMapOvr>
  <p:transition xmlns:p14="http://schemas.microsoft.com/office/powerpoint/2010/main" spd="med" advClick="1"/>
</p:sld>
</file>

<file path=ppt/slides/slide4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18" name="Double-click to edit"/>
          <p:cNvSpPr txBox="1"/>
          <p:nvPr>
            <p:ph type="title"/>
          </p:nvPr>
        </p:nvSpPr>
        <p:spPr>
          <a:xfrm>
            <a:off x="368256" y="357187"/>
            <a:ext cx="23647488" cy="13160128"/>
          </a:xfrm>
          <a:prstGeom prst="rect">
            <a:avLst/>
          </a:prstGeom>
        </p:spPr>
        <p:txBody>
          <a:bodyPr/>
          <a:lstStyle/>
          <a:p>
            <a:pPr defTabSz="690086">
              <a:defRPr sz="9407"/>
            </a:pPr>
          </a:p>
          <a:p>
            <a:pPr defTabSz="690086">
              <a:defRPr sz="9407"/>
            </a:pPr>
          </a:p>
          <a:p>
            <a:pPr defTabSz="690086">
              <a:defRPr sz="9407"/>
            </a:pPr>
          </a:p>
          <a:p>
            <a:pPr defTabSz="690086">
              <a:defRPr sz="9407"/>
            </a:pPr>
          </a:p>
          <a:p>
            <a:pPr defTabSz="690086">
              <a:defRPr sz="9407"/>
            </a:pPr>
          </a:p>
          <a:p>
            <a:pPr defTabSz="690086">
              <a:defRPr sz="9407"/>
            </a:pPr>
          </a:p>
          <a:p>
            <a:pPr defTabSz="690086">
              <a:defRPr sz="9407"/>
            </a:pPr>
          </a:p>
          <a:p>
            <a:pPr defTabSz="690086">
              <a:defRPr sz="9407"/>
            </a:pPr>
          </a:p>
        </p:txBody>
      </p:sp>
      <p:pic>
        <p:nvPicPr>
          <p:cNvPr id="1419" name="hamas#10.jpg" descr="hamas#10.jpg"/>
          <p:cNvPicPr>
            <a:picLocks noChangeAspect="1"/>
          </p:cNvPicPr>
          <p:nvPr/>
        </p:nvPicPr>
        <p:blipFill>
          <a:blip r:embed="rId2">
            <a:extLst/>
          </a:blip>
          <a:stretch>
            <a:fillRect/>
          </a:stretch>
        </p:blipFill>
        <p:spPr>
          <a:xfrm>
            <a:off x="3101308" y="2314574"/>
            <a:ext cx="18181384" cy="7402921"/>
          </a:xfrm>
          <a:prstGeom prst="rect">
            <a:avLst/>
          </a:prstGeom>
          <a:ln w="12700">
            <a:miter lim="400000"/>
          </a:ln>
        </p:spPr>
      </p:pic>
      <p:pic>
        <p:nvPicPr>
          <p:cNvPr id="1420" name="hamas#11.jpg" descr="hamas#11.jpg"/>
          <p:cNvPicPr>
            <a:picLocks noChangeAspect="1"/>
          </p:cNvPicPr>
          <p:nvPr/>
        </p:nvPicPr>
        <p:blipFill>
          <a:blip r:embed="rId3">
            <a:extLst/>
          </a:blip>
          <a:stretch>
            <a:fillRect/>
          </a:stretch>
        </p:blipFill>
        <p:spPr>
          <a:xfrm>
            <a:off x="3590924" y="5184650"/>
            <a:ext cx="9561714" cy="6564760"/>
          </a:xfrm>
          <a:prstGeom prst="rect">
            <a:avLst/>
          </a:prstGeom>
          <a:ln w="12700">
            <a:miter lim="400000"/>
          </a:ln>
        </p:spPr>
      </p:pic>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Double-click to edit"/>
          <p:cNvSpPr txBox="1"/>
          <p:nvPr>
            <p:ph type="title"/>
          </p:nvPr>
        </p:nvSpPr>
        <p:spPr>
          <a:xfrm>
            <a:off x="243371" y="357187"/>
            <a:ext cx="23656423" cy="13001626"/>
          </a:xfrm>
          <a:prstGeom prst="rect">
            <a:avLst/>
          </a:prstGeom>
        </p:spPr>
        <p:txBody>
          <a:bodyPr/>
          <a:lstStyle/>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a:p>
            <a:pPr defTabSz="772239">
              <a:defRPr sz="10528"/>
            </a:pPr>
          </a:p>
        </p:txBody>
      </p:sp>
      <p:pic>
        <p:nvPicPr>
          <p:cNvPr id="276" name="Israelsurroundedbymuslims.jpg" descr="Israelsurroundedbymuslims.jpg"/>
          <p:cNvPicPr>
            <a:picLocks noChangeAspect="1"/>
          </p:cNvPicPr>
          <p:nvPr/>
        </p:nvPicPr>
        <p:blipFill>
          <a:blip r:embed="rId2">
            <a:extLst/>
          </a:blip>
          <a:stretch>
            <a:fillRect/>
          </a:stretch>
        </p:blipFill>
        <p:spPr>
          <a:xfrm>
            <a:off x="3862004" y="859215"/>
            <a:ext cx="16659992" cy="11997570"/>
          </a:xfrm>
          <a:prstGeom prst="rect">
            <a:avLst/>
          </a:prstGeom>
          <a:ln w="12700">
            <a:miter lim="400000"/>
          </a:ln>
        </p:spPr>
      </p:pic>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Double-click to edit"/>
          <p:cNvSpPr txBox="1"/>
          <p:nvPr>
            <p:ph type="title"/>
          </p:nvPr>
        </p:nvSpPr>
        <p:spPr>
          <a:xfrm>
            <a:off x="129759" y="357187"/>
            <a:ext cx="24002734" cy="13133618"/>
          </a:xfrm>
          <a:prstGeom prst="rect">
            <a:avLst/>
          </a:prstGeom>
        </p:spPr>
        <p:txBody>
          <a:bodyPr/>
          <a:lstStyle/>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a:p>
            <a:pPr defTabSz="780454">
              <a:defRPr sz="10640"/>
            </a:pPr>
          </a:p>
        </p:txBody>
      </p:sp>
      <p:pic>
        <p:nvPicPr>
          <p:cNvPr id="279" name="Palestianians#1.jpg" descr="Palestianians#1.jpg"/>
          <p:cNvPicPr>
            <a:picLocks noChangeAspect="1"/>
          </p:cNvPicPr>
          <p:nvPr/>
        </p:nvPicPr>
        <p:blipFill>
          <a:blip r:embed="rId2">
            <a:extLst/>
          </a:blip>
          <a:stretch>
            <a:fillRect/>
          </a:stretch>
        </p:blipFill>
        <p:spPr>
          <a:xfrm>
            <a:off x="3932237" y="2184692"/>
            <a:ext cx="16028402" cy="7111416"/>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7" name="Double-click to edit"/>
          <p:cNvSpPr txBox="1"/>
          <p:nvPr>
            <p:ph type="title"/>
          </p:nvPr>
        </p:nvSpPr>
        <p:spPr>
          <a:xfrm>
            <a:off x="179244" y="357187"/>
            <a:ext cx="23857243" cy="13001626"/>
          </a:xfrm>
          <a:prstGeom prst="rect">
            <a:avLst/>
          </a:prstGeom>
        </p:spPr>
        <p:txBody>
          <a:bodyPr/>
          <a:lstStyle/>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a:p>
            <a:pPr defTabSz="657225">
              <a:defRPr sz="6800">
                <a:solidFill>
                  <a:srgbClr val="FFD479"/>
                </a:solidFill>
                <a:latin typeface="Arial"/>
                <a:ea typeface="Arial"/>
                <a:cs typeface="Arial"/>
                <a:sym typeface="Arial"/>
              </a:defRPr>
            </a:pPr>
          </a:p>
        </p:txBody>
      </p:sp>
      <p:pic>
        <p:nvPicPr>
          <p:cNvPr id="148" name="BLM LA on Instagram .jpg" descr="BLM LA on Instagram .jpg"/>
          <p:cNvPicPr>
            <a:picLocks noChangeAspect="1"/>
          </p:cNvPicPr>
          <p:nvPr/>
        </p:nvPicPr>
        <p:blipFill>
          <a:blip r:embed="rId2">
            <a:extLst/>
          </a:blip>
          <a:stretch>
            <a:fillRect/>
          </a:stretch>
        </p:blipFill>
        <p:spPr>
          <a:xfrm>
            <a:off x="1670409" y="-32448"/>
            <a:ext cx="21043182" cy="13716001"/>
          </a:xfrm>
          <a:prstGeom prst="rect">
            <a:avLst/>
          </a:prstGeom>
          <a:ln w="12700">
            <a:miter lim="400000"/>
          </a:ln>
        </p:spPr>
      </p:pic>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 name="Double-click to edit"/>
          <p:cNvSpPr txBox="1"/>
          <p:nvPr>
            <p:ph type="title"/>
          </p:nvPr>
        </p:nvSpPr>
        <p:spPr>
          <a:xfrm>
            <a:off x="378252" y="357187"/>
            <a:ext cx="23627496" cy="13100690"/>
          </a:xfrm>
          <a:prstGeom prst="rect">
            <a:avLst/>
          </a:prstGeom>
        </p:spPr>
        <p:txBody>
          <a:bodyPr/>
          <a:lstStyle/>
          <a:p>
            <a:pPr/>
          </a:p>
          <a:p>
            <a:pPr/>
          </a:p>
          <a:p>
            <a:pPr/>
          </a:p>
          <a:p>
            <a:pPr/>
          </a:p>
          <a:p>
            <a:pPr/>
          </a:p>
        </p:txBody>
      </p:sp>
      <p:pic>
        <p:nvPicPr>
          <p:cNvPr id="282" name="Palestine#2.jpg" descr="Palestine#2.jpg"/>
          <p:cNvPicPr>
            <a:picLocks noChangeAspect="1"/>
          </p:cNvPicPr>
          <p:nvPr/>
        </p:nvPicPr>
        <p:blipFill>
          <a:blip r:embed="rId2">
            <a:extLst/>
          </a:blip>
          <a:stretch>
            <a:fillRect/>
          </a:stretch>
        </p:blipFill>
        <p:spPr>
          <a:xfrm>
            <a:off x="5623635" y="1154906"/>
            <a:ext cx="13136730" cy="10925597"/>
          </a:xfrm>
          <a:prstGeom prst="rect">
            <a:avLst/>
          </a:prstGeom>
          <a:ln w="12700">
            <a:miter lim="400000"/>
          </a:ln>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 name="Double-click to edit"/>
          <p:cNvSpPr txBox="1"/>
          <p:nvPr>
            <p:ph type="title"/>
          </p:nvPr>
        </p:nvSpPr>
        <p:spPr>
          <a:xfrm>
            <a:off x="362582" y="357187"/>
            <a:ext cx="23658836" cy="13001626"/>
          </a:xfrm>
          <a:prstGeom prst="rect">
            <a:avLst/>
          </a:prstGeom>
        </p:spPr>
        <p:txBody>
          <a:bodyPr/>
          <a:lstStyle/>
          <a:p>
            <a:pPr/>
          </a:p>
          <a:p>
            <a:pPr/>
          </a:p>
          <a:p>
            <a:pPr/>
          </a:p>
        </p:txBody>
      </p:sp>
      <p:pic>
        <p:nvPicPr>
          <p:cNvPr id="285" name="palestine#3.jpg" descr="palestine#3.jpg"/>
          <p:cNvPicPr>
            <a:picLocks noChangeAspect="1"/>
          </p:cNvPicPr>
          <p:nvPr/>
        </p:nvPicPr>
        <p:blipFill>
          <a:blip r:embed="rId2">
            <a:extLst/>
          </a:blip>
          <a:stretch>
            <a:fillRect/>
          </a:stretch>
        </p:blipFill>
        <p:spPr>
          <a:xfrm>
            <a:off x="7003324" y="857250"/>
            <a:ext cx="11294188" cy="12001500"/>
          </a:xfrm>
          <a:prstGeom prst="rect">
            <a:avLst/>
          </a:prstGeom>
          <a:ln w="12700">
            <a:miter lim="400000"/>
          </a:ln>
        </p:spPr>
      </p:pic>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Muslim Brotherhood Hajj Muhammad Amin Al-Husseini &amp; Adolf Hitler November 28, 1941"/>
          <p:cNvSpPr txBox="1"/>
          <p:nvPr>
            <p:ph type="title"/>
          </p:nvPr>
        </p:nvSpPr>
        <p:spPr>
          <a:xfrm>
            <a:off x="204080" y="357187"/>
            <a:ext cx="23975841" cy="12783872"/>
          </a:xfrm>
          <a:prstGeom prst="rect">
            <a:avLst/>
          </a:prstGeom>
        </p:spPr>
        <p:txBody>
          <a:bodyPr/>
          <a:lstStyle/>
          <a:p>
            <a:pPr marL="608263" indent="-608263">
              <a:spcBef>
                <a:spcPts val="5900"/>
              </a:spcBef>
              <a:buSzPct val="75000"/>
              <a:buChar char="•"/>
              <a:defRPr b="1" sz="8500">
                <a:latin typeface="Helvetica"/>
                <a:ea typeface="Helvetica"/>
                <a:cs typeface="Helvetica"/>
                <a:sym typeface="Helvetica"/>
              </a:defRPr>
            </a:pPr>
          </a:p>
          <a:p>
            <a:pPr marL="608263" indent="-608263">
              <a:spcBef>
                <a:spcPts val="5900"/>
              </a:spcBef>
              <a:buSzPct val="75000"/>
              <a:defRPr b="1" sz="8500">
                <a:latin typeface="Helvetica"/>
                <a:ea typeface="Helvetica"/>
                <a:cs typeface="Helvetica"/>
                <a:sym typeface="Helvetica"/>
              </a:defRPr>
            </a:pPr>
          </a:p>
          <a:p>
            <a:pPr marL="608263" indent="-608263">
              <a:spcBef>
                <a:spcPts val="5900"/>
              </a:spcBef>
              <a:buSzPct val="75000"/>
              <a:defRPr b="1" sz="8500">
                <a:latin typeface="Helvetica"/>
                <a:ea typeface="Helvetica"/>
                <a:cs typeface="Helvetica"/>
                <a:sym typeface="Helvetica"/>
              </a:defRPr>
            </a:pPr>
          </a:p>
          <a:p>
            <a:pPr marL="608263" indent="-608263">
              <a:spcBef>
                <a:spcPts val="5900"/>
              </a:spcBef>
              <a:buSzPct val="75000"/>
              <a:defRPr b="1" sz="8500">
                <a:latin typeface="Helvetica"/>
                <a:ea typeface="Helvetica"/>
                <a:cs typeface="Helvetica"/>
                <a:sym typeface="Helvetica"/>
              </a:defRPr>
            </a:pPr>
          </a:p>
          <a:p>
            <a:pPr marL="608263" indent="-608263">
              <a:spcBef>
                <a:spcPts val="5900"/>
              </a:spcBef>
              <a:buSzPct val="75000"/>
              <a:defRPr b="1" sz="8500">
                <a:latin typeface="Helvetica"/>
                <a:ea typeface="Helvetica"/>
                <a:cs typeface="Helvetica"/>
                <a:sym typeface="Helvetica"/>
              </a:defRPr>
            </a:pPr>
          </a:p>
          <a:p>
            <a:pPr marL="608263" indent="-608263">
              <a:spcBef>
                <a:spcPts val="5900"/>
              </a:spcBef>
              <a:buSzPct val="75000"/>
              <a:defRPr sz="7500">
                <a:latin typeface="Arial"/>
                <a:ea typeface="Arial"/>
                <a:cs typeface="Arial"/>
                <a:sym typeface="Arial"/>
              </a:defRPr>
            </a:pPr>
            <a:r>
              <a:t>Muslim Brotherhood Hajj Muhammad Amin Al-Husseini &amp; Adolf Hitler November 28, 1941</a:t>
            </a:r>
          </a:p>
        </p:txBody>
      </p:sp>
      <p:pic>
        <p:nvPicPr>
          <p:cNvPr id="288" name="Haj-Amin-al-Husseini and Hitler.jpg" descr="Haj-Amin-al-Husseini and Hitler.jpg"/>
          <p:cNvPicPr>
            <a:picLocks noChangeAspect="1"/>
          </p:cNvPicPr>
          <p:nvPr/>
        </p:nvPicPr>
        <p:blipFill>
          <a:blip r:embed="rId2">
            <a:extLst/>
          </a:blip>
          <a:stretch>
            <a:fillRect/>
          </a:stretch>
        </p:blipFill>
        <p:spPr>
          <a:xfrm>
            <a:off x="6183207" y="345223"/>
            <a:ext cx="13164183" cy="10054712"/>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The Muslim Brotherhood and Their Work  With Nazi Adolf Hitler…"/>
          <p:cNvSpPr txBox="1"/>
          <p:nvPr>
            <p:ph type="body" idx="1"/>
          </p:nvPr>
        </p:nvSpPr>
        <p:spPr>
          <a:xfrm>
            <a:off x="372442" y="380534"/>
            <a:ext cx="23483963" cy="12954932"/>
          </a:xfrm>
          <a:prstGeom prst="rect">
            <a:avLst/>
          </a:prstGeom>
        </p:spPr>
        <p:txBody>
          <a:bodyPr/>
          <a:lstStyle/>
          <a:p>
            <a:pPr marL="267635" indent="-267635" algn="ctr" defTabSz="361473">
              <a:spcBef>
                <a:spcPts val="2500"/>
              </a:spcBef>
              <a:defRPr sz="5808">
                <a:latin typeface="Arial"/>
                <a:ea typeface="Arial"/>
                <a:cs typeface="Arial"/>
                <a:sym typeface="Arial"/>
              </a:defRPr>
            </a:pPr>
            <a:r>
              <a:t>The Muslim Brotherhood and Their Work </a:t>
            </a:r>
            <a:br/>
            <a:r>
              <a:t>With Nazi Adolf Hitler</a:t>
            </a:r>
          </a:p>
          <a:p>
            <a:pPr marL="267635" indent="-267635" algn="ctr" defTabSz="361473">
              <a:spcBef>
                <a:spcPts val="2500"/>
              </a:spcBef>
              <a:defRPr b="1" sz="3256">
                <a:latin typeface="Helvetica"/>
                <a:ea typeface="Helvetica"/>
                <a:cs typeface="Helvetica"/>
                <a:sym typeface="Helvetica"/>
              </a:defRPr>
            </a:pPr>
          </a:p>
          <a:p>
            <a:pPr marL="267635" indent="-267635" algn="ctr" defTabSz="361473">
              <a:spcBef>
                <a:spcPts val="2500"/>
              </a:spcBef>
              <a:defRPr b="1" sz="3256">
                <a:latin typeface="Helvetica"/>
                <a:ea typeface="Helvetica"/>
                <a:cs typeface="Helvetica"/>
                <a:sym typeface="Helvetica"/>
              </a:defRPr>
            </a:pPr>
          </a:p>
          <a:p>
            <a:pPr marL="267635" indent="-267635" algn="ctr" defTabSz="361473">
              <a:spcBef>
                <a:spcPts val="2500"/>
              </a:spcBef>
              <a:defRPr b="1" sz="3256">
                <a:latin typeface="Helvetica"/>
                <a:ea typeface="Helvetica"/>
                <a:cs typeface="Helvetica"/>
                <a:sym typeface="Helvetica"/>
              </a:defRPr>
            </a:pPr>
          </a:p>
          <a:p>
            <a:pPr marL="267635" indent="-267635" algn="ctr" defTabSz="361473">
              <a:spcBef>
                <a:spcPts val="2500"/>
              </a:spcBef>
              <a:defRPr b="1" sz="3256">
                <a:latin typeface="Helvetica"/>
                <a:ea typeface="Helvetica"/>
                <a:cs typeface="Helvetica"/>
                <a:sym typeface="Helvetica"/>
              </a:defRPr>
            </a:pPr>
          </a:p>
          <a:p>
            <a:pPr marL="267635" indent="-267635" algn="ctr" defTabSz="361473">
              <a:spcBef>
                <a:spcPts val="2500"/>
              </a:spcBef>
              <a:defRPr b="1" sz="3256">
                <a:latin typeface="Helvetica"/>
                <a:ea typeface="Helvetica"/>
                <a:cs typeface="Helvetica"/>
                <a:sym typeface="Helvetica"/>
              </a:defRPr>
            </a:pPr>
          </a:p>
          <a:p>
            <a:pPr marL="267635" indent="-267635" algn="ctr" defTabSz="361473">
              <a:spcBef>
                <a:spcPts val="2500"/>
              </a:spcBef>
              <a:defRPr b="1" sz="3256">
                <a:latin typeface="Helvetica"/>
                <a:ea typeface="Helvetica"/>
                <a:cs typeface="Helvetica"/>
                <a:sym typeface="Helvetica"/>
              </a:defRPr>
            </a:pPr>
          </a:p>
          <a:p>
            <a:pPr marL="267635" indent="-267635" algn="ctr" defTabSz="361473">
              <a:spcBef>
                <a:spcPts val="2500"/>
              </a:spcBef>
              <a:defRPr b="1" sz="3256">
                <a:latin typeface="Helvetica"/>
                <a:ea typeface="Helvetica"/>
                <a:cs typeface="Helvetica"/>
                <a:sym typeface="Helvetica"/>
              </a:defRPr>
            </a:pPr>
          </a:p>
          <a:p>
            <a:pPr marL="267635" indent="-267635" algn="ctr" defTabSz="361473">
              <a:spcBef>
                <a:spcPts val="2500"/>
              </a:spcBef>
              <a:defRPr b="1" sz="3256">
                <a:latin typeface="Helvetica"/>
                <a:ea typeface="Helvetica"/>
                <a:cs typeface="Helvetica"/>
                <a:sym typeface="Helvetica"/>
              </a:defRPr>
            </a:pPr>
          </a:p>
          <a:p>
            <a:pPr marL="267635" indent="-267635" algn="ctr" defTabSz="361473">
              <a:spcBef>
                <a:spcPts val="2500"/>
              </a:spcBef>
              <a:defRPr b="1" sz="3256">
                <a:latin typeface="Helvetica"/>
                <a:ea typeface="Helvetica"/>
                <a:cs typeface="Helvetica"/>
                <a:sym typeface="Helvetica"/>
              </a:defRPr>
            </a:pPr>
          </a:p>
          <a:p>
            <a:pPr marL="267635" indent="-267635" algn="ctr" defTabSz="361473">
              <a:spcBef>
                <a:spcPts val="2500"/>
              </a:spcBef>
              <a:defRPr b="1" sz="3256">
                <a:latin typeface="Helvetica"/>
                <a:ea typeface="Helvetica"/>
                <a:cs typeface="Helvetica"/>
                <a:sym typeface="Helvetica"/>
              </a:defRPr>
            </a:pPr>
          </a:p>
          <a:p>
            <a:pPr marL="267635" indent="-267635" algn="ctr" defTabSz="361473">
              <a:spcBef>
                <a:spcPts val="2500"/>
              </a:spcBef>
              <a:defRPr sz="5456">
                <a:latin typeface="Arial"/>
                <a:ea typeface="Arial"/>
                <a:cs typeface="Arial"/>
                <a:sym typeface="Arial"/>
              </a:defRPr>
            </a:pPr>
            <a:r>
              <a:t>Hajj Muhammad Amin Al-Husseini</a:t>
            </a:r>
          </a:p>
          <a:p>
            <a:pPr marL="267635" indent="-267635" algn="ctr" defTabSz="361473">
              <a:spcBef>
                <a:spcPts val="2500"/>
              </a:spcBef>
              <a:defRPr b="1" sz="3256">
                <a:latin typeface="Helvetica"/>
                <a:ea typeface="Helvetica"/>
                <a:cs typeface="Helvetica"/>
                <a:sym typeface="Helvetica"/>
              </a:defRPr>
            </a:pPr>
          </a:p>
          <a:p>
            <a:pPr marL="267635" indent="-267635" algn="ctr" defTabSz="361473">
              <a:spcBef>
                <a:spcPts val="2500"/>
              </a:spcBef>
              <a:defRPr b="1" sz="3256">
                <a:latin typeface="Helvetica"/>
                <a:ea typeface="Helvetica"/>
                <a:cs typeface="Helvetica"/>
                <a:sym typeface="Helvetica"/>
              </a:defRPr>
            </a:pPr>
            <a:r>
              <a:t> </a:t>
            </a:r>
          </a:p>
        </p:txBody>
      </p:sp>
      <p:pic>
        <p:nvPicPr>
          <p:cNvPr id="291" name="al-Husayni-Bosnian-SS.jpg" descr="al-Husayni-Bosnian-SS.jpg"/>
          <p:cNvPicPr>
            <a:picLocks noChangeAspect="1"/>
          </p:cNvPicPr>
          <p:nvPr/>
        </p:nvPicPr>
        <p:blipFill>
          <a:blip r:embed="rId2">
            <a:extLst/>
          </a:blip>
          <a:stretch>
            <a:fillRect/>
          </a:stretch>
        </p:blipFill>
        <p:spPr>
          <a:xfrm>
            <a:off x="762000" y="3434419"/>
            <a:ext cx="8874822" cy="6463829"/>
          </a:xfrm>
          <a:prstGeom prst="rect">
            <a:avLst/>
          </a:prstGeom>
          <a:ln w="12700">
            <a:miter lim="400000"/>
          </a:ln>
        </p:spPr>
      </p:pic>
      <p:pic>
        <p:nvPicPr>
          <p:cNvPr id="292" name="Mufit nazi.jpg" descr="Mufit nazi.jpg"/>
          <p:cNvPicPr>
            <a:picLocks noChangeAspect="1"/>
          </p:cNvPicPr>
          <p:nvPr/>
        </p:nvPicPr>
        <p:blipFill>
          <a:blip r:embed="rId3">
            <a:extLst/>
          </a:blip>
          <a:stretch>
            <a:fillRect/>
          </a:stretch>
        </p:blipFill>
        <p:spPr>
          <a:xfrm>
            <a:off x="10837862" y="2976562"/>
            <a:ext cx="12442727" cy="7379542"/>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November 1943 Al-Husseini With Bosnian Waffen-SS Volunteers as He Gives the Nazi Salute"/>
          <p:cNvSpPr txBox="1"/>
          <p:nvPr>
            <p:ph type="title"/>
          </p:nvPr>
        </p:nvSpPr>
        <p:spPr>
          <a:xfrm>
            <a:off x="11906" y="357187"/>
            <a:ext cx="24183641" cy="13001626"/>
          </a:xfrm>
          <a:prstGeom prst="rect">
            <a:avLst/>
          </a:prstGeom>
        </p:spPr>
        <p:txBody>
          <a:bodyPr/>
          <a:lstStyle/>
          <a:p>
            <a:pPr/>
          </a:p>
          <a:p>
            <a:pPr>
              <a:defRPr sz="8000"/>
            </a:pPr>
          </a:p>
          <a:p>
            <a:pPr defTabSz="914400">
              <a:defRPr b="1" sz="3600">
                <a:latin typeface="Arial"/>
                <a:ea typeface="Arial"/>
                <a:cs typeface="Arial"/>
                <a:sym typeface="Arial"/>
              </a:defRPr>
            </a:pPr>
          </a:p>
          <a:p>
            <a:pPr defTabSz="914400">
              <a:defRPr b="1" sz="3600">
                <a:latin typeface="Arial"/>
                <a:ea typeface="Arial"/>
                <a:cs typeface="Arial"/>
                <a:sym typeface="Arial"/>
              </a:defRPr>
            </a:pPr>
          </a:p>
          <a:p>
            <a:pPr defTabSz="914400">
              <a:defRPr b="1" sz="3600">
                <a:latin typeface="Arial"/>
                <a:ea typeface="Arial"/>
                <a:cs typeface="Arial"/>
                <a:sym typeface="Arial"/>
              </a:defRPr>
            </a:pPr>
          </a:p>
          <a:p>
            <a:pPr defTabSz="914400">
              <a:defRPr b="1" sz="3600">
                <a:latin typeface="Arial"/>
                <a:ea typeface="Arial"/>
                <a:cs typeface="Arial"/>
                <a:sym typeface="Arial"/>
              </a:defRPr>
            </a:pPr>
          </a:p>
          <a:p>
            <a:pPr defTabSz="914400">
              <a:defRPr b="1" sz="3600">
                <a:latin typeface="Arial"/>
                <a:ea typeface="Arial"/>
                <a:cs typeface="Arial"/>
                <a:sym typeface="Arial"/>
              </a:defRPr>
            </a:pPr>
          </a:p>
          <a:p>
            <a:pPr defTabSz="914400">
              <a:defRPr b="1" sz="3600">
                <a:latin typeface="Arial"/>
                <a:ea typeface="Arial"/>
                <a:cs typeface="Arial"/>
                <a:sym typeface="Arial"/>
              </a:defRPr>
            </a:pPr>
          </a:p>
          <a:p>
            <a:pPr defTabSz="914400">
              <a:defRPr b="1" sz="3600">
                <a:latin typeface="Arial"/>
                <a:ea typeface="Arial"/>
                <a:cs typeface="Arial"/>
                <a:sym typeface="Arial"/>
              </a:defRPr>
            </a:pPr>
          </a:p>
          <a:p>
            <a:pPr defTabSz="914400">
              <a:defRPr b="1" sz="3600">
                <a:latin typeface="Arial"/>
                <a:ea typeface="Arial"/>
                <a:cs typeface="Arial"/>
                <a:sym typeface="Arial"/>
              </a:defRPr>
            </a:pPr>
          </a:p>
          <a:p>
            <a:pPr defTabSz="914400">
              <a:defRPr b="1" sz="3600">
                <a:latin typeface="Arial"/>
                <a:ea typeface="Arial"/>
                <a:cs typeface="Arial"/>
                <a:sym typeface="Arial"/>
              </a:defRPr>
            </a:pPr>
          </a:p>
          <a:p>
            <a:pPr defTabSz="914400">
              <a:defRPr b="1" sz="7700">
                <a:latin typeface="Arial"/>
                <a:ea typeface="Arial"/>
                <a:cs typeface="Arial"/>
                <a:sym typeface="Arial"/>
              </a:defRPr>
            </a:pPr>
          </a:p>
          <a:p>
            <a:pPr defTabSz="914400">
              <a:defRPr b="1" sz="7700">
                <a:latin typeface="Arial"/>
                <a:ea typeface="Arial"/>
                <a:cs typeface="Arial"/>
                <a:sym typeface="Arial"/>
              </a:defRPr>
            </a:pPr>
          </a:p>
          <a:p>
            <a:pPr defTabSz="914400">
              <a:defRPr sz="7700">
                <a:latin typeface="Arial"/>
                <a:ea typeface="Arial"/>
                <a:cs typeface="Arial"/>
                <a:sym typeface="Arial"/>
              </a:defRPr>
            </a:pPr>
            <a:r>
              <a:t>November 1943 Al-Husseini With Bosnian Waffen-SS Volunteers as He Gives the Nazi Salute</a:t>
            </a:r>
          </a:p>
        </p:txBody>
      </p:sp>
      <p:pic>
        <p:nvPicPr>
          <p:cNvPr id="295" name="Grand Muffti reviewing Nazi Troops.jpg" descr="Grand Muffti reviewing Nazi Troops.jpg"/>
          <p:cNvPicPr>
            <a:picLocks noChangeAspect="1"/>
          </p:cNvPicPr>
          <p:nvPr/>
        </p:nvPicPr>
        <p:blipFill>
          <a:blip r:embed="rId2">
            <a:extLst/>
          </a:blip>
          <a:srcRect l="16055" t="4025" r="7342" b="19372"/>
          <a:stretch>
            <a:fillRect/>
          </a:stretch>
        </p:blipFill>
        <p:spPr>
          <a:xfrm>
            <a:off x="6742912" y="519459"/>
            <a:ext cx="12634024" cy="8859610"/>
          </a:xfrm>
          <a:prstGeom prst="rect">
            <a:avLst/>
          </a:prstGeom>
          <a:ln w="12700">
            <a:miter lim="400000"/>
          </a:ln>
        </p:spPr>
      </p:pic>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7" name="Hajj Amin al-Husayni with German SS and Bosnian members of the Waffen-SS during an official visit to Bosnia in 1943. — US Holocaust Memorial Museum, courtesy of Robert Kempner"/>
          <p:cNvSpPr txBox="1"/>
          <p:nvPr>
            <p:ph type="title"/>
          </p:nvPr>
        </p:nvSpPr>
        <p:spPr>
          <a:xfrm>
            <a:off x="313562" y="357187"/>
            <a:ext cx="23756878" cy="12799406"/>
          </a:xfrm>
          <a:prstGeom prst="rect">
            <a:avLst/>
          </a:prstGeom>
        </p:spPr>
        <p:txBody>
          <a:bodyPr/>
          <a:lstStyle/>
          <a:p>
            <a:pPr defTabSz="457200">
              <a:defRPr b="1" i="1" sz="5800">
                <a:latin typeface="Helvetica"/>
                <a:ea typeface="Helvetica"/>
                <a:cs typeface="Helvetica"/>
                <a:sym typeface="Helvetica"/>
              </a:defRPr>
            </a:pPr>
          </a:p>
          <a:p>
            <a:pPr defTabSz="457200">
              <a:defRPr b="1" i="1" sz="5800">
                <a:latin typeface="Helvetica"/>
                <a:ea typeface="Helvetica"/>
                <a:cs typeface="Helvetica"/>
                <a:sym typeface="Helvetica"/>
              </a:defRPr>
            </a:pPr>
          </a:p>
          <a:p>
            <a:pPr defTabSz="457200">
              <a:defRPr b="1" i="1" sz="5800">
                <a:latin typeface="Helvetica"/>
                <a:ea typeface="Helvetica"/>
                <a:cs typeface="Helvetica"/>
                <a:sym typeface="Helvetica"/>
              </a:defRPr>
            </a:pPr>
          </a:p>
          <a:p>
            <a:pPr defTabSz="457200">
              <a:defRPr b="1" i="1" sz="5800">
                <a:latin typeface="Helvetica"/>
                <a:ea typeface="Helvetica"/>
                <a:cs typeface="Helvetica"/>
                <a:sym typeface="Helvetica"/>
              </a:defRPr>
            </a:pPr>
          </a:p>
          <a:p>
            <a:pPr defTabSz="457200">
              <a:defRPr b="1" i="1" sz="5800">
                <a:latin typeface="Helvetica"/>
                <a:ea typeface="Helvetica"/>
                <a:cs typeface="Helvetica"/>
                <a:sym typeface="Helvetica"/>
              </a:defRPr>
            </a:pPr>
          </a:p>
          <a:p>
            <a:pPr defTabSz="457200">
              <a:defRPr b="1" i="1" sz="5800">
                <a:latin typeface="Helvetica"/>
                <a:ea typeface="Helvetica"/>
                <a:cs typeface="Helvetica"/>
                <a:sym typeface="Helvetica"/>
              </a:defRPr>
            </a:pPr>
          </a:p>
          <a:p>
            <a:pPr defTabSz="457200">
              <a:defRPr b="1" i="1" sz="5800">
                <a:latin typeface="Helvetica"/>
                <a:ea typeface="Helvetica"/>
                <a:cs typeface="Helvetica"/>
                <a:sym typeface="Helvetica"/>
              </a:defRPr>
            </a:pPr>
          </a:p>
          <a:p>
            <a:pPr defTabSz="457200">
              <a:defRPr b="1" i="1" sz="5800">
                <a:latin typeface="Helvetica"/>
                <a:ea typeface="Helvetica"/>
                <a:cs typeface="Helvetica"/>
                <a:sym typeface="Helvetica"/>
              </a:defRPr>
            </a:pPr>
          </a:p>
          <a:p>
            <a:pPr defTabSz="457200">
              <a:defRPr b="1" i="1" sz="5800">
                <a:latin typeface="Helvetica"/>
                <a:ea typeface="Helvetica"/>
                <a:cs typeface="Helvetica"/>
                <a:sym typeface="Helvetica"/>
              </a:defRPr>
            </a:pPr>
          </a:p>
          <a:p>
            <a:pPr defTabSz="457200">
              <a:defRPr b="1" i="1" sz="5800">
                <a:latin typeface="Helvetica"/>
                <a:ea typeface="Helvetica"/>
                <a:cs typeface="Helvetica"/>
                <a:sym typeface="Helvetica"/>
              </a:defRPr>
            </a:pPr>
          </a:p>
          <a:p>
            <a:pPr defTabSz="457200">
              <a:defRPr sz="5800">
                <a:latin typeface="Arial"/>
                <a:ea typeface="Arial"/>
                <a:cs typeface="Arial"/>
                <a:sym typeface="Arial"/>
              </a:defRPr>
            </a:pPr>
            <a:r>
              <a:t>Hajj Amin al-Husayni with German SS and Bosnian members of the Waffen-SS during an official visit to Bosnia in 1943. — US Holocaust Memorial Museum, courtesy of Robert Kempner</a:t>
            </a:r>
          </a:p>
        </p:txBody>
      </p:sp>
      <p:pic>
        <p:nvPicPr>
          <p:cNvPr id="298" name="amin-al-husseini-palestine-founder-2.jpg" descr="amin-al-husseini-palestine-founder-2.jpg"/>
          <p:cNvPicPr>
            <a:picLocks noChangeAspect="1"/>
          </p:cNvPicPr>
          <p:nvPr/>
        </p:nvPicPr>
        <p:blipFill>
          <a:blip r:embed="rId2">
            <a:extLst/>
          </a:blip>
          <a:stretch>
            <a:fillRect/>
          </a:stretch>
        </p:blipFill>
        <p:spPr>
          <a:xfrm>
            <a:off x="7018352" y="699304"/>
            <a:ext cx="11452211" cy="8589159"/>
          </a:xfrm>
          <a:prstGeom prst="rect">
            <a:avLst/>
          </a:prstGeom>
          <a:ln w="12700">
            <a:miter lim="400000"/>
          </a:ln>
        </p:spPr>
      </p:pic>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 name="Bosnian Muslims Wearing Nazi Uniform"/>
          <p:cNvSpPr txBox="1"/>
          <p:nvPr>
            <p:ph type="title"/>
          </p:nvPr>
        </p:nvSpPr>
        <p:spPr>
          <a:xfrm>
            <a:off x="46540" y="385067"/>
            <a:ext cx="24290921" cy="13277961"/>
          </a:xfrm>
          <a:prstGeom prst="rect">
            <a:avLst/>
          </a:prstGeom>
        </p:spPr>
        <p:txBody>
          <a:bodyPr/>
          <a:lstStyle/>
          <a:p>
            <a:pPr/>
          </a:p>
          <a:p>
            <a:pPr>
              <a:defRPr b="1">
                <a:latin typeface="Helvetica"/>
                <a:ea typeface="Helvetica"/>
                <a:cs typeface="Helvetica"/>
                <a:sym typeface="Helvetica"/>
              </a:defRPr>
            </a:pPr>
          </a:p>
          <a:p>
            <a:pPr>
              <a:defRPr b="1">
                <a:latin typeface="Helvetica"/>
                <a:ea typeface="Helvetica"/>
                <a:cs typeface="Helvetica"/>
                <a:sym typeface="Helvetica"/>
              </a:defRPr>
            </a:pPr>
          </a:p>
          <a:p>
            <a:pPr>
              <a:defRPr b="1">
                <a:latin typeface="Helvetica"/>
                <a:ea typeface="Helvetica"/>
                <a:cs typeface="Helvetica"/>
                <a:sym typeface="Helvetica"/>
              </a:defRPr>
            </a:pPr>
          </a:p>
          <a:p>
            <a:pPr>
              <a:defRPr b="1" sz="8900">
                <a:latin typeface="Helvetica"/>
                <a:ea typeface="Helvetica"/>
                <a:cs typeface="Helvetica"/>
                <a:sym typeface="Helvetica"/>
              </a:defRPr>
            </a:pPr>
          </a:p>
          <a:p>
            <a:pPr>
              <a:defRPr b="1" sz="8900">
                <a:latin typeface="Helvetica"/>
                <a:ea typeface="Helvetica"/>
                <a:cs typeface="Helvetica"/>
                <a:sym typeface="Helvetica"/>
              </a:defRPr>
            </a:pPr>
          </a:p>
          <a:p>
            <a:pPr>
              <a:defRPr b="1" sz="8900">
                <a:latin typeface="Helvetica"/>
                <a:ea typeface="Helvetica"/>
                <a:cs typeface="Helvetica"/>
                <a:sym typeface="Helvetica"/>
              </a:defRPr>
            </a:pPr>
          </a:p>
          <a:p>
            <a:pPr>
              <a:defRPr sz="7500">
                <a:latin typeface="Arial"/>
                <a:ea typeface="Arial"/>
                <a:cs typeface="Arial"/>
                <a:sym typeface="Arial"/>
              </a:defRPr>
            </a:pPr>
            <a:r>
              <a:t>Bosnian Muslims Wearing Nazi Uniform</a:t>
            </a:r>
          </a:p>
        </p:txBody>
      </p:sp>
      <p:pic>
        <p:nvPicPr>
          <p:cNvPr id="301" name="nazi muslims studying islam.jpg" descr="nazi muslims studying islam.jpg"/>
          <p:cNvPicPr>
            <a:picLocks noChangeAspect="1"/>
          </p:cNvPicPr>
          <p:nvPr/>
        </p:nvPicPr>
        <p:blipFill>
          <a:blip r:embed="rId2">
            <a:extLst/>
          </a:blip>
          <a:stretch>
            <a:fillRect/>
          </a:stretch>
        </p:blipFill>
        <p:spPr>
          <a:xfrm>
            <a:off x="4425643" y="117963"/>
            <a:ext cx="16279398" cy="11775435"/>
          </a:xfrm>
          <a:prstGeom prst="rect">
            <a:avLst/>
          </a:prstGeom>
          <a:ln w="12700">
            <a:miter lim="400000"/>
          </a:ln>
        </p:spPr>
      </p:pic>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3" name="Bosnian Muslims Displayed  This Symbol on Their Uniforms"/>
          <p:cNvSpPr txBox="1"/>
          <p:nvPr>
            <p:ph type="title"/>
          </p:nvPr>
        </p:nvSpPr>
        <p:spPr>
          <a:xfrm>
            <a:off x="8557" y="357187"/>
            <a:ext cx="24015279" cy="13120968"/>
          </a:xfrm>
          <a:prstGeom prst="rect">
            <a:avLst/>
          </a:prstGeom>
        </p:spPr>
        <p:txBody>
          <a:bodyPr/>
          <a:lstStyle/>
          <a:p>
            <a:pPr/>
          </a:p>
          <a:p>
            <a:pPr>
              <a:defRPr b="1" sz="6400">
                <a:latin typeface="Helvetica"/>
                <a:ea typeface="Helvetica"/>
                <a:cs typeface="Helvetica"/>
                <a:sym typeface="Helvetica"/>
              </a:defRPr>
            </a:pPr>
          </a:p>
          <a:p>
            <a:pPr>
              <a:defRPr b="1" sz="6400">
                <a:latin typeface="Helvetica"/>
                <a:ea typeface="Helvetica"/>
                <a:cs typeface="Helvetica"/>
                <a:sym typeface="Helvetica"/>
              </a:defRPr>
            </a:pPr>
          </a:p>
          <a:p>
            <a:pPr>
              <a:defRPr b="1" sz="6400">
                <a:latin typeface="Helvetica"/>
                <a:ea typeface="Helvetica"/>
                <a:cs typeface="Helvetica"/>
                <a:sym typeface="Helvetica"/>
              </a:defRPr>
            </a:pPr>
          </a:p>
          <a:p>
            <a:pPr>
              <a:defRPr b="1" sz="6400">
                <a:latin typeface="Helvetica"/>
                <a:ea typeface="Helvetica"/>
                <a:cs typeface="Helvetica"/>
                <a:sym typeface="Helvetica"/>
              </a:defRPr>
            </a:pPr>
          </a:p>
          <a:p>
            <a:pPr>
              <a:defRPr b="1" sz="6400">
                <a:latin typeface="Helvetica"/>
                <a:ea typeface="Helvetica"/>
                <a:cs typeface="Helvetica"/>
                <a:sym typeface="Helvetica"/>
              </a:defRPr>
            </a:pPr>
          </a:p>
          <a:p>
            <a:pPr>
              <a:defRPr b="1" sz="6400">
                <a:latin typeface="Helvetica"/>
                <a:ea typeface="Helvetica"/>
                <a:cs typeface="Helvetica"/>
                <a:sym typeface="Helvetica"/>
              </a:defRPr>
            </a:pPr>
          </a:p>
          <a:p>
            <a:pPr>
              <a:defRPr b="1" sz="6400">
                <a:latin typeface="Helvetica"/>
                <a:ea typeface="Helvetica"/>
                <a:cs typeface="Helvetica"/>
                <a:sym typeface="Helvetica"/>
              </a:defRPr>
            </a:pPr>
          </a:p>
          <a:p>
            <a:pPr>
              <a:defRPr b="1" sz="6400">
                <a:latin typeface="Helvetica"/>
                <a:ea typeface="Helvetica"/>
                <a:cs typeface="Helvetica"/>
                <a:sym typeface="Helvetica"/>
              </a:defRPr>
            </a:pPr>
          </a:p>
          <a:p>
            <a:pPr>
              <a:defRPr sz="6400">
                <a:latin typeface="Arial"/>
                <a:ea typeface="Arial"/>
                <a:cs typeface="Arial"/>
                <a:sym typeface="Arial"/>
              </a:defRPr>
            </a:pPr>
            <a:r>
              <a:t>Bosnian Muslims Displayed </a:t>
            </a:r>
            <a:br/>
            <a:r>
              <a:t>This Symbol on Their Uniforms </a:t>
            </a:r>
          </a:p>
        </p:txBody>
      </p:sp>
      <p:pic>
        <p:nvPicPr>
          <p:cNvPr id="304" name="Nazi muslim sword.png" descr="Nazi muslim sword.png"/>
          <p:cNvPicPr>
            <a:picLocks noChangeAspect="1"/>
          </p:cNvPicPr>
          <p:nvPr/>
        </p:nvPicPr>
        <p:blipFill>
          <a:blip r:embed="rId2">
            <a:extLst/>
          </a:blip>
          <a:stretch>
            <a:fillRect/>
          </a:stretch>
        </p:blipFill>
        <p:spPr>
          <a:xfrm>
            <a:off x="3848276" y="277264"/>
            <a:ext cx="15658650" cy="10036249"/>
          </a:xfrm>
          <a:prstGeom prst="rect">
            <a:avLst/>
          </a:prstGeom>
          <a:ln w="12700">
            <a:miter lim="400000"/>
          </a:ln>
        </p:spPr>
      </p:pic>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6" name="The Muslim Brotherhood and Their Work  With Nazi Adolf Hitler…"/>
          <p:cNvSpPr txBox="1"/>
          <p:nvPr>
            <p:ph type="title"/>
          </p:nvPr>
        </p:nvSpPr>
        <p:spPr>
          <a:xfrm>
            <a:off x="139619" y="210963"/>
            <a:ext cx="24104762" cy="13552662"/>
          </a:xfrm>
          <a:prstGeom prst="rect">
            <a:avLst/>
          </a:prstGeom>
        </p:spPr>
        <p:txBody>
          <a:bodyPr/>
          <a:lstStyle/>
          <a:p>
            <a:pPr marL="389288" indent="-389288" defTabSz="525779">
              <a:spcBef>
                <a:spcPts val="3700"/>
              </a:spcBef>
              <a:buSzPct val="75000"/>
              <a:buChar char="•"/>
              <a:defRPr sz="5632">
                <a:latin typeface="Arial"/>
                <a:ea typeface="Arial"/>
                <a:cs typeface="Arial"/>
                <a:sym typeface="Arial"/>
              </a:defRPr>
            </a:pPr>
            <a:r>
              <a:t>The Muslim Brotherhood and Their Work </a:t>
            </a:r>
            <a:br/>
            <a:r>
              <a:t>With Nazi Adolf Hitler</a:t>
            </a:r>
          </a:p>
          <a:p>
            <a:pPr marL="389288" indent="-389288" defTabSz="525779">
              <a:spcBef>
                <a:spcPts val="3700"/>
              </a:spcBef>
              <a:buSzPct val="75000"/>
              <a:defRPr b="1" sz="5632">
                <a:latin typeface="Helvetica"/>
                <a:ea typeface="Helvetica"/>
                <a:cs typeface="Helvetica"/>
                <a:sym typeface="Helvetica"/>
              </a:defRPr>
            </a:pPr>
          </a:p>
          <a:p>
            <a:pPr marL="389288" indent="-389288" defTabSz="525779">
              <a:spcBef>
                <a:spcPts val="3700"/>
              </a:spcBef>
              <a:buSzPct val="75000"/>
              <a:defRPr b="1" sz="5632">
                <a:latin typeface="Helvetica"/>
                <a:ea typeface="Helvetica"/>
                <a:cs typeface="Helvetica"/>
                <a:sym typeface="Helvetica"/>
              </a:defRPr>
            </a:pPr>
          </a:p>
          <a:p>
            <a:pPr marL="389288" indent="-389288" defTabSz="525779">
              <a:spcBef>
                <a:spcPts val="3700"/>
              </a:spcBef>
              <a:buSzPct val="75000"/>
              <a:defRPr b="1" sz="8448">
                <a:latin typeface="Helvetica"/>
                <a:ea typeface="Helvetica"/>
                <a:cs typeface="Helvetica"/>
                <a:sym typeface="Helvetica"/>
              </a:defRPr>
            </a:pPr>
          </a:p>
          <a:p>
            <a:pPr marL="389288" indent="-389288" defTabSz="525779">
              <a:spcBef>
                <a:spcPts val="3700"/>
              </a:spcBef>
              <a:buSzPct val="75000"/>
              <a:defRPr b="1" sz="8512">
                <a:latin typeface="Helvetica"/>
                <a:ea typeface="Helvetica"/>
                <a:cs typeface="Helvetica"/>
                <a:sym typeface="Helvetica"/>
              </a:defRPr>
            </a:pPr>
          </a:p>
          <a:p>
            <a:pPr marL="389288" indent="-389288" defTabSz="525779">
              <a:spcBef>
                <a:spcPts val="3700"/>
              </a:spcBef>
              <a:buSzPct val="75000"/>
              <a:defRPr b="1" sz="8512">
                <a:latin typeface="Helvetica"/>
                <a:ea typeface="Helvetica"/>
                <a:cs typeface="Helvetica"/>
                <a:sym typeface="Helvetica"/>
              </a:defRPr>
            </a:pPr>
          </a:p>
          <a:p>
            <a:pPr marL="228304" indent="-228304" defTabSz="525779">
              <a:spcBef>
                <a:spcPts val="3700"/>
              </a:spcBef>
              <a:buSzPct val="75000"/>
              <a:defRPr sz="8512">
                <a:latin typeface="Helvetica"/>
                <a:ea typeface="Helvetica"/>
                <a:cs typeface="Helvetica"/>
                <a:sym typeface="Helvetica"/>
              </a:defRPr>
            </a:pPr>
            <a:r>
              <a:rPr sz="4992"/>
              <a:t>Hajj Muhammad Amin Al-Husseini &amp; SS Head </a:t>
            </a:r>
            <a:br>
              <a:rPr sz="4992"/>
            </a:br>
            <a:r>
              <a:rPr sz="4992"/>
              <a:t>Heinrich Himmler in 1943 At Auschwitz</a:t>
            </a:r>
            <a:r>
              <a:t> </a:t>
            </a:r>
          </a:p>
        </p:txBody>
      </p:sp>
      <p:pic>
        <p:nvPicPr>
          <p:cNvPr id="307" name="mufti#1.jpg" descr="mufti#1.jpg"/>
          <p:cNvPicPr>
            <a:picLocks noChangeAspect="1"/>
          </p:cNvPicPr>
          <p:nvPr/>
        </p:nvPicPr>
        <p:blipFill>
          <a:blip r:embed="rId2">
            <a:extLst/>
          </a:blip>
          <a:srcRect l="1535" t="0" r="0" b="0"/>
          <a:stretch>
            <a:fillRect/>
          </a:stretch>
        </p:blipFill>
        <p:spPr>
          <a:xfrm>
            <a:off x="691113" y="2615223"/>
            <a:ext cx="10690712" cy="7600180"/>
          </a:xfrm>
          <a:prstGeom prst="rect">
            <a:avLst/>
          </a:prstGeom>
          <a:ln w="12700">
            <a:miter lim="400000"/>
          </a:ln>
        </p:spPr>
      </p:pic>
      <p:pic>
        <p:nvPicPr>
          <p:cNvPr id="308" name="Grand Mufti at Aush.jpg" descr="Grand Mufti at Aush.jpg"/>
          <p:cNvPicPr>
            <a:picLocks noChangeAspect="1"/>
          </p:cNvPicPr>
          <p:nvPr/>
        </p:nvPicPr>
        <p:blipFill>
          <a:blip r:embed="rId3">
            <a:extLst/>
          </a:blip>
          <a:stretch>
            <a:fillRect/>
          </a:stretch>
        </p:blipFill>
        <p:spPr>
          <a:xfrm>
            <a:off x="11961099" y="2002958"/>
            <a:ext cx="12062442" cy="8443709"/>
          </a:xfrm>
          <a:prstGeom prst="rect">
            <a:avLst/>
          </a:prstGeom>
          <a:ln w="12700">
            <a:miter lim="400000"/>
          </a:ln>
        </p:spPr>
      </p:pic>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Mein Kampf  Was Translated into Arabic as My Jihad By The Muslim Brotherhood In the 1930s As They United To Support Hitler in the Extermination of the  Jewish People"/>
          <p:cNvSpPr txBox="1"/>
          <p:nvPr>
            <p:ph type="title"/>
          </p:nvPr>
        </p:nvSpPr>
        <p:spPr>
          <a:xfrm>
            <a:off x="353931" y="357187"/>
            <a:ext cx="23676138" cy="13001626"/>
          </a:xfrm>
          <a:prstGeom prst="rect">
            <a:avLst/>
          </a:prstGeom>
        </p:spPr>
        <p:txBody>
          <a:bodyPr/>
          <a:lstStyle/>
          <a:p>
            <a:pPr defTabSz="457200">
              <a:defRPr sz="7500">
                <a:latin typeface="Arial"/>
                <a:ea typeface="Arial"/>
                <a:cs typeface="Arial"/>
                <a:sym typeface="Arial"/>
              </a:defRPr>
            </a:pPr>
            <a:r>
              <a:rPr>
                <a:solidFill>
                  <a:srgbClr val="FFD479"/>
                </a:solidFill>
              </a:rPr>
              <a:t>Mein Kampf  Was Translated into Arabic as My Jihad By The Muslim Brotherhood In the 1930s As They United To Support Hitler in the Extermination of the </a:t>
            </a:r>
            <a:br>
              <a:rPr>
                <a:solidFill>
                  <a:srgbClr val="FFD479"/>
                </a:solidFill>
              </a:rPr>
            </a:br>
            <a:r>
              <a:rPr>
                <a:solidFill>
                  <a:srgbClr val="FFD479"/>
                </a:solidFill>
              </a:rPr>
              <a:t>Jewish People</a:t>
            </a:r>
            <a:endParaRPr>
              <a:solidFill>
                <a:srgbClr val="FFD479"/>
              </a:solidFill>
            </a:endParaRPr>
          </a:p>
          <a:p>
            <a:pPr defTabSz="457200">
              <a:defRPr b="1" sz="10100">
                <a:latin typeface="Times Roman"/>
                <a:ea typeface="Times Roman"/>
                <a:cs typeface="Times Roman"/>
                <a:sym typeface="Times Roman"/>
              </a:defRPr>
            </a:pPr>
            <a:r>
              <a:rPr>
                <a:solidFill>
                  <a:srgbClr val="FFD479"/>
                </a:solidFill>
              </a:rPr>
              <a:t> </a:t>
            </a:r>
            <a:r>
              <a:t>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 name="Double-click to edit"/>
          <p:cNvSpPr txBox="1"/>
          <p:nvPr>
            <p:ph type="title"/>
          </p:nvPr>
        </p:nvSpPr>
        <p:spPr>
          <a:xfrm>
            <a:off x="285098" y="357187"/>
            <a:ext cx="23813804" cy="13109433"/>
          </a:xfrm>
          <a:prstGeom prst="rect">
            <a:avLst/>
          </a:prstGeom>
        </p:spPr>
        <p:txBody>
          <a:bodyPr/>
          <a:lstStyle/>
          <a:p>
            <a:pPr/>
          </a:p>
          <a:p>
            <a:pPr/>
          </a:p>
          <a:p>
            <a:pPr/>
          </a:p>
        </p:txBody>
      </p:sp>
      <p:pic>
        <p:nvPicPr>
          <p:cNvPr id="151" name="hamas#14.jpg" descr="hamas#14.jpg"/>
          <p:cNvPicPr>
            <a:picLocks noChangeAspect="1"/>
          </p:cNvPicPr>
          <p:nvPr/>
        </p:nvPicPr>
        <p:blipFill>
          <a:blip r:embed="rId2">
            <a:extLst/>
          </a:blip>
          <a:stretch>
            <a:fillRect/>
          </a:stretch>
        </p:blipFill>
        <p:spPr>
          <a:xfrm>
            <a:off x="4608136" y="7105650"/>
            <a:ext cx="15167728" cy="2685196"/>
          </a:xfrm>
          <a:prstGeom prst="rect">
            <a:avLst/>
          </a:prstGeom>
          <a:ln w="12700">
            <a:miter lim="400000"/>
          </a:ln>
        </p:spPr>
      </p:pic>
      <p:pic>
        <p:nvPicPr>
          <p:cNvPr id="152" name="hams#13.jpg" descr="hams#13.jpg"/>
          <p:cNvPicPr>
            <a:picLocks noChangeAspect="1"/>
          </p:cNvPicPr>
          <p:nvPr/>
        </p:nvPicPr>
        <p:blipFill>
          <a:blip r:embed="rId3">
            <a:extLst/>
          </a:blip>
          <a:stretch>
            <a:fillRect/>
          </a:stretch>
        </p:blipFill>
        <p:spPr>
          <a:xfrm>
            <a:off x="4998356" y="1401762"/>
            <a:ext cx="14387288" cy="4515343"/>
          </a:xfrm>
          <a:prstGeom prst="rect">
            <a:avLst/>
          </a:prstGeom>
          <a:ln w="12700">
            <a:miter lim="400000"/>
          </a:ln>
        </p:spPr>
      </p:pic>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 name="Mein Kampf By Adolf Hitler, Distributed by Palestinian Authority 2003"/>
          <p:cNvSpPr txBox="1"/>
          <p:nvPr>
            <p:ph type="title"/>
          </p:nvPr>
        </p:nvSpPr>
        <p:spPr>
          <a:xfrm>
            <a:off x="138132" y="47625"/>
            <a:ext cx="24107735" cy="13716000"/>
          </a:xfrm>
          <a:prstGeom prst="rect">
            <a:avLst/>
          </a:prstGeom>
        </p:spPr>
        <p:txBody>
          <a:bodyPr/>
          <a:lstStyle/>
          <a:p>
            <a:pPr>
              <a:defRPr sz="8700"/>
            </a:pPr>
          </a:p>
          <a:p>
            <a:pPr>
              <a:defRPr sz="8700"/>
            </a:pPr>
          </a:p>
          <a:p>
            <a:pPr>
              <a:defRPr b="1" sz="8700">
                <a:latin typeface="Helvetica"/>
                <a:ea typeface="Helvetica"/>
                <a:cs typeface="Helvetica"/>
                <a:sym typeface="Helvetica"/>
              </a:defRPr>
            </a:pPr>
          </a:p>
          <a:p>
            <a:pPr>
              <a:defRPr b="1" sz="8700">
                <a:latin typeface="Helvetica"/>
                <a:ea typeface="Helvetica"/>
                <a:cs typeface="Helvetica"/>
                <a:sym typeface="Helvetica"/>
              </a:defRPr>
            </a:pPr>
          </a:p>
          <a:p>
            <a:pPr>
              <a:defRPr b="1" sz="8700">
                <a:latin typeface="Helvetica"/>
                <a:ea typeface="Helvetica"/>
                <a:cs typeface="Helvetica"/>
                <a:sym typeface="Helvetica"/>
              </a:defRPr>
            </a:pPr>
          </a:p>
          <a:p>
            <a:pPr>
              <a:defRPr b="1" sz="8700">
                <a:latin typeface="Helvetica"/>
                <a:ea typeface="Helvetica"/>
                <a:cs typeface="Helvetica"/>
                <a:sym typeface="Helvetica"/>
              </a:defRPr>
            </a:pPr>
          </a:p>
          <a:p>
            <a:pPr>
              <a:defRPr b="1" sz="8700">
                <a:latin typeface="Helvetica"/>
                <a:ea typeface="Helvetica"/>
                <a:cs typeface="Helvetica"/>
                <a:sym typeface="Helvetica"/>
              </a:defRPr>
            </a:pPr>
          </a:p>
          <a:p>
            <a:pPr>
              <a:defRPr sz="7500">
                <a:latin typeface="Arial"/>
                <a:ea typeface="Arial"/>
                <a:cs typeface="Arial"/>
                <a:sym typeface="Arial"/>
              </a:defRPr>
            </a:pPr>
            <a:r>
              <a:t>Mein Kampf By Adolf Hitler, Distributed by Palestinian Authority 2003 </a:t>
            </a:r>
          </a:p>
        </p:txBody>
      </p:sp>
      <p:pic>
        <p:nvPicPr>
          <p:cNvPr id="313" name="image.jpg" descr="image.jpg"/>
          <p:cNvPicPr>
            <a:picLocks noChangeAspect="1"/>
          </p:cNvPicPr>
          <p:nvPr/>
        </p:nvPicPr>
        <p:blipFill>
          <a:blip r:embed="rId2">
            <a:extLst/>
          </a:blip>
          <a:stretch>
            <a:fillRect/>
          </a:stretch>
        </p:blipFill>
        <p:spPr>
          <a:xfrm>
            <a:off x="8350899" y="40454"/>
            <a:ext cx="7019731" cy="10310029"/>
          </a:xfrm>
          <a:prstGeom prst="rect">
            <a:avLst/>
          </a:prstGeom>
          <a:ln w="12700">
            <a:miter lim="400000"/>
          </a:ln>
        </p:spPr>
      </p:pic>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 name="Double-click to edit"/>
          <p:cNvSpPr txBox="1"/>
          <p:nvPr>
            <p:ph type="title"/>
          </p:nvPr>
        </p:nvSpPr>
        <p:spPr>
          <a:xfrm>
            <a:off x="169105" y="357187"/>
            <a:ext cx="24045790" cy="13136315"/>
          </a:xfrm>
          <a:prstGeom prst="rect">
            <a:avLst/>
          </a:prstGeom>
        </p:spPr>
        <p:txBody>
          <a:bodyPr/>
          <a:lstStyle/>
          <a:p>
            <a:pPr/>
          </a:p>
          <a:p>
            <a:pPr/>
          </a:p>
          <a:p>
            <a:pPr/>
          </a:p>
          <a:p>
            <a:pPr/>
          </a:p>
          <a:p>
            <a:pPr/>
          </a:p>
          <a:p>
            <a:pPr/>
          </a:p>
        </p:txBody>
      </p:sp>
      <p:pic>
        <p:nvPicPr>
          <p:cNvPr id="316" name="ploflag.jpg" descr="ploflag.jpg"/>
          <p:cNvPicPr>
            <a:picLocks noChangeAspect="1"/>
          </p:cNvPicPr>
          <p:nvPr/>
        </p:nvPicPr>
        <p:blipFill>
          <a:blip r:embed="rId2">
            <a:extLst/>
          </a:blip>
          <a:stretch>
            <a:fillRect/>
          </a:stretch>
        </p:blipFill>
        <p:spPr>
          <a:xfrm>
            <a:off x="4822187" y="1757526"/>
            <a:ext cx="14739626" cy="9312484"/>
          </a:xfrm>
          <a:prstGeom prst="rect">
            <a:avLst/>
          </a:prstGeom>
          <a:ln w="12700">
            <a:miter lim="400000"/>
          </a:ln>
        </p:spPr>
      </p:pic>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 name="Congresswomen Elect Rashida Tlaib Wrapped in Palestinian Flag on Night of Election Win"/>
          <p:cNvSpPr txBox="1"/>
          <p:nvPr>
            <p:ph type="title"/>
          </p:nvPr>
        </p:nvSpPr>
        <p:spPr>
          <a:xfrm>
            <a:off x="311515" y="357187"/>
            <a:ext cx="23760970" cy="13001626"/>
          </a:xfrm>
          <a:prstGeom prst="rect">
            <a:avLst/>
          </a:prstGeom>
        </p:spPr>
        <p:txBody>
          <a:bodyPr/>
          <a:lstStyle/>
          <a:p>
            <a:pPr/>
          </a:p>
          <a:p>
            <a:pPr/>
          </a:p>
          <a:p>
            <a:pPr/>
          </a:p>
          <a:p>
            <a:pPr/>
          </a:p>
          <a:p>
            <a:pPr/>
          </a:p>
          <a:p>
            <a:pPr/>
          </a:p>
          <a:p>
            <a:pPr>
              <a:defRPr sz="7500"/>
            </a:pPr>
            <a:r>
              <a:t>Congresswomen Elect Rashida Tlaib Wrapped in Palestinian Flag on Night of Election Win </a:t>
            </a:r>
          </a:p>
        </p:txBody>
      </p:sp>
      <p:pic>
        <p:nvPicPr>
          <p:cNvPr id="319" name="TlaidinPLOflag.jpg" descr="TlaidinPLOflag.jpg"/>
          <p:cNvPicPr>
            <a:picLocks noChangeAspect="1"/>
          </p:cNvPicPr>
          <p:nvPr/>
        </p:nvPicPr>
        <p:blipFill>
          <a:blip r:embed="rId2">
            <a:extLst/>
          </a:blip>
          <a:stretch>
            <a:fillRect/>
          </a:stretch>
        </p:blipFill>
        <p:spPr>
          <a:xfrm>
            <a:off x="4316448" y="1455074"/>
            <a:ext cx="15417729" cy="8570652"/>
          </a:xfrm>
          <a:prstGeom prst="rect">
            <a:avLst/>
          </a:prstGeom>
          <a:ln w="12700">
            <a:miter lim="400000"/>
          </a:ln>
        </p:spPr>
      </p:pic>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 name="PLO Map Does Not Include Existence For Israel"/>
          <p:cNvSpPr txBox="1"/>
          <p:nvPr>
            <p:ph type="title"/>
          </p:nvPr>
        </p:nvSpPr>
        <p:spPr>
          <a:xfrm>
            <a:off x="89389" y="357187"/>
            <a:ext cx="24205222" cy="13001626"/>
          </a:xfrm>
          <a:prstGeom prst="rect">
            <a:avLst/>
          </a:prstGeom>
        </p:spPr>
        <p:txBody>
          <a:bodyPr/>
          <a:lstStyle/>
          <a:p>
            <a:pPr/>
          </a:p>
          <a:p>
            <a:pPr/>
          </a:p>
          <a:p>
            <a:pPr/>
          </a:p>
          <a:p>
            <a:pPr/>
          </a:p>
          <a:p>
            <a:pPr/>
          </a:p>
          <a:p>
            <a:pPr>
              <a:defRPr sz="7500">
                <a:latin typeface="Arial"/>
                <a:ea typeface="Arial"/>
                <a:cs typeface="Arial"/>
                <a:sym typeface="Arial"/>
              </a:defRPr>
            </a:pPr>
            <a:r>
              <a:t>PLO Map Does Not Include Existence For Israel</a:t>
            </a:r>
          </a:p>
        </p:txBody>
      </p:sp>
      <p:pic>
        <p:nvPicPr>
          <p:cNvPr id="322" name="PLOmap.jpg" descr="PLOmap.jpg"/>
          <p:cNvPicPr>
            <a:picLocks noChangeAspect="1"/>
          </p:cNvPicPr>
          <p:nvPr/>
        </p:nvPicPr>
        <p:blipFill>
          <a:blip r:embed="rId2">
            <a:extLst/>
          </a:blip>
          <a:stretch>
            <a:fillRect/>
          </a:stretch>
        </p:blipFill>
        <p:spPr>
          <a:xfrm>
            <a:off x="9209582" y="1853202"/>
            <a:ext cx="5964837" cy="7774396"/>
          </a:xfrm>
          <a:prstGeom prst="rect">
            <a:avLst/>
          </a:prstGeom>
          <a:ln w="12700">
            <a:miter lim="400000"/>
          </a:ln>
        </p:spPr>
      </p:pic>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Hitler Gave Al-Husseini a Radio Station By Which To Broadcast Nazism to the Arab World. In One Such Broadcast Al-Husseini Declared:"/>
          <p:cNvSpPr txBox="1"/>
          <p:nvPr>
            <p:ph type="title"/>
          </p:nvPr>
        </p:nvSpPr>
        <p:spPr>
          <a:xfrm>
            <a:off x="276345" y="357187"/>
            <a:ext cx="23831308" cy="13001627"/>
          </a:xfrm>
          <a:prstGeom prst="rect">
            <a:avLst/>
          </a:prstGeom>
        </p:spPr>
        <p:txBody>
          <a:bodyPr/>
          <a:lstStyle>
            <a:lvl1pPr>
              <a:defRPr sz="7500">
                <a:solidFill>
                  <a:srgbClr val="FFD479"/>
                </a:solidFill>
                <a:latin typeface="Arial"/>
                <a:ea typeface="Arial"/>
                <a:cs typeface="Arial"/>
                <a:sym typeface="Arial"/>
              </a:defRPr>
            </a:lvl1pPr>
          </a:lstStyle>
          <a:p>
            <a:pPr/>
            <a:r>
              <a:t>Hitler Gave Al-Husseini a Radio Station By Which To Broadcast Nazism to the Arab World. In One Such Broadcast Al-Husseini Declared:</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 name="According to the Muslim religion, the defense of your life is a duty which can only be fulfilled by annihilating the Jews. This is your best opportunity to get rid of this dirty race, which has usurped your rights and brought misfortune and destruction o"/>
          <p:cNvSpPr txBox="1"/>
          <p:nvPr>
            <p:ph type="title"/>
          </p:nvPr>
        </p:nvSpPr>
        <p:spPr>
          <a:xfrm>
            <a:off x="341338" y="357187"/>
            <a:ext cx="23701324" cy="12884597"/>
          </a:xfrm>
          <a:prstGeom prst="rect">
            <a:avLst/>
          </a:prstGeom>
        </p:spPr>
        <p:txBody>
          <a:bodyPr/>
          <a:lstStyle>
            <a:lvl1pPr defTabSz="457200">
              <a:defRPr sz="7500">
                <a:latin typeface="Arial"/>
                <a:ea typeface="Arial"/>
                <a:cs typeface="Arial"/>
                <a:sym typeface="Arial"/>
              </a:defRPr>
            </a:lvl1pPr>
          </a:lstStyle>
          <a:p>
            <a:pPr/>
            <a:r>
              <a:t>According to the Muslim religion, the defense of your life is a duty which can only be fulfilled by annihilating the Jews. This is your best opportunity to get rid of this dirty race, which has usurped your rights and brought misfortune and destruction on your countries. Kill the Jews, burn their property, destroy their stores, annihilate these base supporters of British imperialism.</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Your sole hope of salvation lies in annihilating the Jews before they annihilate you."/>
          <p:cNvSpPr txBox="1"/>
          <p:nvPr>
            <p:ph type="title"/>
          </p:nvPr>
        </p:nvSpPr>
        <p:spPr>
          <a:xfrm>
            <a:off x="360536" y="357187"/>
            <a:ext cx="23662930" cy="13001626"/>
          </a:xfrm>
          <a:prstGeom prst="rect">
            <a:avLst/>
          </a:prstGeom>
        </p:spPr>
        <p:txBody>
          <a:bodyPr/>
          <a:lstStyle>
            <a:lvl1pPr defTabSz="457200">
              <a:defRPr sz="7500">
                <a:latin typeface="Arial"/>
                <a:ea typeface="Arial"/>
                <a:cs typeface="Arial"/>
                <a:sym typeface="Arial"/>
              </a:defRPr>
            </a:lvl1pPr>
          </a:lstStyle>
          <a:p>
            <a:pPr/>
            <a:r>
              <a:t>Your sole hope of salvation lies in annihilating the Jews before they annihilate you.</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 name="SS Hampsturmfuerer Dieter Wisliceny, was a witness for the Nuremberg Prosecution. The Nazi Officer Testified:…"/>
          <p:cNvSpPr txBox="1"/>
          <p:nvPr>
            <p:ph type="title"/>
          </p:nvPr>
        </p:nvSpPr>
        <p:spPr>
          <a:xfrm>
            <a:off x="111761" y="237645"/>
            <a:ext cx="24160478" cy="13240710"/>
          </a:xfrm>
          <a:prstGeom prst="rect">
            <a:avLst/>
          </a:prstGeom>
        </p:spPr>
        <p:txBody>
          <a:bodyPr/>
          <a:lstStyle/>
          <a:p>
            <a:pPr defTabSz="374904">
              <a:defRPr sz="6150">
                <a:solidFill>
                  <a:srgbClr val="FFD479"/>
                </a:solidFill>
                <a:latin typeface="Arial"/>
                <a:ea typeface="Arial"/>
                <a:cs typeface="Arial"/>
                <a:sym typeface="Arial"/>
              </a:defRPr>
            </a:pPr>
          </a:p>
          <a:p>
            <a:pPr defTabSz="374904">
              <a:defRPr sz="6150">
                <a:solidFill>
                  <a:srgbClr val="FFD479"/>
                </a:solidFill>
                <a:latin typeface="Arial"/>
                <a:ea typeface="Arial"/>
                <a:cs typeface="Arial"/>
                <a:sym typeface="Arial"/>
              </a:defRPr>
            </a:pPr>
            <a:r>
              <a:t>SS Hampsturmfuerer Dieter Wisliceny, was a witness for the Nuremberg Prosecution. The Nazi Officer Testified:</a:t>
            </a:r>
          </a:p>
          <a:p>
            <a:pPr defTabSz="374904">
              <a:defRPr sz="6150">
                <a:latin typeface="Arial"/>
                <a:ea typeface="Arial"/>
                <a:cs typeface="Arial"/>
                <a:sym typeface="Arial"/>
              </a:defRPr>
            </a:pPr>
          </a:p>
          <a:p>
            <a:pPr defTabSz="374904">
              <a:defRPr sz="5658">
                <a:latin typeface="Arial"/>
                <a:ea typeface="Arial"/>
                <a:cs typeface="Arial"/>
                <a:sym typeface="Arial"/>
              </a:defRPr>
            </a:pPr>
            <a:r>
              <a:t>The Grand Mufti has repeatedly suggested to the Nazi authorities – including Hitler, von Ribbentrop and Himmler – the extermination of European Jewry. … The Mufti was one of the initiators of the systematic extermination of European Jewry and had been a collaborator and adviser of Eichmann and Himmler in the execution of this plan…</a:t>
            </a:r>
          </a:p>
          <a:p>
            <a:pPr defTabSz="374904">
              <a:defRPr b="1" sz="13530">
                <a:latin typeface="Arial"/>
                <a:ea typeface="Arial"/>
                <a:cs typeface="Arial"/>
                <a:sym typeface="Arial"/>
              </a:defRPr>
            </a:pPr>
          </a:p>
          <a:p>
            <a:pPr defTabSz="374904">
              <a:defRPr b="1" sz="5330">
                <a:latin typeface="Helvetica Neue"/>
                <a:ea typeface="Helvetica Neue"/>
                <a:cs typeface="Helvetica Neue"/>
                <a:sym typeface="Helvetica Neue"/>
              </a:defRPr>
            </a:pPr>
          </a:p>
          <a:p>
            <a:pPr defTabSz="374904">
              <a:defRPr b="1" sz="5330">
                <a:latin typeface="Helvetica Neue"/>
                <a:ea typeface="Helvetica Neue"/>
                <a:cs typeface="Helvetica Neue"/>
                <a:sym typeface="Helvetica Neue"/>
              </a:defRPr>
            </a:pPr>
          </a:p>
          <a:p>
            <a:pPr defTabSz="374904">
              <a:defRPr b="1" sz="5330">
                <a:latin typeface="Helvetica Neue"/>
                <a:ea typeface="Helvetica Neue"/>
                <a:cs typeface="Helvetica Neue"/>
                <a:sym typeface="Helvetica Neue"/>
              </a:defRPr>
            </a:pP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He was one of Eichmann’s best friends and had constantly incited him to accelerate the extermination measures. I heard him say, accompanied by Eichmann, he had visited incognito the gas chambers of Auschwitz."/>
          <p:cNvSpPr txBox="1"/>
          <p:nvPr>
            <p:ph type="title"/>
          </p:nvPr>
        </p:nvSpPr>
        <p:spPr>
          <a:xfrm>
            <a:off x="235667" y="357187"/>
            <a:ext cx="23912666" cy="12885694"/>
          </a:xfrm>
          <a:prstGeom prst="rect">
            <a:avLst/>
          </a:prstGeom>
        </p:spPr>
        <p:txBody>
          <a:bodyPr/>
          <a:lstStyle/>
          <a:p>
            <a:pPr defTabSz="457200">
              <a:defRPr b="1" sz="14000">
                <a:latin typeface="Arial"/>
                <a:ea typeface="Arial"/>
                <a:cs typeface="Arial"/>
                <a:sym typeface="Arial"/>
              </a:defRPr>
            </a:pPr>
          </a:p>
          <a:p>
            <a:pPr defTabSz="457200">
              <a:defRPr sz="7500">
                <a:latin typeface="Arial"/>
                <a:ea typeface="Arial"/>
                <a:cs typeface="Arial"/>
                <a:sym typeface="Arial"/>
              </a:defRPr>
            </a:pPr>
            <a:r>
              <a:t>He was one of Eichmann’s best friends and had constantly incited him to accelerate the extermination measures. I heard him say, accompanied by Eichmann, he had visited incognito the gas chambers of Auschwitz.</a:t>
            </a:r>
          </a:p>
          <a:p>
            <a:pPr defTabSz="457200">
              <a:defRPr sz="7500">
                <a:latin typeface="Arial"/>
                <a:ea typeface="Arial"/>
                <a:cs typeface="Arial"/>
                <a:sym typeface="Arial"/>
              </a:defRPr>
            </a:pPr>
          </a:p>
          <a:p>
            <a:pPr defTabSz="457200">
              <a:defRPr sz="7500">
                <a:latin typeface="Arial"/>
                <a:ea typeface="Arial"/>
                <a:cs typeface="Arial"/>
                <a:sym typeface="Arial"/>
              </a:defRPr>
            </a:pPr>
          </a:p>
          <a:p>
            <a:pPr defTabSz="457200">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4" name="Adolf Eichmann, the architect of the Holocaust  Declared to the Muslims:…"/>
          <p:cNvSpPr txBox="1"/>
          <p:nvPr>
            <p:ph type="title"/>
          </p:nvPr>
        </p:nvSpPr>
        <p:spPr>
          <a:xfrm>
            <a:off x="337134" y="357187"/>
            <a:ext cx="23709732" cy="13001626"/>
          </a:xfrm>
          <a:prstGeom prst="rect">
            <a:avLst/>
          </a:prstGeom>
        </p:spPr>
        <p:txBody>
          <a:bodyPr/>
          <a:lstStyle/>
          <a:p>
            <a:pPr defTabSz="406908">
              <a:defRPr sz="6675">
                <a:solidFill>
                  <a:srgbClr val="FFD479"/>
                </a:solidFill>
                <a:latin typeface="Arial"/>
                <a:ea typeface="Arial"/>
                <a:cs typeface="Arial"/>
                <a:sym typeface="Arial"/>
              </a:defRPr>
            </a:pPr>
            <a:r>
              <a:t>Adolf Eichmann, the architect of the Holocaust </a:t>
            </a:r>
            <a:br/>
            <a:r>
              <a:t>Declared to the Muslims: </a:t>
            </a:r>
          </a:p>
          <a:p>
            <a:pPr defTabSz="406908">
              <a:defRPr sz="6675">
                <a:solidFill>
                  <a:srgbClr val="FFD479"/>
                </a:solidFill>
                <a:latin typeface="Arial"/>
                <a:ea typeface="Arial"/>
                <a:cs typeface="Arial"/>
                <a:sym typeface="Arial"/>
              </a:defRPr>
            </a:pPr>
          </a:p>
          <a:p>
            <a:pPr defTabSz="406908">
              <a:defRPr sz="6675">
                <a:solidFill>
                  <a:srgbClr val="FFD479"/>
                </a:solidFill>
                <a:latin typeface="Arial"/>
                <a:ea typeface="Arial"/>
                <a:cs typeface="Arial"/>
                <a:sym typeface="Arial"/>
              </a:defRPr>
            </a:pPr>
          </a:p>
          <a:p>
            <a:pPr defTabSz="406908">
              <a:defRPr sz="6675">
                <a:latin typeface="Arial"/>
                <a:ea typeface="Arial"/>
                <a:cs typeface="Arial"/>
                <a:sym typeface="Arial"/>
              </a:defRPr>
            </a:pPr>
            <a:r>
              <a:t>You 360 million Mohammedans to whom I have had a strong inner connection since the days of my association with your Grand Mufti of Jerusalem…You who have a greater truth in the surahs of your Koran, I call upon you to pass judgment on me.</a:t>
            </a:r>
          </a:p>
          <a:p>
            <a:pPr defTabSz="406908">
              <a:defRPr b="1" sz="5340">
                <a:solidFill>
                  <a:srgbClr val="FFD479"/>
                </a:solidFill>
                <a:latin typeface="Helvetica Neue"/>
                <a:ea typeface="Helvetica Neue"/>
                <a:cs typeface="Helvetica Neue"/>
                <a:sym typeface="Helvetica Neue"/>
              </a:defRPr>
            </a:pPr>
          </a:p>
          <a:p>
            <a:pPr defTabSz="406908">
              <a:defRPr b="1" sz="5340">
                <a:solidFill>
                  <a:srgbClr val="FFD479"/>
                </a:solidFill>
                <a:latin typeface="Helvetica Neue"/>
                <a:ea typeface="Helvetica Neue"/>
                <a:cs typeface="Helvetica Neue"/>
                <a:sym typeface="Helvetica Neue"/>
              </a:defRPr>
            </a:pPr>
          </a:p>
          <a:p>
            <a:pPr defTabSz="406908">
              <a:defRPr b="1" sz="5340">
                <a:solidFill>
                  <a:srgbClr val="FFD479"/>
                </a:solidFill>
                <a:latin typeface="Helvetica Neue"/>
                <a:ea typeface="Helvetica Neue"/>
                <a:cs typeface="Helvetica Neue"/>
                <a:sym typeface="Helvetica Neue"/>
              </a:defRPr>
            </a:pPr>
          </a:p>
          <a:p>
            <a:pPr defTabSz="406908">
              <a:defRPr b="1" sz="5340">
                <a:solidFill>
                  <a:srgbClr val="FFD479"/>
                </a:solidFill>
                <a:latin typeface="Helvetica Neue"/>
                <a:ea typeface="Helvetica Neue"/>
                <a:cs typeface="Helvetica Neue"/>
                <a:sym typeface="Helvetica Neue"/>
              </a:defRPr>
            </a:pP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4" name="Double-click to edit"/>
          <p:cNvSpPr txBox="1"/>
          <p:nvPr>
            <p:ph type="title"/>
          </p:nvPr>
        </p:nvSpPr>
        <p:spPr>
          <a:xfrm>
            <a:off x="250868" y="357187"/>
            <a:ext cx="23882264" cy="12733549"/>
          </a:xfrm>
          <a:prstGeom prst="rect">
            <a:avLst/>
          </a:prstGeom>
        </p:spPr>
        <p:txBody>
          <a:bodyPr/>
          <a:lstStyle/>
          <a:p>
            <a:pPr/>
          </a:p>
          <a:p>
            <a:pPr/>
          </a:p>
          <a:p>
            <a:pPr/>
          </a:p>
          <a:p>
            <a:pPr/>
          </a:p>
          <a:p>
            <a:pPr/>
          </a:p>
        </p:txBody>
      </p:sp>
      <p:pic>
        <p:nvPicPr>
          <p:cNvPr id="155" name="baybridge#4.jpg" descr="baybridge#4.jpg"/>
          <p:cNvPicPr>
            <a:picLocks noChangeAspect="1"/>
          </p:cNvPicPr>
          <p:nvPr/>
        </p:nvPicPr>
        <p:blipFill>
          <a:blip r:embed="rId2">
            <a:extLst/>
          </a:blip>
          <a:stretch>
            <a:fillRect/>
          </a:stretch>
        </p:blipFill>
        <p:spPr>
          <a:xfrm>
            <a:off x="6928746" y="2079625"/>
            <a:ext cx="10526509" cy="1828426"/>
          </a:xfrm>
          <a:prstGeom prst="rect">
            <a:avLst/>
          </a:prstGeom>
          <a:ln w="12700">
            <a:miter lim="400000"/>
          </a:ln>
        </p:spPr>
      </p:pic>
      <p:pic>
        <p:nvPicPr>
          <p:cNvPr id="156" name="baybridge#1.jpg" descr="baybridge#1.jpg"/>
          <p:cNvPicPr>
            <a:picLocks noChangeAspect="1"/>
          </p:cNvPicPr>
          <p:nvPr/>
        </p:nvPicPr>
        <p:blipFill>
          <a:blip r:embed="rId3">
            <a:extLst/>
          </a:blip>
          <a:stretch>
            <a:fillRect/>
          </a:stretch>
        </p:blipFill>
        <p:spPr>
          <a:xfrm>
            <a:off x="5477230" y="4993486"/>
            <a:ext cx="13429540" cy="3729028"/>
          </a:xfrm>
          <a:prstGeom prst="rect">
            <a:avLst/>
          </a:prstGeom>
          <a:ln w="12700">
            <a:miter lim="400000"/>
          </a:ln>
        </p:spPr>
      </p:pic>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 name="In The Hadith, The Sayings of Muhammad,  He Declared:…"/>
          <p:cNvSpPr txBox="1"/>
          <p:nvPr>
            <p:ph type="title"/>
          </p:nvPr>
        </p:nvSpPr>
        <p:spPr>
          <a:xfrm>
            <a:off x="220493" y="357187"/>
            <a:ext cx="23943014" cy="12878747"/>
          </a:xfrm>
          <a:prstGeom prst="rect">
            <a:avLst/>
          </a:prstGeom>
        </p:spPr>
        <p:txBody>
          <a:bodyPr/>
          <a:lstStyle/>
          <a:p>
            <a:pPr defTabSz="457200">
              <a:defRPr sz="7500">
                <a:solidFill>
                  <a:srgbClr val="FFD479"/>
                </a:solidFill>
                <a:latin typeface="Arial"/>
                <a:ea typeface="Arial"/>
                <a:cs typeface="Arial"/>
                <a:sym typeface="Arial"/>
              </a:defRPr>
            </a:pPr>
            <a:r>
              <a:t>In The Hadith, The Sayings of Muhammad, </a:t>
            </a:r>
            <a:br/>
            <a:r>
              <a:t>He Declared: </a:t>
            </a:r>
          </a:p>
          <a:p>
            <a:pPr defTabSz="457200">
              <a:defRPr sz="7500">
                <a:solidFill>
                  <a:srgbClr val="FFD479"/>
                </a:solidFill>
                <a:latin typeface="Arial"/>
                <a:ea typeface="Arial"/>
                <a:cs typeface="Arial"/>
                <a:sym typeface="Arial"/>
              </a:defRPr>
            </a:pPr>
          </a:p>
          <a:p>
            <a:pPr defTabSz="457200">
              <a:defRPr b="1" sz="8700">
                <a:solidFill>
                  <a:srgbClr val="FFD479"/>
                </a:solidFill>
                <a:latin typeface="Arial"/>
                <a:ea typeface="Arial"/>
                <a:cs typeface="Arial"/>
                <a:sym typeface="Arial"/>
              </a:defRPr>
            </a:pPr>
            <a:r>
              <a:rPr b="0" sz="7500">
                <a:solidFill>
                  <a:srgbClr val="FFFFFF"/>
                </a:solidFill>
              </a:rPr>
              <a:t>“The Hour will not begin until you fight the Jews, until a Jew will hide behind a rock or a tree, and the rock or tree will say: ‘O Muslim, O slave of Allah, here is a Jew behind me; come and kill him</a:t>
            </a:r>
            <a:r>
              <a:t> </a:t>
            </a:r>
          </a:p>
          <a:p>
            <a:pPr defTabSz="457200">
              <a:defRPr b="1" sz="8700">
                <a:solidFill>
                  <a:srgbClr val="FFD47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 name="And according to the  Arab Higher Committee:…"/>
          <p:cNvSpPr txBox="1"/>
          <p:nvPr>
            <p:ph type="title"/>
          </p:nvPr>
        </p:nvSpPr>
        <p:spPr>
          <a:xfrm>
            <a:off x="282470" y="407520"/>
            <a:ext cx="23819061" cy="12900959"/>
          </a:xfrm>
          <a:prstGeom prst="rect">
            <a:avLst/>
          </a:prstGeom>
        </p:spPr>
        <p:txBody>
          <a:bodyPr/>
          <a:lstStyle/>
          <a:p>
            <a:pPr defTabSz="457200">
              <a:defRPr sz="7500">
                <a:solidFill>
                  <a:srgbClr val="FFD479"/>
                </a:solidFill>
                <a:latin typeface="Arial"/>
                <a:ea typeface="Arial"/>
                <a:cs typeface="Arial"/>
                <a:sym typeface="Arial"/>
              </a:defRPr>
            </a:pPr>
            <a:r>
              <a:t>And according to the </a:t>
            </a:r>
            <a:br/>
            <a:r>
              <a:t>Arab Higher Committee:</a:t>
            </a:r>
          </a:p>
          <a:p>
            <a:pPr defTabSz="457200">
              <a:defRPr sz="7500">
                <a:latin typeface="Arial"/>
                <a:ea typeface="Arial"/>
                <a:cs typeface="Arial"/>
                <a:sym typeface="Arial"/>
              </a:defRPr>
            </a:pPr>
          </a:p>
          <a:p>
            <a:pPr defTabSz="457200">
              <a:defRPr sz="7500">
                <a:latin typeface="Arial"/>
                <a:ea typeface="Arial"/>
                <a:cs typeface="Arial"/>
                <a:sym typeface="Arial"/>
              </a:defRPr>
            </a:pPr>
            <a:r>
              <a:t>In virtually identical letters, the Mufti, in the summer of 1944, approached Germany, Romania, Bulgaria, and Hungary to speed the extermination of the Jews by sending them to Poland where the Nazi death chambers were located.</a:t>
            </a:r>
          </a:p>
          <a:p>
            <a:pPr defTabSz="457200">
              <a:defRPr sz="7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 name="Pamela Geller:…"/>
          <p:cNvSpPr txBox="1"/>
          <p:nvPr>
            <p:ph type="title"/>
          </p:nvPr>
        </p:nvSpPr>
        <p:spPr>
          <a:xfrm>
            <a:off x="382931" y="357187"/>
            <a:ext cx="23489067" cy="13001626"/>
          </a:xfrm>
          <a:prstGeom prst="rect">
            <a:avLst/>
          </a:prstGeom>
        </p:spPr>
        <p:txBody>
          <a:bodyPr/>
          <a:lstStyle/>
          <a:p>
            <a:pPr defTabSz="457200">
              <a:defRPr sz="7500">
                <a:solidFill>
                  <a:srgbClr val="FFD479"/>
                </a:solidFill>
                <a:latin typeface="Arial"/>
                <a:ea typeface="Arial"/>
                <a:cs typeface="Arial"/>
                <a:sym typeface="Arial"/>
              </a:defRPr>
            </a:pPr>
            <a:r>
              <a:t>Pamela Geller: </a:t>
            </a:r>
          </a:p>
          <a:p>
            <a:pPr defTabSz="457200">
              <a:defRPr sz="7500">
                <a:latin typeface="Arial"/>
                <a:ea typeface="Arial"/>
                <a:cs typeface="Arial"/>
                <a:sym typeface="Arial"/>
              </a:defRPr>
            </a:pPr>
          </a:p>
          <a:p>
            <a:pPr defTabSz="457200">
              <a:defRPr sz="7500">
                <a:latin typeface="Arial"/>
                <a:ea typeface="Arial"/>
                <a:cs typeface="Arial"/>
                <a:sym typeface="Arial"/>
              </a:defRPr>
            </a:pPr>
            <a:r>
              <a:t>The Mufti successfully demanded that 400,000 Jews who were about to be deported to the Holy Land instead be sent to their deaths. That’s not merely a collaborator, that’s a partner with great influence </a:t>
            </a:r>
          </a:p>
          <a:p>
            <a:pPr defTabSz="457200">
              <a:defRPr sz="7500">
                <a:latin typeface="Arial"/>
                <a:ea typeface="Arial"/>
                <a:cs typeface="Arial"/>
                <a:sym typeface="Arial"/>
              </a:defRPr>
            </a:pPr>
            <a:r>
              <a:t>and power.</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 name="The Goals of The  Muslim Brotherhood Today"/>
          <p:cNvSpPr txBox="1"/>
          <p:nvPr>
            <p:ph type="title"/>
          </p:nvPr>
        </p:nvSpPr>
        <p:spPr>
          <a:xfrm>
            <a:off x="220402" y="357187"/>
            <a:ext cx="23943196" cy="12899955"/>
          </a:xfrm>
          <a:prstGeom prst="rect">
            <a:avLst/>
          </a:prstGeom>
        </p:spPr>
        <p:txBody>
          <a:bodyPr/>
          <a:lstStyle/>
          <a:p>
            <a:pPr>
              <a:defRPr sz="8500">
                <a:solidFill>
                  <a:srgbClr val="FFD479"/>
                </a:solidFill>
                <a:latin typeface="Arial"/>
                <a:ea typeface="Arial"/>
                <a:cs typeface="Arial"/>
                <a:sym typeface="Arial"/>
              </a:defRPr>
            </a:pPr>
            <a:r>
              <a:t>The Goals of The </a:t>
            </a:r>
            <a:br/>
            <a:r>
              <a:t>Muslim Brotherhood Today </a:t>
            </a:r>
          </a:p>
          <a:p>
            <a:pPr>
              <a:defRPr b="1">
                <a:solidFill>
                  <a:srgbClr val="FFD479"/>
                </a:solidFill>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 name="In 2009 on Al-Jazeera Television, Muslim Brotherhood Leader Yusuf Al-Qaradawi Declared:…"/>
          <p:cNvSpPr txBox="1"/>
          <p:nvPr>
            <p:ph type="title"/>
          </p:nvPr>
        </p:nvSpPr>
        <p:spPr>
          <a:xfrm>
            <a:off x="462275" y="357187"/>
            <a:ext cx="23459450" cy="13001627"/>
          </a:xfrm>
          <a:prstGeom prst="rect">
            <a:avLst/>
          </a:prstGeom>
        </p:spPr>
        <p:txBody>
          <a:bodyPr/>
          <a:lstStyle/>
          <a:p>
            <a:pPr defTabSz="393192">
              <a:defRPr sz="6450">
                <a:solidFill>
                  <a:srgbClr val="FFD479"/>
                </a:solidFill>
                <a:latin typeface="Arial"/>
                <a:ea typeface="Arial"/>
                <a:cs typeface="Arial"/>
                <a:sym typeface="Arial"/>
              </a:defRPr>
            </a:pPr>
          </a:p>
          <a:p>
            <a:pPr defTabSz="393192">
              <a:defRPr sz="6450">
                <a:solidFill>
                  <a:srgbClr val="FFD479"/>
                </a:solidFill>
                <a:latin typeface="Arial"/>
                <a:ea typeface="Arial"/>
                <a:cs typeface="Arial"/>
                <a:sym typeface="Arial"/>
              </a:defRPr>
            </a:pPr>
            <a:r>
              <a:t>In 2009 on Al-Jazeera Television, Muslim Brotherhood Leader Yusuf Al-Qaradawi Declared: </a:t>
            </a:r>
          </a:p>
          <a:p>
            <a:pPr defTabSz="393192">
              <a:defRPr sz="6450">
                <a:latin typeface="Arial"/>
                <a:ea typeface="Arial"/>
                <a:cs typeface="Arial"/>
                <a:sym typeface="Arial"/>
              </a:defRPr>
            </a:pPr>
          </a:p>
          <a:p>
            <a:pPr defTabSz="393192">
              <a:defRPr sz="6450">
                <a:latin typeface="Arial"/>
                <a:ea typeface="Arial"/>
                <a:cs typeface="Arial"/>
                <a:sym typeface="Arial"/>
              </a:defRPr>
            </a:pPr>
          </a:p>
          <a:p>
            <a:pPr defTabSz="393192">
              <a:defRPr sz="6450">
                <a:latin typeface="Arial"/>
                <a:ea typeface="Arial"/>
                <a:cs typeface="Arial"/>
                <a:sym typeface="Arial"/>
              </a:defRPr>
            </a:pPr>
            <a:r>
              <a:t>“The last punishment was carried out by Hitler… Allah willing, the next time will be at the hand of the believers,”</a:t>
            </a:r>
          </a:p>
          <a:p>
            <a:pPr defTabSz="393192">
              <a:defRPr b="1" i="1" sz="5762">
                <a:latin typeface="Helvetica"/>
                <a:ea typeface="Helvetica"/>
                <a:cs typeface="Helvetica"/>
                <a:sym typeface="Helvetica"/>
              </a:defRPr>
            </a:pPr>
            <a:endParaRPr i="0"/>
          </a:p>
          <a:p>
            <a:pPr defTabSz="393192">
              <a:defRPr b="1" i="1" sz="5762">
                <a:latin typeface="Helvetica"/>
                <a:ea typeface="Helvetica"/>
                <a:cs typeface="Helvetica"/>
                <a:sym typeface="Helvetica"/>
              </a:defRPr>
            </a:pPr>
            <a:endParaRPr i="0"/>
          </a:p>
          <a:p>
            <a:pPr defTabSz="393192">
              <a:defRPr b="1" i="1" sz="5762">
                <a:latin typeface="Helvetica"/>
                <a:ea typeface="Helvetica"/>
                <a:cs typeface="Helvetica"/>
                <a:sym typeface="Helvetica"/>
              </a:defRPr>
            </a:pPr>
            <a:endParaRPr i="0"/>
          </a:p>
          <a:p>
            <a:pPr defTabSz="393192">
              <a:defRPr b="1" i="1" sz="5762">
                <a:latin typeface="Helvetica"/>
                <a:ea typeface="Helvetica"/>
                <a:cs typeface="Helvetica"/>
                <a:sym typeface="Helvetica"/>
              </a:defRPr>
            </a:pPr>
            <a:endParaRPr i="0"/>
          </a:p>
          <a:p>
            <a:pPr defTabSz="393192">
              <a:defRPr b="1" i="1" sz="5762">
                <a:latin typeface="Helvetica"/>
                <a:ea typeface="Helvetica"/>
                <a:cs typeface="Helvetica"/>
                <a:sym typeface="Helvetica"/>
              </a:defRPr>
            </a:pPr>
            <a:endParaRPr i="0"/>
          </a:p>
          <a:p>
            <a:pPr defTabSz="393192">
              <a:defRPr b="1" i="1" sz="5762">
                <a:latin typeface="Helvetica"/>
                <a:ea typeface="Helvetica"/>
                <a:cs typeface="Helvetica"/>
                <a:sym typeface="Helvetica"/>
              </a:defRPr>
            </a:pPr>
            <a:endParaRPr i="0"/>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 name="Muslim Brotherhood was Founded in 1928…"/>
          <p:cNvSpPr txBox="1"/>
          <p:nvPr>
            <p:ph type="title"/>
          </p:nvPr>
        </p:nvSpPr>
        <p:spPr>
          <a:xfrm>
            <a:off x="260635" y="357187"/>
            <a:ext cx="23862730" cy="13098550"/>
          </a:xfrm>
          <a:prstGeom prst="rect">
            <a:avLst/>
          </a:prstGeom>
        </p:spPr>
        <p:txBody>
          <a:bodyPr/>
          <a:lstStyle/>
          <a:p>
            <a:pPr>
              <a:defRPr sz="9600">
                <a:latin typeface="Arial Narrow"/>
                <a:ea typeface="Arial Narrow"/>
                <a:cs typeface="Arial Narrow"/>
                <a:sym typeface="Arial Narrow"/>
              </a:defRPr>
            </a:pPr>
          </a:p>
          <a:p>
            <a:pPr>
              <a:defRPr sz="7600">
                <a:latin typeface="Arial Narrow"/>
                <a:ea typeface="Arial Narrow"/>
                <a:cs typeface="Arial Narrow"/>
                <a:sym typeface="Arial Narrow"/>
              </a:defRPr>
            </a:pPr>
            <a:r>
              <a:t>Muslim Brotherhood was Founded in 1928</a:t>
            </a:r>
          </a:p>
          <a:p>
            <a:pPr>
              <a:defRPr sz="7600">
                <a:latin typeface="Arial Narrow"/>
                <a:ea typeface="Arial Narrow"/>
                <a:cs typeface="Arial Narrow"/>
                <a:sym typeface="Arial Narrow"/>
              </a:defRPr>
            </a:pPr>
            <a:br/>
            <a:r>
              <a:rPr>
                <a:solidFill>
                  <a:srgbClr val="FFD479"/>
                </a:solidFill>
              </a:rPr>
              <a:t>Muslim Brotherhood Founded Hamas in 1987</a:t>
            </a:r>
            <a:endParaRPr>
              <a:solidFill>
                <a:srgbClr val="FFD479"/>
              </a:solidFill>
            </a:endParaRPr>
          </a:p>
          <a:p>
            <a:pPr>
              <a:defRPr sz="7600">
                <a:latin typeface="Arial Narrow"/>
                <a:ea typeface="Arial Narrow"/>
                <a:cs typeface="Arial Narrow"/>
                <a:sym typeface="Arial Narrow"/>
              </a:defRPr>
            </a:pPr>
          </a:p>
          <a:p>
            <a:pPr>
              <a:defRPr sz="9600">
                <a:latin typeface="Arial Narrow"/>
                <a:ea typeface="Arial Narrow"/>
                <a:cs typeface="Arial Narrow"/>
                <a:sym typeface="Arial Narrow"/>
              </a:defRPr>
            </a:pPr>
            <a:r>
              <a:rPr sz="7600"/>
              <a:t>Brotherhood &amp; Hamas Officials Founded CAIR in 1994</a:t>
            </a:r>
            <a:r>
              <a:t> </a:t>
            </a:r>
          </a:p>
          <a:p>
            <a:pPr>
              <a:defRPr sz="850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 name="Double-click to edit"/>
          <p:cNvSpPr txBox="1"/>
          <p:nvPr>
            <p:ph type="title"/>
          </p:nvPr>
        </p:nvSpPr>
        <p:spPr>
          <a:xfrm>
            <a:off x="194034" y="357187"/>
            <a:ext cx="23995932" cy="13001626"/>
          </a:xfrm>
          <a:prstGeom prst="rect">
            <a:avLst/>
          </a:prstGeom>
        </p:spPr>
        <p:txBody>
          <a:bodyPr/>
          <a:lstStyle/>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a:p>
            <a:pPr defTabSz="755808">
              <a:defRPr sz="10304"/>
            </a:pPr>
          </a:p>
        </p:txBody>
      </p:sp>
      <p:pic>
        <p:nvPicPr>
          <p:cNvPr id="349" name="hams#5.jpg" descr="hams#5.jpg"/>
          <p:cNvPicPr>
            <a:picLocks noChangeAspect="1"/>
          </p:cNvPicPr>
          <p:nvPr/>
        </p:nvPicPr>
        <p:blipFill>
          <a:blip r:embed="rId2">
            <a:extLst/>
          </a:blip>
          <a:stretch>
            <a:fillRect/>
          </a:stretch>
        </p:blipFill>
        <p:spPr>
          <a:xfrm>
            <a:off x="4128704" y="767257"/>
            <a:ext cx="16126592" cy="11391406"/>
          </a:xfrm>
          <a:prstGeom prst="rect">
            <a:avLst/>
          </a:prstGeom>
          <a:ln w="12700">
            <a:miter lim="400000"/>
          </a:ln>
        </p:spPr>
      </p:pic>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 name="Introduction, The Covenant of the  Islamic Resistance Movement: (Hamas, August 18th, 1988)…"/>
          <p:cNvSpPr txBox="1"/>
          <p:nvPr>
            <p:ph type="title"/>
          </p:nvPr>
        </p:nvSpPr>
        <p:spPr>
          <a:xfrm>
            <a:off x="129759" y="357187"/>
            <a:ext cx="24124482" cy="13001626"/>
          </a:xfrm>
          <a:prstGeom prst="rect">
            <a:avLst/>
          </a:prstGeom>
        </p:spPr>
        <p:txBody>
          <a:bodyPr/>
          <a:lstStyle/>
          <a:p>
            <a:pPr defTabSz="402550">
              <a:defRPr sz="7350">
                <a:solidFill>
                  <a:srgbClr val="FFD479"/>
                </a:solidFill>
                <a:latin typeface="Arial Narrow"/>
                <a:ea typeface="Arial Narrow"/>
                <a:cs typeface="Arial Narrow"/>
                <a:sym typeface="Arial Narrow"/>
              </a:defRPr>
            </a:pPr>
          </a:p>
          <a:p>
            <a:pPr defTabSz="402550">
              <a:defRPr sz="7350">
                <a:solidFill>
                  <a:srgbClr val="FFD479"/>
                </a:solidFill>
                <a:latin typeface="Arial Narrow"/>
                <a:ea typeface="Arial Narrow"/>
                <a:cs typeface="Arial Narrow"/>
                <a:sym typeface="Arial Narrow"/>
              </a:defRPr>
            </a:pPr>
            <a:r>
              <a:t>Introduction, The Covenant of the </a:t>
            </a:r>
            <a:br/>
            <a:r>
              <a:t>Islamic Resistance Movement: (Hamas, August 18th, 1988)</a:t>
            </a:r>
          </a:p>
          <a:p>
            <a:pPr defTabSz="402550">
              <a:defRPr sz="7350">
                <a:latin typeface="Arial Narrow"/>
                <a:ea typeface="Arial Narrow"/>
                <a:cs typeface="Arial Narrow"/>
                <a:sym typeface="Arial Narrow"/>
              </a:defRPr>
            </a:pPr>
          </a:p>
          <a:p>
            <a:pPr defTabSz="402550">
              <a:defRPr sz="7350">
                <a:latin typeface="Arial Narrow"/>
                <a:ea typeface="Arial Narrow"/>
                <a:cs typeface="Arial Narrow"/>
                <a:sym typeface="Arial Narrow"/>
              </a:defRPr>
            </a:pPr>
            <a:r>
              <a:t>Our struggle against Jews is very great and very serious. It needs all </a:t>
            </a:r>
          </a:p>
          <a:p>
            <a:pPr defTabSz="402550">
              <a:defRPr sz="7350">
                <a:latin typeface="Arial Narrow"/>
                <a:ea typeface="Arial Narrow"/>
                <a:cs typeface="Arial Narrow"/>
                <a:sym typeface="Arial Narrow"/>
              </a:defRPr>
            </a:pPr>
            <a:r>
              <a:t>sincere efforts. It is a step that inevitably should be followed by other </a:t>
            </a:r>
          </a:p>
          <a:p>
            <a:pPr defTabSz="402550">
              <a:defRPr sz="7350">
                <a:latin typeface="Arial Narrow"/>
                <a:ea typeface="Arial Narrow"/>
                <a:cs typeface="Arial Narrow"/>
                <a:sym typeface="Arial Narrow"/>
              </a:defRPr>
            </a:pPr>
            <a:r>
              <a:t>steps. The Movement is but one squadron that should be supported by</a:t>
            </a:r>
          </a:p>
          <a:p>
            <a:pPr defTabSz="402550">
              <a:defRPr sz="7350">
                <a:latin typeface="Arial Narrow"/>
                <a:ea typeface="Arial Narrow"/>
                <a:cs typeface="Arial Narrow"/>
                <a:sym typeface="Arial Narrow"/>
              </a:defRPr>
            </a:pPr>
            <a:r>
              <a:t> more and more squadrons from this vast Arab and Islamic world, until </a:t>
            </a:r>
          </a:p>
          <a:p>
            <a:pPr defTabSz="402550">
              <a:defRPr sz="7350">
                <a:latin typeface="Arial Narrow"/>
                <a:ea typeface="Arial Narrow"/>
                <a:cs typeface="Arial Narrow"/>
                <a:sym typeface="Arial Narrow"/>
              </a:defRPr>
            </a:pPr>
            <a:r>
              <a:t>the enemy is vanquished and Allah’s victory is realized. </a:t>
            </a:r>
          </a:p>
          <a:p>
            <a:pPr defTabSz="402550">
              <a:defRPr sz="4165">
                <a:latin typeface="Arial Narrow"/>
                <a:ea typeface="Arial Narrow"/>
                <a:cs typeface="Arial Narrow"/>
                <a:sym typeface="Arial Narrow"/>
              </a:defRPr>
            </a:pPr>
          </a:p>
          <a:p>
            <a:pPr defTabSz="402550">
              <a:defRPr sz="4165">
                <a:latin typeface="Arial Narrow"/>
                <a:ea typeface="Arial Narrow"/>
                <a:cs typeface="Arial Narrow"/>
                <a:sym typeface="Arial Narrow"/>
              </a:defRPr>
            </a:pPr>
          </a:p>
          <a:p>
            <a:pPr defTabSz="402550">
              <a:defRPr sz="4165">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Article Thirteen,…"/>
          <p:cNvSpPr txBox="1"/>
          <p:nvPr>
            <p:ph type="title"/>
          </p:nvPr>
        </p:nvSpPr>
        <p:spPr>
          <a:xfrm>
            <a:off x="204917" y="357187"/>
            <a:ext cx="23974166" cy="13001626"/>
          </a:xfrm>
          <a:prstGeom prst="rect">
            <a:avLst/>
          </a:prstGeom>
        </p:spPr>
        <p:txBody>
          <a:bodyPr/>
          <a:lstStyle/>
          <a:p>
            <a:pPr defTabSz="402550">
              <a:defRPr sz="7350">
                <a:solidFill>
                  <a:srgbClr val="FFD479"/>
                </a:solidFill>
                <a:latin typeface="Arial Narrow"/>
                <a:ea typeface="Arial Narrow"/>
                <a:cs typeface="Arial Narrow"/>
                <a:sym typeface="Arial Narrow"/>
              </a:defRPr>
            </a:pPr>
          </a:p>
          <a:p>
            <a:pPr defTabSz="402550">
              <a:defRPr sz="7350">
                <a:solidFill>
                  <a:srgbClr val="FFD479"/>
                </a:solidFill>
                <a:latin typeface="Arial Narrow"/>
                <a:ea typeface="Arial Narrow"/>
                <a:cs typeface="Arial Narrow"/>
                <a:sym typeface="Arial Narrow"/>
              </a:defRPr>
            </a:pPr>
            <a:r>
              <a:t>Article Thirteen, </a:t>
            </a:r>
          </a:p>
          <a:p>
            <a:pPr defTabSz="402550">
              <a:defRPr sz="7350">
                <a:solidFill>
                  <a:srgbClr val="FFD479"/>
                </a:solidFill>
                <a:latin typeface="Arial Narrow"/>
                <a:ea typeface="Arial Narrow"/>
                <a:cs typeface="Arial Narrow"/>
                <a:sym typeface="Arial Narrow"/>
              </a:defRPr>
            </a:pPr>
            <a:r>
              <a:t>The Covenant of the Islamic Resistance Movement</a:t>
            </a:r>
          </a:p>
          <a:p>
            <a:pPr defTabSz="402550">
              <a:defRPr sz="7350">
                <a:solidFill>
                  <a:srgbClr val="FFD479"/>
                </a:solidFill>
                <a:latin typeface="Arial Narrow"/>
                <a:ea typeface="Arial Narrow"/>
                <a:cs typeface="Arial Narrow"/>
                <a:sym typeface="Arial Narrow"/>
              </a:defRPr>
            </a:pPr>
          </a:p>
          <a:p>
            <a:pPr defTabSz="402550">
              <a:defRPr sz="7350">
                <a:latin typeface="Arial Narrow"/>
                <a:ea typeface="Arial Narrow"/>
                <a:cs typeface="Arial Narrow"/>
                <a:sym typeface="Arial Narrow"/>
              </a:defRPr>
            </a:pPr>
          </a:p>
          <a:p>
            <a:pPr defTabSz="402550">
              <a:defRPr sz="7350">
                <a:latin typeface="Arial Narrow"/>
                <a:ea typeface="Arial Narrow"/>
                <a:cs typeface="Arial Narrow"/>
                <a:sym typeface="Arial Narrow"/>
              </a:defRPr>
            </a:pPr>
            <a:r>
              <a:t>There is no solution for the Palestinian question except through Jihad. </a:t>
            </a:r>
            <a:br/>
            <a:r>
              <a:t>Initiatives, proposals and international conferences are all a waste of time and vain endeavors.</a:t>
            </a:r>
          </a:p>
          <a:p>
            <a:pPr defTabSz="402550">
              <a:defRPr sz="4165">
                <a:solidFill>
                  <a:srgbClr val="FFD479"/>
                </a:solidFill>
                <a:latin typeface="Arial Narrow"/>
                <a:ea typeface="Arial Narrow"/>
                <a:cs typeface="Arial Narrow"/>
                <a:sym typeface="Arial Narrow"/>
              </a:defRPr>
            </a:pPr>
          </a:p>
          <a:p>
            <a:pPr defTabSz="402550">
              <a:defRPr sz="4165">
                <a:solidFill>
                  <a:srgbClr val="FFD479"/>
                </a:solidFill>
                <a:latin typeface="Arial Narrow"/>
                <a:ea typeface="Arial Narrow"/>
                <a:cs typeface="Arial Narrow"/>
                <a:sym typeface="Arial Narrow"/>
              </a:defRPr>
            </a:pPr>
          </a:p>
          <a:p>
            <a:pPr defTabSz="402550">
              <a:defRPr sz="4165">
                <a:solidFill>
                  <a:srgbClr val="FFD479"/>
                </a:solidFill>
                <a:latin typeface="Arial Narrow"/>
                <a:ea typeface="Arial Narrow"/>
                <a:cs typeface="Arial Narrow"/>
                <a:sym typeface="Arial Narrow"/>
              </a:defRPr>
            </a:pPr>
          </a:p>
          <a:p>
            <a:pPr defTabSz="402550">
              <a:defRPr sz="4165">
                <a:solidFill>
                  <a:srgbClr val="FFD479"/>
                </a:solidFill>
                <a:latin typeface="Arial Narrow"/>
                <a:ea typeface="Arial Narrow"/>
                <a:cs typeface="Arial Narrow"/>
                <a:sym typeface="Arial Narrow"/>
              </a:defRPr>
            </a:pPr>
          </a:p>
          <a:p>
            <a:pPr defTabSz="402550">
              <a:defRPr sz="4165">
                <a:solidFill>
                  <a:srgbClr val="FFD479"/>
                </a:solidFill>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 name="Article Six of the Hamas Charter:…"/>
          <p:cNvSpPr txBox="1"/>
          <p:nvPr>
            <p:ph type="title"/>
          </p:nvPr>
        </p:nvSpPr>
        <p:spPr>
          <a:xfrm>
            <a:off x="235241" y="357187"/>
            <a:ext cx="23913518" cy="13001626"/>
          </a:xfrm>
          <a:prstGeom prst="rect">
            <a:avLst/>
          </a:prstGeom>
        </p:spPr>
        <p:txBody>
          <a:bodyPr/>
          <a:lstStyle/>
          <a:p>
            <a:pPr>
              <a:defRPr sz="8000">
                <a:solidFill>
                  <a:srgbClr val="FFD479"/>
                </a:solidFill>
                <a:latin typeface="Arial Narrow"/>
                <a:ea typeface="Arial Narrow"/>
                <a:cs typeface="Arial Narrow"/>
                <a:sym typeface="Arial Narrow"/>
              </a:defRPr>
            </a:pPr>
            <a:r>
              <a:t>Article Six of the Hamas Charter:</a:t>
            </a:r>
          </a:p>
          <a:p>
            <a:pPr>
              <a:defRPr sz="8000">
                <a:latin typeface="Arial Narrow"/>
                <a:ea typeface="Arial Narrow"/>
                <a:cs typeface="Arial Narrow"/>
                <a:sym typeface="Arial Narrow"/>
              </a:defRPr>
            </a:pPr>
          </a:p>
          <a:p>
            <a:pPr>
              <a:defRPr sz="8000">
                <a:latin typeface="Arial Narrow"/>
                <a:ea typeface="Arial Narrow"/>
                <a:cs typeface="Arial Narrow"/>
                <a:sym typeface="Arial Narrow"/>
              </a:defRPr>
            </a:pPr>
            <a:r>
              <a:t>The Islamic Resistance Movement is a distinct Palestinian Movement which owes its loyalty to Allah, derives from Islam its way of life, and strives to raise the banner of Allah over every inch of Palestine. </a:t>
            </a:r>
          </a:p>
          <a:p>
            <a:pPr>
              <a:defRPr sz="850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8" name="Double-click to edit"/>
          <p:cNvSpPr txBox="1"/>
          <p:nvPr>
            <p:ph type="title"/>
          </p:nvPr>
        </p:nvSpPr>
        <p:spPr>
          <a:xfrm>
            <a:off x="392534" y="357187"/>
            <a:ext cx="23598932" cy="12786290"/>
          </a:xfrm>
          <a:prstGeom prst="rect">
            <a:avLst/>
          </a:prstGeom>
        </p:spPr>
        <p:txBody>
          <a:bodyPr/>
          <a:lstStyle/>
          <a:p>
            <a:pPr/>
          </a:p>
          <a:p>
            <a:pPr/>
          </a:p>
          <a:p>
            <a:pPr/>
          </a:p>
          <a:p>
            <a:pPr/>
          </a:p>
          <a:p>
            <a:pPr/>
          </a:p>
        </p:txBody>
      </p:sp>
      <p:pic>
        <p:nvPicPr>
          <p:cNvPr id="159" name="baybridge#2.jpg" descr="baybridge#2.jpg"/>
          <p:cNvPicPr>
            <a:picLocks noChangeAspect="1"/>
          </p:cNvPicPr>
          <p:nvPr/>
        </p:nvPicPr>
        <p:blipFill>
          <a:blip r:embed="rId2">
            <a:extLst/>
          </a:blip>
          <a:stretch>
            <a:fillRect/>
          </a:stretch>
        </p:blipFill>
        <p:spPr>
          <a:xfrm>
            <a:off x="5521083" y="1204912"/>
            <a:ext cx="13759286" cy="8542853"/>
          </a:xfrm>
          <a:prstGeom prst="rect">
            <a:avLst/>
          </a:prstGeom>
          <a:ln w="12700">
            <a:miter lim="400000"/>
          </a:ln>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 name="Article Two of the Hamas Charter:…"/>
          <p:cNvSpPr txBox="1"/>
          <p:nvPr>
            <p:ph type="title"/>
          </p:nvPr>
        </p:nvSpPr>
        <p:spPr>
          <a:xfrm>
            <a:off x="242403" y="357187"/>
            <a:ext cx="23716972" cy="12827218"/>
          </a:xfrm>
          <a:prstGeom prst="rect">
            <a:avLst/>
          </a:prstGeom>
        </p:spPr>
        <p:txBody>
          <a:bodyPr/>
          <a:lstStyle/>
          <a:p>
            <a:pPr>
              <a:defRPr sz="8500">
                <a:solidFill>
                  <a:srgbClr val="FFD479"/>
                </a:solidFill>
                <a:latin typeface="Arial Narrow"/>
                <a:ea typeface="Arial Narrow"/>
                <a:cs typeface="Arial Narrow"/>
                <a:sym typeface="Arial Narrow"/>
              </a:defRPr>
            </a:pPr>
            <a:r>
              <a:t>Article Two of the Hamas Charter:</a:t>
            </a:r>
          </a:p>
          <a:p>
            <a:pPr>
              <a:defRPr sz="8500">
                <a:latin typeface="Arial Narrow"/>
                <a:ea typeface="Arial Narrow"/>
                <a:cs typeface="Arial Narrow"/>
                <a:sym typeface="Arial Narrow"/>
              </a:defRPr>
            </a:pPr>
          </a:p>
          <a:p>
            <a:pPr>
              <a:defRPr sz="8500">
                <a:latin typeface="Arial Narrow"/>
                <a:ea typeface="Arial Narrow"/>
                <a:cs typeface="Arial Narrow"/>
                <a:sym typeface="Arial Narrow"/>
              </a:defRPr>
            </a:pPr>
            <a:r>
              <a:t>The Islamic Resistance Movement is one of the wings of Muslim Brotherhood in Palestine…which constitutes the largest Islamic movement in modern times. </a:t>
            </a:r>
          </a:p>
          <a:p>
            <a:pPr>
              <a:defRPr sz="910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 name="Article Seven, Hamas Charter:…"/>
          <p:cNvSpPr txBox="1"/>
          <p:nvPr>
            <p:ph type="title"/>
          </p:nvPr>
        </p:nvSpPr>
        <p:spPr>
          <a:xfrm>
            <a:off x="411788" y="357187"/>
            <a:ext cx="23725530" cy="13001626"/>
          </a:xfrm>
          <a:prstGeom prst="rect">
            <a:avLst/>
          </a:prstGeom>
        </p:spPr>
        <p:txBody>
          <a:bodyPr/>
          <a:lstStyle/>
          <a:p>
            <a:pPr>
              <a:defRPr sz="7300">
                <a:solidFill>
                  <a:srgbClr val="FFD479"/>
                </a:solidFill>
                <a:latin typeface="Arial Narrow"/>
                <a:ea typeface="Arial Narrow"/>
                <a:cs typeface="Arial Narrow"/>
                <a:sym typeface="Arial Narrow"/>
              </a:defRPr>
            </a:pPr>
            <a:r>
              <a:t>Article Seven, Hamas Charter:</a:t>
            </a:r>
          </a:p>
          <a:p>
            <a:pPr>
              <a:defRPr sz="7300">
                <a:latin typeface="Arial Narrow"/>
                <a:ea typeface="Arial Narrow"/>
                <a:cs typeface="Arial Narrow"/>
                <a:sym typeface="Arial Narrow"/>
              </a:defRPr>
            </a:pPr>
          </a:p>
          <a:p>
            <a:pPr>
              <a:defRPr sz="7300">
                <a:latin typeface="Arial Narrow"/>
                <a:ea typeface="Arial Narrow"/>
                <a:cs typeface="Arial Narrow"/>
                <a:sym typeface="Arial Narrow"/>
              </a:defRPr>
            </a:pPr>
            <a:r>
              <a:t>…the Islamic Resistance Movement aspires to the realization of Allah’s promise, no matter how long that should take. The Prophet, Allah bless him and grant him salvation, has said: “The Day of Judgement will not come about until Muslims fight the Jews, when the Jew will hide behind stones and trees. The stones and trees will say O Muslims, O Abdulla there is a Jew behind me, come and kill him,”</a:t>
            </a:r>
          </a:p>
          <a:p>
            <a:pPr>
              <a:defRPr sz="7300">
                <a:latin typeface="Arial Narrow"/>
                <a:ea typeface="Arial Narrow"/>
                <a:cs typeface="Arial Narrow"/>
                <a:sym typeface="Arial Narrow"/>
              </a:defRPr>
            </a:pPr>
          </a:p>
          <a:p>
            <a:pPr>
              <a:defRPr sz="730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 name="Muslim Brotherhood was Founded in 1928…"/>
          <p:cNvSpPr txBox="1"/>
          <p:nvPr>
            <p:ph type="title"/>
          </p:nvPr>
        </p:nvSpPr>
        <p:spPr>
          <a:xfrm>
            <a:off x="260635" y="357187"/>
            <a:ext cx="23862730" cy="13098550"/>
          </a:xfrm>
          <a:prstGeom prst="rect">
            <a:avLst/>
          </a:prstGeom>
        </p:spPr>
        <p:txBody>
          <a:bodyPr/>
          <a:lstStyle/>
          <a:p>
            <a:pPr>
              <a:defRPr sz="9600">
                <a:latin typeface="Arial Narrow"/>
                <a:ea typeface="Arial Narrow"/>
                <a:cs typeface="Arial Narrow"/>
                <a:sym typeface="Arial Narrow"/>
              </a:defRPr>
            </a:pPr>
          </a:p>
          <a:p>
            <a:pPr>
              <a:defRPr sz="7600">
                <a:latin typeface="Arial Narrow"/>
                <a:ea typeface="Arial Narrow"/>
                <a:cs typeface="Arial Narrow"/>
                <a:sym typeface="Arial Narrow"/>
              </a:defRPr>
            </a:pPr>
            <a:r>
              <a:t>Muslim Brotherhood was Founded in 1928</a:t>
            </a:r>
          </a:p>
          <a:p>
            <a:pPr>
              <a:defRPr sz="7600">
                <a:latin typeface="Arial Narrow"/>
                <a:ea typeface="Arial Narrow"/>
                <a:cs typeface="Arial Narrow"/>
                <a:sym typeface="Arial Narrow"/>
              </a:defRPr>
            </a:pPr>
            <a:br/>
            <a:r>
              <a:t>Muslim Brotherhood Founded Hamas in 1987</a:t>
            </a:r>
            <a:endParaRPr>
              <a:solidFill>
                <a:srgbClr val="FFD479"/>
              </a:solidFill>
            </a:endParaRPr>
          </a:p>
          <a:p>
            <a:pPr>
              <a:defRPr sz="7600">
                <a:latin typeface="Arial Narrow"/>
                <a:ea typeface="Arial Narrow"/>
                <a:cs typeface="Arial Narrow"/>
                <a:sym typeface="Arial Narrow"/>
              </a:defRPr>
            </a:pPr>
          </a:p>
          <a:p>
            <a:pPr>
              <a:defRPr sz="9600">
                <a:latin typeface="Arial Narrow"/>
                <a:ea typeface="Arial Narrow"/>
                <a:cs typeface="Arial Narrow"/>
                <a:sym typeface="Arial Narrow"/>
              </a:defRPr>
            </a:pPr>
            <a:r>
              <a:rPr sz="7600">
                <a:solidFill>
                  <a:srgbClr val="FFD479"/>
                </a:solidFill>
              </a:rPr>
              <a:t>Brotherhood &amp; Hamas Officials Founded CAIR in 1994</a:t>
            </a:r>
            <a:r>
              <a:t> </a:t>
            </a:r>
          </a:p>
          <a:p>
            <a:pPr>
              <a:defRPr sz="8500">
                <a:latin typeface="Arial Narrow"/>
                <a:ea typeface="Arial Narrow"/>
                <a:cs typeface="Arial Narrow"/>
                <a:sym typeface="Arial Narrow"/>
              </a:defRPr>
            </a:pP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 name="Double-click to edit"/>
          <p:cNvSpPr txBox="1"/>
          <p:nvPr>
            <p:ph type="title"/>
          </p:nvPr>
        </p:nvSpPr>
        <p:spPr>
          <a:xfrm>
            <a:off x="217847" y="357187"/>
            <a:ext cx="23948306" cy="12804894"/>
          </a:xfrm>
          <a:prstGeom prst="rect">
            <a:avLst/>
          </a:prstGeom>
        </p:spPr>
        <p:txBody>
          <a:bodyPr/>
          <a:lstStyle/>
          <a:p>
            <a:pPr/>
          </a:p>
          <a:p>
            <a:pPr/>
          </a:p>
        </p:txBody>
      </p:sp>
      <p:pic>
        <p:nvPicPr>
          <p:cNvPr id="364" name="omar#9.jpg" descr="omar#9.jpg"/>
          <p:cNvPicPr>
            <a:picLocks noChangeAspect="1"/>
          </p:cNvPicPr>
          <p:nvPr/>
        </p:nvPicPr>
        <p:blipFill>
          <a:blip r:embed="rId2">
            <a:extLst/>
          </a:blip>
          <a:stretch>
            <a:fillRect/>
          </a:stretch>
        </p:blipFill>
        <p:spPr>
          <a:xfrm>
            <a:off x="3226932" y="2249487"/>
            <a:ext cx="17930136" cy="7545380"/>
          </a:xfrm>
          <a:prstGeom prst="rect">
            <a:avLst/>
          </a:prstGeom>
          <a:ln w="12700">
            <a:miter lim="400000"/>
          </a:ln>
        </p:spPr>
      </p:pic>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6" name="Read This Full Report at Securefreedom.org"/>
          <p:cNvSpPr txBox="1"/>
          <p:nvPr>
            <p:ph type="title"/>
          </p:nvPr>
        </p:nvSpPr>
        <p:spPr>
          <a:xfrm>
            <a:off x="210126" y="357187"/>
            <a:ext cx="23963748" cy="13001626"/>
          </a:xfrm>
          <a:prstGeom prst="rect">
            <a:avLst/>
          </a:prstGeom>
        </p:spPr>
        <p:txBody>
          <a:bodyPr/>
          <a:lstStyle/>
          <a:p>
            <a:pPr/>
          </a:p>
          <a:p>
            <a:pPr/>
          </a:p>
          <a:p>
            <a:pPr/>
          </a:p>
          <a:p>
            <a:pPr/>
          </a:p>
          <a:p>
            <a:pPr/>
          </a:p>
          <a:p>
            <a:pPr>
              <a:defRPr sz="7500">
                <a:latin typeface="Arial"/>
                <a:ea typeface="Arial"/>
                <a:cs typeface="Arial"/>
                <a:sym typeface="Arial"/>
              </a:defRPr>
            </a:pPr>
            <a:r>
              <a:t>Read This Full Report at Securefreedom.org</a:t>
            </a:r>
          </a:p>
        </p:txBody>
      </p:sp>
      <p:pic>
        <p:nvPicPr>
          <p:cNvPr id="367" name="cairhamas#1.jpg" descr="cairhamas#1.jpg"/>
          <p:cNvPicPr>
            <a:picLocks noChangeAspect="1"/>
          </p:cNvPicPr>
          <p:nvPr/>
        </p:nvPicPr>
        <p:blipFill>
          <a:blip r:embed="rId2">
            <a:extLst/>
          </a:blip>
          <a:stretch>
            <a:fillRect/>
          </a:stretch>
        </p:blipFill>
        <p:spPr>
          <a:xfrm>
            <a:off x="5288084" y="2570592"/>
            <a:ext cx="13807832" cy="6741683"/>
          </a:xfrm>
          <a:prstGeom prst="rect">
            <a:avLst/>
          </a:prstGeom>
          <a:ln w="12700">
            <a:miter lim="400000"/>
          </a:ln>
        </p:spPr>
      </p:pic>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9" name="Double-click to edit"/>
          <p:cNvSpPr txBox="1"/>
          <p:nvPr>
            <p:ph type="title"/>
          </p:nvPr>
        </p:nvSpPr>
        <p:spPr>
          <a:xfrm>
            <a:off x="280075" y="357187"/>
            <a:ext cx="23573818" cy="12766664"/>
          </a:xfrm>
          <a:prstGeom prst="rect">
            <a:avLst/>
          </a:prstGeom>
        </p:spPr>
        <p:txBody>
          <a:bodyPr/>
          <a:lstStyle/>
          <a:p>
            <a:pPr/>
          </a:p>
          <a:p>
            <a:pPr/>
          </a:p>
          <a:p>
            <a:pPr/>
          </a:p>
          <a:p>
            <a:pPr/>
          </a:p>
        </p:txBody>
      </p:sp>
      <p:pic>
        <p:nvPicPr>
          <p:cNvPr id="370" name="cairhamas#2.jpg" descr="cairhamas#2.jpg"/>
          <p:cNvPicPr>
            <a:picLocks noChangeAspect="1"/>
          </p:cNvPicPr>
          <p:nvPr/>
        </p:nvPicPr>
        <p:blipFill>
          <a:blip r:embed="rId2">
            <a:extLst/>
          </a:blip>
          <a:stretch>
            <a:fillRect/>
          </a:stretch>
        </p:blipFill>
        <p:spPr>
          <a:xfrm>
            <a:off x="3043899" y="3145092"/>
            <a:ext cx="18046171" cy="6285979"/>
          </a:xfrm>
          <a:prstGeom prst="rect">
            <a:avLst/>
          </a:prstGeom>
          <a:ln w="12700">
            <a:miter lim="400000"/>
          </a:ln>
        </p:spPr>
      </p:pic>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2" name="Double-click to edit"/>
          <p:cNvSpPr txBox="1"/>
          <p:nvPr>
            <p:ph type="title"/>
          </p:nvPr>
        </p:nvSpPr>
        <p:spPr>
          <a:xfrm>
            <a:off x="323515" y="357187"/>
            <a:ext cx="23578840" cy="12901818"/>
          </a:xfrm>
          <a:prstGeom prst="rect">
            <a:avLst/>
          </a:prstGeom>
        </p:spPr>
        <p:txBody>
          <a:bodyPr/>
          <a:lstStyle/>
          <a:p>
            <a:pPr/>
          </a:p>
          <a:p>
            <a:pPr/>
          </a:p>
          <a:p>
            <a:pPr/>
          </a:p>
          <a:p>
            <a:pPr/>
          </a:p>
          <a:p>
            <a:pPr/>
          </a:p>
          <a:p>
            <a:pPr/>
          </a:p>
        </p:txBody>
      </p:sp>
      <p:pic>
        <p:nvPicPr>
          <p:cNvPr id="373" name="cairhamas#3.jpg" descr="cairhamas#3.jpg"/>
          <p:cNvPicPr>
            <a:picLocks noChangeAspect="1"/>
          </p:cNvPicPr>
          <p:nvPr/>
        </p:nvPicPr>
        <p:blipFill>
          <a:blip r:embed="rId2">
            <a:extLst/>
          </a:blip>
          <a:stretch>
            <a:fillRect/>
          </a:stretch>
        </p:blipFill>
        <p:spPr>
          <a:xfrm>
            <a:off x="3947321" y="3662362"/>
            <a:ext cx="16489358" cy="4991032"/>
          </a:xfrm>
          <a:prstGeom prst="rect">
            <a:avLst/>
          </a:prstGeom>
          <a:ln w="12700">
            <a:miter lim="400000"/>
          </a:ln>
        </p:spPr>
      </p:pic>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5" name="Double-click to edit"/>
          <p:cNvSpPr txBox="1"/>
          <p:nvPr>
            <p:ph type="title"/>
          </p:nvPr>
        </p:nvSpPr>
        <p:spPr>
          <a:xfrm>
            <a:off x="263425" y="357187"/>
            <a:ext cx="23631954" cy="13001626"/>
          </a:xfrm>
          <a:prstGeom prst="rect">
            <a:avLst/>
          </a:prstGeom>
        </p:spPr>
        <p:txBody>
          <a:bodyPr/>
          <a:lstStyle/>
          <a:p>
            <a:pPr/>
          </a:p>
          <a:p>
            <a:pPr/>
          </a:p>
          <a:p>
            <a:pPr/>
          </a:p>
          <a:p>
            <a:pPr/>
          </a:p>
          <a:p>
            <a:pPr/>
          </a:p>
        </p:txBody>
      </p:sp>
      <p:pic>
        <p:nvPicPr>
          <p:cNvPr id="376" name="cairhamas#4.jpg" descr="cairhamas#4.jpg"/>
          <p:cNvPicPr>
            <a:picLocks noChangeAspect="1"/>
          </p:cNvPicPr>
          <p:nvPr/>
        </p:nvPicPr>
        <p:blipFill>
          <a:blip r:embed="rId2">
            <a:extLst/>
          </a:blip>
          <a:stretch>
            <a:fillRect/>
          </a:stretch>
        </p:blipFill>
        <p:spPr>
          <a:xfrm>
            <a:off x="3003499" y="4606413"/>
            <a:ext cx="18377002" cy="2812564"/>
          </a:xfrm>
          <a:prstGeom prst="rect">
            <a:avLst/>
          </a:prstGeom>
          <a:ln w="12700">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8" name="Double-click to edit"/>
          <p:cNvSpPr txBox="1"/>
          <p:nvPr>
            <p:ph type="title"/>
          </p:nvPr>
        </p:nvSpPr>
        <p:spPr>
          <a:xfrm>
            <a:off x="283517" y="357187"/>
            <a:ext cx="23816966" cy="12884796"/>
          </a:xfrm>
          <a:prstGeom prst="rect">
            <a:avLst/>
          </a:prstGeom>
        </p:spPr>
        <p:txBody>
          <a:bodyPr/>
          <a:lstStyle/>
          <a:p>
            <a:pPr/>
          </a:p>
          <a:p>
            <a:pPr/>
          </a:p>
          <a:p>
            <a:pPr/>
          </a:p>
          <a:p>
            <a:pPr/>
          </a:p>
          <a:p>
            <a:pPr/>
          </a:p>
          <a:p>
            <a:pPr/>
          </a:p>
        </p:txBody>
      </p:sp>
      <p:pic>
        <p:nvPicPr>
          <p:cNvPr id="379" name="cairhamas#5.jpg" descr="cairhamas#5.jpg"/>
          <p:cNvPicPr>
            <a:picLocks noChangeAspect="1"/>
          </p:cNvPicPr>
          <p:nvPr/>
        </p:nvPicPr>
        <p:blipFill>
          <a:blip r:embed="rId2">
            <a:extLst/>
          </a:blip>
          <a:stretch>
            <a:fillRect/>
          </a:stretch>
        </p:blipFill>
        <p:spPr>
          <a:xfrm>
            <a:off x="3219332" y="3816364"/>
            <a:ext cx="17945336" cy="4337932"/>
          </a:xfrm>
          <a:prstGeom prst="rect">
            <a:avLst/>
          </a:prstGeom>
          <a:ln w="12700">
            <a:miter lim="400000"/>
          </a:ln>
        </p:spPr>
      </p:pic>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 name="Double-click to edit"/>
          <p:cNvSpPr txBox="1"/>
          <p:nvPr>
            <p:ph type="title"/>
          </p:nvPr>
        </p:nvSpPr>
        <p:spPr>
          <a:xfrm>
            <a:off x="188081" y="357187"/>
            <a:ext cx="23864498" cy="13001626"/>
          </a:xfrm>
          <a:prstGeom prst="rect">
            <a:avLst/>
          </a:prstGeom>
        </p:spPr>
        <p:txBody>
          <a:bodyPr/>
          <a:lstStyle/>
          <a:p>
            <a:pPr/>
          </a:p>
          <a:p>
            <a:pPr/>
          </a:p>
          <a:p>
            <a:pPr/>
          </a:p>
          <a:p>
            <a:pPr/>
          </a:p>
          <a:p>
            <a:pPr/>
          </a:p>
        </p:txBody>
      </p:sp>
      <p:pic>
        <p:nvPicPr>
          <p:cNvPr id="382" name="cairhamas#6.jpg" descr="cairhamas#6.jpg"/>
          <p:cNvPicPr>
            <a:picLocks noChangeAspect="1"/>
          </p:cNvPicPr>
          <p:nvPr/>
        </p:nvPicPr>
        <p:blipFill>
          <a:blip r:embed="rId2">
            <a:extLst/>
          </a:blip>
          <a:stretch>
            <a:fillRect/>
          </a:stretch>
        </p:blipFill>
        <p:spPr>
          <a:xfrm>
            <a:off x="3390898" y="3659187"/>
            <a:ext cx="17602204" cy="4914902"/>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1" name="Double-click to edit"/>
          <p:cNvSpPr txBox="1"/>
          <p:nvPr>
            <p:ph type="title"/>
          </p:nvPr>
        </p:nvSpPr>
        <p:spPr>
          <a:xfrm>
            <a:off x="353094" y="357187"/>
            <a:ext cx="23677812" cy="13001626"/>
          </a:xfrm>
          <a:prstGeom prst="rect">
            <a:avLst/>
          </a:prstGeom>
        </p:spPr>
        <p:txBody>
          <a:bodyPr/>
          <a:lstStyle/>
          <a:p>
            <a:pPr>
              <a:defRPr>
                <a:latin typeface="Arial"/>
                <a:ea typeface="Arial"/>
                <a:cs typeface="Arial"/>
                <a:sym typeface="Arial"/>
              </a:defRPr>
            </a:pPr>
          </a:p>
          <a:p>
            <a:pPr>
              <a:defRPr>
                <a:latin typeface="Arial"/>
                <a:ea typeface="Arial"/>
                <a:cs typeface="Arial"/>
                <a:sym typeface="Arial"/>
              </a:defRPr>
            </a:pPr>
          </a:p>
          <a:p>
            <a:pPr>
              <a:defRPr>
                <a:latin typeface="Arial"/>
                <a:ea typeface="Arial"/>
                <a:cs typeface="Arial"/>
                <a:sym typeface="Arial"/>
              </a:defRPr>
            </a:pPr>
          </a:p>
        </p:txBody>
      </p:sp>
      <p:pic>
        <p:nvPicPr>
          <p:cNvPr id="162" name="baybridge#3.jpg" descr="baybridge#3.jpg"/>
          <p:cNvPicPr>
            <a:picLocks noChangeAspect="1"/>
          </p:cNvPicPr>
          <p:nvPr/>
        </p:nvPicPr>
        <p:blipFill>
          <a:blip r:embed="rId2">
            <a:extLst/>
          </a:blip>
          <a:stretch>
            <a:fillRect/>
          </a:stretch>
        </p:blipFill>
        <p:spPr>
          <a:xfrm>
            <a:off x="4239093" y="3436937"/>
            <a:ext cx="15905814" cy="5659916"/>
          </a:xfrm>
          <a:prstGeom prst="rect">
            <a:avLst/>
          </a:prstGeom>
          <a:ln w="12700">
            <a:miter lim="400000"/>
          </a:ln>
        </p:spPr>
      </p:pic>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 name="Double-click to edit"/>
          <p:cNvSpPr txBox="1"/>
          <p:nvPr>
            <p:ph type="title"/>
          </p:nvPr>
        </p:nvSpPr>
        <p:spPr>
          <a:xfrm>
            <a:off x="144084" y="357187"/>
            <a:ext cx="23872032" cy="13116596"/>
          </a:xfrm>
          <a:prstGeom prst="rect">
            <a:avLst/>
          </a:prstGeom>
        </p:spPr>
        <p:txBody>
          <a:bodyPr/>
          <a:lstStyle/>
          <a:p>
            <a:pPr/>
          </a:p>
          <a:p>
            <a:pPr/>
          </a:p>
          <a:p>
            <a:pPr/>
          </a:p>
          <a:p>
            <a:pPr/>
          </a:p>
          <a:p>
            <a:pPr/>
          </a:p>
        </p:txBody>
      </p:sp>
      <p:pic>
        <p:nvPicPr>
          <p:cNvPr id="385" name="cairhamas#7.jpg" descr="cairhamas#7.jpg"/>
          <p:cNvPicPr>
            <a:picLocks noChangeAspect="1"/>
          </p:cNvPicPr>
          <p:nvPr/>
        </p:nvPicPr>
        <p:blipFill>
          <a:blip r:embed="rId2">
            <a:extLst/>
          </a:blip>
          <a:stretch>
            <a:fillRect/>
          </a:stretch>
        </p:blipFill>
        <p:spPr>
          <a:xfrm>
            <a:off x="2213517" y="4697637"/>
            <a:ext cx="19412551" cy="1875492"/>
          </a:xfrm>
          <a:prstGeom prst="rect">
            <a:avLst/>
          </a:prstGeom>
          <a:ln w="12700">
            <a:miter lim="400000"/>
          </a:ln>
        </p:spPr>
      </p:pic>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 name="Double-click to edit"/>
          <p:cNvSpPr txBox="1"/>
          <p:nvPr>
            <p:ph type="title"/>
          </p:nvPr>
        </p:nvSpPr>
        <p:spPr>
          <a:xfrm>
            <a:off x="295144" y="357187"/>
            <a:ext cx="23624885" cy="13001626"/>
          </a:xfrm>
          <a:prstGeom prst="rect">
            <a:avLst/>
          </a:prstGeom>
        </p:spPr>
        <p:txBody>
          <a:bodyPr/>
          <a:lstStyle/>
          <a:p>
            <a:pPr/>
          </a:p>
          <a:p>
            <a:pPr/>
          </a:p>
          <a:p>
            <a:pPr/>
          </a:p>
          <a:p>
            <a:pPr/>
          </a:p>
        </p:txBody>
      </p:sp>
      <p:pic>
        <p:nvPicPr>
          <p:cNvPr id="388" name="cairhamas#8.jpg" descr="cairhamas#8.jpg"/>
          <p:cNvPicPr>
            <a:picLocks noChangeAspect="1"/>
          </p:cNvPicPr>
          <p:nvPr/>
        </p:nvPicPr>
        <p:blipFill>
          <a:blip r:embed="rId2">
            <a:extLst/>
          </a:blip>
          <a:stretch>
            <a:fillRect/>
          </a:stretch>
        </p:blipFill>
        <p:spPr>
          <a:xfrm>
            <a:off x="2917332" y="4393449"/>
            <a:ext cx="18380510" cy="2693902"/>
          </a:xfrm>
          <a:prstGeom prst="rect">
            <a:avLst/>
          </a:prstGeom>
          <a:ln w="12700">
            <a:miter lim="400000"/>
          </a:ln>
        </p:spPr>
      </p:pic>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 name="Double-click to edit"/>
          <p:cNvSpPr txBox="1"/>
          <p:nvPr>
            <p:ph type="title"/>
          </p:nvPr>
        </p:nvSpPr>
        <p:spPr>
          <a:xfrm>
            <a:off x="414579" y="357187"/>
            <a:ext cx="23554842" cy="12846287"/>
          </a:xfrm>
          <a:prstGeom prst="rect">
            <a:avLst/>
          </a:prstGeom>
        </p:spPr>
        <p:txBody>
          <a:bodyPr/>
          <a:lstStyle/>
          <a:p>
            <a:pPr/>
          </a:p>
          <a:p>
            <a:pPr/>
          </a:p>
          <a:p>
            <a:pPr/>
          </a:p>
          <a:p>
            <a:pPr/>
          </a:p>
        </p:txBody>
      </p:sp>
      <p:pic>
        <p:nvPicPr>
          <p:cNvPr id="391" name="cairhamas#10.jpg" descr="cairhamas#10.jpg"/>
          <p:cNvPicPr>
            <a:picLocks noChangeAspect="1"/>
          </p:cNvPicPr>
          <p:nvPr/>
        </p:nvPicPr>
        <p:blipFill>
          <a:blip r:embed="rId2">
            <a:extLst/>
          </a:blip>
          <a:stretch>
            <a:fillRect/>
          </a:stretch>
        </p:blipFill>
        <p:spPr>
          <a:xfrm>
            <a:off x="3530470" y="3646646"/>
            <a:ext cx="17323060" cy="4187508"/>
          </a:xfrm>
          <a:prstGeom prst="rect">
            <a:avLst/>
          </a:prstGeom>
          <a:ln w="12700">
            <a:miter lim="400000"/>
          </a:ln>
        </p:spPr>
      </p:pic>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3" name="Double-click to edit"/>
          <p:cNvSpPr txBox="1"/>
          <p:nvPr>
            <p:ph type="title"/>
          </p:nvPr>
        </p:nvSpPr>
        <p:spPr>
          <a:xfrm>
            <a:off x="316724" y="357187"/>
            <a:ext cx="23571400" cy="13001626"/>
          </a:xfrm>
          <a:prstGeom prst="rect">
            <a:avLst/>
          </a:prstGeom>
        </p:spPr>
        <p:txBody>
          <a:bodyPr/>
          <a:lstStyle/>
          <a:p>
            <a:pPr/>
          </a:p>
          <a:p>
            <a:pPr/>
          </a:p>
          <a:p>
            <a:pPr/>
          </a:p>
          <a:p>
            <a:pPr/>
          </a:p>
          <a:p>
            <a:pPr/>
          </a:p>
          <a:p>
            <a:pPr/>
          </a:p>
        </p:txBody>
      </p:sp>
      <p:pic>
        <p:nvPicPr>
          <p:cNvPr id="394" name="cairhamas#11.jpg" descr="cairhamas#11.jpg"/>
          <p:cNvPicPr>
            <a:picLocks noChangeAspect="1"/>
          </p:cNvPicPr>
          <p:nvPr/>
        </p:nvPicPr>
        <p:blipFill>
          <a:blip r:embed="rId2">
            <a:extLst/>
          </a:blip>
          <a:stretch>
            <a:fillRect/>
          </a:stretch>
        </p:blipFill>
        <p:spPr>
          <a:xfrm>
            <a:off x="3081653" y="4052719"/>
            <a:ext cx="18041542" cy="3375362"/>
          </a:xfrm>
          <a:prstGeom prst="rect">
            <a:avLst/>
          </a:prstGeom>
          <a:ln w="12700">
            <a:miter lim="400000"/>
          </a:ln>
        </p:spPr>
      </p:pic>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 name="Double-click to edit"/>
          <p:cNvSpPr txBox="1"/>
          <p:nvPr>
            <p:ph type="title"/>
          </p:nvPr>
        </p:nvSpPr>
        <p:spPr>
          <a:xfrm>
            <a:off x="298865" y="357187"/>
            <a:ext cx="23786270" cy="12885726"/>
          </a:xfrm>
          <a:prstGeom prst="rect">
            <a:avLst/>
          </a:prstGeom>
        </p:spPr>
        <p:txBody>
          <a:bodyPr/>
          <a:lstStyle/>
          <a:p>
            <a:pPr/>
          </a:p>
          <a:p>
            <a:pPr/>
          </a:p>
          <a:p>
            <a:pPr/>
          </a:p>
          <a:p>
            <a:pPr/>
          </a:p>
          <a:p>
            <a:pPr/>
          </a:p>
          <a:p>
            <a:pPr/>
          </a:p>
        </p:txBody>
      </p:sp>
      <p:pic>
        <p:nvPicPr>
          <p:cNvPr id="397" name="cairhamas#12.jpg" descr="cairhamas#12.jpg"/>
          <p:cNvPicPr>
            <a:picLocks noChangeAspect="1"/>
          </p:cNvPicPr>
          <p:nvPr/>
        </p:nvPicPr>
        <p:blipFill>
          <a:blip r:embed="rId2">
            <a:extLst/>
          </a:blip>
          <a:stretch>
            <a:fillRect/>
          </a:stretch>
        </p:blipFill>
        <p:spPr>
          <a:xfrm>
            <a:off x="3881756" y="4009099"/>
            <a:ext cx="16620488" cy="3462602"/>
          </a:xfrm>
          <a:prstGeom prst="rect">
            <a:avLst/>
          </a:prstGeom>
          <a:ln w="12700">
            <a:miter lim="400000"/>
          </a:ln>
        </p:spPr>
      </p:pic>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9" name="Double-click to edit"/>
          <p:cNvSpPr txBox="1"/>
          <p:nvPr>
            <p:ph type="title"/>
          </p:nvPr>
        </p:nvSpPr>
        <p:spPr>
          <a:xfrm>
            <a:off x="343048" y="357187"/>
            <a:ext cx="23522659" cy="13001626"/>
          </a:xfrm>
          <a:prstGeom prst="rect">
            <a:avLst/>
          </a:prstGeom>
        </p:spPr>
        <p:txBody>
          <a:bodyPr/>
          <a:lstStyle/>
          <a:p>
            <a:pPr/>
          </a:p>
          <a:p>
            <a:pPr/>
          </a:p>
          <a:p>
            <a:pPr/>
          </a:p>
        </p:txBody>
      </p:sp>
      <p:pic>
        <p:nvPicPr>
          <p:cNvPr id="400" name="cairhamas#13.jpg" descr="cairhamas#13.jpg"/>
          <p:cNvPicPr>
            <a:picLocks noChangeAspect="1"/>
          </p:cNvPicPr>
          <p:nvPr/>
        </p:nvPicPr>
        <p:blipFill>
          <a:blip r:embed="rId2">
            <a:extLst/>
          </a:blip>
          <a:stretch>
            <a:fillRect/>
          </a:stretch>
        </p:blipFill>
        <p:spPr>
          <a:xfrm>
            <a:off x="2840368" y="4368800"/>
            <a:ext cx="18703264" cy="3247589"/>
          </a:xfrm>
          <a:prstGeom prst="rect">
            <a:avLst/>
          </a:prstGeom>
          <a:ln w="12700">
            <a:miter lim="400000"/>
          </a:ln>
        </p:spPr>
      </p:pic>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2" name="Double-click to edit"/>
          <p:cNvSpPr txBox="1"/>
          <p:nvPr>
            <p:ph type="title"/>
          </p:nvPr>
        </p:nvSpPr>
        <p:spPr>
          <a:xfrm>
            <a:off x="395882" y="357187"/>
            <a:ext cx="23794084" cy="12776616"/>
          </a:xfrm>
          <a:prstGeom prst="rect">
            <a:avLst/>
          </a:prstGeom>
        </p:spPr>
        <p:txBody>
          <a:bodyPr/>
          <a:lstStyle/>
          <a:p>
            <a:pPr/>
          </a:p>
          <a:p>
            <a:pPr/>
          </a:p>
          <a:p>
            <a:pPr/>
          </a:p>
          <a:p>
            <a:pPr/>
          </a:p>
          <a:p>
            <a:pPr/>
          </a:p>
          <a:p>
            <a:pPr/>
          </a:p>
        </p:txBody>
      </p:sp>
      <p:pic>
        <p:nvPicPr>
          <p:cNvPr id="403" name="cairhamas#14.jpg" descr="cairhamas#14.jpg"/>
          <p:cNvPicPr>
            <a:picLocks noChangeAspect="1"/>
          </p:cNvPicPr>
          <p:nvPr/>
        </p:nvPicPr>
        <p:blipFill>
          <a:blip r:embed="rId2">
            <a:extLst/>
          </a:blip>
          <a:stretch>
            <a:fillRect/>
          </a:stretch>
        </p:blipFill>
        <p:spPr>
          <a:xfrm>
            <a:off x="2982400" y="4408656"/>
            <a:ext cx="18621048" cy="2663488"/>
          </a:xfrm>
          <a:prstGeom prst="rect">
            <a:avLst/>
          </a:prstGeom>
          <a:ln w="12700">
            <a:miter lim="400000"/>
          </a:ln>
        </p:spPr>
      </p:pic>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 name="Hamas in America: Part Three"/>
          <p:cNvSpPr txBox="1"/>
          <p:nvPr>
            <p:ph type="title"/>
          </p:nvPr>
        </p:nvSpPr>
        <p:spPr>
          <a:xfrm>
            <a:off x="245566" y="357187"/>
            <a:ext cx="23739947" cy="12810475"/>
          </a:xfrm>
          <a:prstGeom prst="rect">
            <a:avLst/>
          </a:prstGeom>
        </p:spPr>
        <p:txBody>
          <a:bodyPr/>
          <a:lstStyle>
            <a:lvl1pPr>
              <a:defRPr sz="8500">
                <a:solidFill>
                  <a:srgbClr val="FFD479"/>
                </a:solidFill>
                <a:latin typeface="Arial"/>
                <a:ea typeface="Arial"/>
                <a:cs typeface="Arial"/>
                <a:sym typeface="Arial"/>
              </a:defRPr>
            </a:lvl1pPr>
          </a:lstStyle>
          <a:p>
            <a:pPr/>
            <a:r>
              <a:t>Hamas in America: Part Three</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 name="BDS: Marginalize, Characterize, Racialize, Terrorize, Legalize,"/>
          <p:cNvSpPr txBox="1"/>
          <p:nvPr>
            <p:ph type="title"/>
          </p:nvPr>
        </p:nvSpPr>
        <p:spPr>
          <a:xfrm>
            <a:off x="243706" y="357187"/>
            <a:ext cx="23714460" cy="12836798"/>
          </a:xfrm>
          <a:prstGeom prst="rect">
            <a:avLst/>
          </a:prstGeom>
        </p:spPr>
        <p:txBody>
          <a:bodyPr/>
          <a:lstStyle/>
          <a:p>
            <a:pPr>
              <a:defRPr sz="8500">
                <a:latin typeface="Arial"/>
                <a:ea typeface="Arial"/>
                <a:cs typeface="Arial"/>
                <a:sym typeface="Arial"/>
              </a:defRPr>
            </a:pPr>
            <a:r>
              <a:rPr>
                <a:solidFill>
                  <a:srgbClr val="FFD479"/>
                </a:solidFill>
              </a:rPr>
              <a:t>BDS: Marginalize, Characterize, Racialize, Terrorize, Legalize, </a:t>
            </a:r>
            <a:r>
              <a:t> </a:t>
            </a:r>
          </a:p>
          <a:p>
            <a:pPr>
              <a:defRPr sz="8500">
                <a:latin typeface="Arial"/>
                <a:ea typeface="Arial"/>
                <a:cs typeface="Arial"/>
                <a:sym typeface="Arial"/>
              </a:defRPr>
            </a:pP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 name="Genesis 12:3:…"/>
          <p:cNvSpPr txBox="1"/>
          <p:nvPr>
            <p:ph type="title"/>
          </p:nvPr>
        </p:nvSpPr>
        <p:spPr>
          <a:xfrm>
            <a:off x="180640" y="357187"/>
            <a:ext cx="24022720" cy="13001626"/>
          </a:xfrm>
          <a:prstGeom prst="rect">
            <a:avLst/>
          </a:prstGeom>
        </p:spPr>
        <p:txBody>
          <a:bodyPr/>
          <a:lstStyle/>
          <a:p>
            <a:pPr>
              <a:defRPr sz="8500">
                <a:solidFill>
                  <a:srgbClr val="FFD479"/>
                </a:solidFill>
                <a:latin typeface="Arial"/>
                <a:ea typeface="Arial"/>
                <a:cs typeface="Arial"/>
                <a:sym typeface="Arial"/>
              </a:defRPr>
            </a:pPr>
            <a:r>
              <a:t>Genesis 12:3:</a:t>
            </a:r>
          </a:p>
          <a:p>
            <a:pPr/>
          </a:p>
          <a:p>
            <a:pPr>
              <a:defRPr sz="8500">
                <a:latin typeface="Arial"/>
                <a:ea typeface="Arial"/>
                <a:cs typeface="Arial"/>
                <a:sym typeface="Arial"/>
              </a:defRPr>
            </a:pPr>
            <a:r>
              <a:t>I will bless those who bless you, And I will curse him who curses you; And in you all the earth shall be blessed.</a:t>
            </a:r>
          </a:p>
          <a:p>
            <a:pPr>
              <a:defRPr sz="8500">
                <a:latin typeface="Arial"/>
                <a:ea typeface="Arial"/>
                <a:cs typeface="Arial"/>
                <a:sym typeface="Arial"/>
              </a:defRPr>
            </a:pP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upright="0">
        <a:spAutoFit/>
      </a:bodyPr>
      <a:lstStyle>
        <a:defPPr marL="0" marR="0" indent="0" algn="ctr" defTabSz="821531" rtl="0" fontAlgn="auto" latinLnBrk="0" hangingPunct="0">
          <a:lnSpc>
            <a:spcPct val="100000"/>
          </a:lnSpc>
          <a:spcBef>
            <a:spcPts val="0"/>
          </a:spcBef>
          <a:spcAft>
            <a:spcPts val="0"/>
          </a:spcAft>
          <a:buClrTx/>
          <a:buSzTx/>
          <a:buFontTx/>
          <a:buNone/>
          <a:tabLst/>
          <a:defRPr b="1" baseline="0" cap="none" i="0" spc="0" strike="noStrike" sz="3200" u="none" kumimoji="0" normalizeH="0">
            <a:ln>
              <a:noFill/>
            </a:ln>
            <a:solidFill>
              <a:srgbClr val="FFFFFF"/>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