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1740742" y="-17860"/>
            <a:ext cx="23275935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137171" y="714375"/>
            <a:ext cx="17395034" cy="8637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6494800" y="-194764"/>
            <a:ext cx="19020237" cy="126801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9338964" y="2857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2084843" y="6983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522398" y="898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733848" y="-178594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elf spreading vaccine.jpg" descr="self spreading vacci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2612" y="1067032"/>
            <a:ext cx="15798775" cy="11255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elfspreading#1.jpg" descr="selfspreading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6440" y="3485234"/>
            <a:ext cx="20211120" cy="9256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elfspreading#2.jpg" descr="selfspreading#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0931" y="901859"/>
            <a:ext cx="13082138" cy="1711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 Shot 2021-05-04 at 9.27.14 AM.png" descr="Screen Shot 2021-05-04 at 9.27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8368" y="1139584"/>
            <a:ext cx="8454214" cy="10710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creen Shot 2021-05-04 at 9.28.22 AM.png" descr="Screen Shot 2021-05-04 at 9.28.2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32535" y="3498057"/>
            <a:ext cx="7393097" cy="9507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ircle"/>
          <p:cNvSpPr/>
          <p:nvPr/>
        </p:nvSpPr>
        <p:spPr>
          <a:xfrm>
            <a:off x="3280171" y="218974"/>
            <a:ext cx="328652" cy="334667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https://jhsphcenterforhealthsecurity.s3.amazonaws.com/181009-gcbr-tech-report.pdf"/>
          <p:cNvSpPr txBox="1"/>
          <p:nvPr/>
        </p:nvSpPr>
        <p:spPr>
          <a:xfrm>
            <a:off x="3580269" y="13051460"/>
            <a:ext cx="6364962" cy="32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200"/>
            </a:lvl1pPr>
          </a:lstStyle>
          <a:p>
            <a:pPr/>
            <a:r>
              <a:t>https://jhsphcenterforhealthsecurity.s3.amazonaws.com/181009-gcbr-tech-report.pdf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 Shot 2021-05-04 at 9.38.47 AM.png" descr="Screen Shot 2021-05-04 at 9.38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7467" y="3598664"/>
            <a:ext cx="12322970" cy="7733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Screen Shot 2021-05-04 at 9.38.28 AM.png" descr="Screen Shot 2021-05-04 at 9.38.2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8285" y="1020079"/>
            <a:ext cx="8493537" cy="274970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https://www.openphilanthropy.org/focus/global-catastrophic-risks/biosecurity/center-health-security-biosecurity-health-security-gcrs-2019"/>
          <p:cNvSpPr txBox="1"/>
          <p:nvPr/>
        </p:nvSpPr>
        <p:spPr>
          <a:xfrm>
            <a:off x="7038378" y="12944304"/>
            <a:ext cx="10307244" cy="32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200"/>
            </a:lvl1pPr>
          </a:lstStyle>
          <a:p>
            <a:pPr/>
            <a:r>
              <a:t>https://www.openphilanthropy.org/focus/global-catastrophic-risks/biosecurity/center-health-security-biosecurity-health-security-gcrs-2019</a:t>
            </a:r>
          </a:p>
        </p:txBody>
      </p:sp>
      <p:sp>
        <p:nvSpPr>
          <p:cNvPr id="132" name="Circle"/>
          <p:cNvSpPr/>
          <p:nvPr/>
        </p:nvSpPr>
        <p:spPr>
          <a:xfrm>
            <a:off x="3280171" y="218974"/>
            <a:ext cx="328652" cy="334667"/>
          </a:xfrm>
          <a:prstGeom prst="ellipse">
            <a:avLst/>
          </a:prstGeom>
          <a:solidFill>
            <a:schemeClr val="accent1">
              <a:lumOff val="13529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creen Shot 2021-05-04 at 9.28.22 AM.png" descr="Screen Shot 2021-05-04 at 9.28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5879" y="1086634"/>
            <a:ext cx="5503952" cy="7077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Screen Shot 2021-05-04 at 9.50.46 AM.png" descr="Screen Shot 2021-05-04 at 9.50.4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7187" y="6114171"/>
            <a:ext cx="15723036" cy="381236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ine"/>
          <p:cNvSpPr/>
          <p:nvPr/>
        </p:nvSpPr>
        <p:spPr>
          <a:xfrm>
            <a:off x="7715691" y="8754812"/>
            <a:ext cx="11814276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Line"/>
          <p:cNvSpPr/>
          <p:nvPr/>
        </p:nvSpPr>
        <p:spPr>
          <a:xfrm>
            <a:off x="5439349" y="9462582"/>
            <a:ext cx="6670668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https://jhsphcenterforhealthsecurity.s3.amazonaws.com/181009-gcbr-tech-report.pdf"/>
          <p:cNvSpPr txBox="1"/>
          <p:nvPr/>
        </p:nvSpPr>
        <p:spPr>
          <a:xfrm>
            <a:off x="3580269" y="13051460"/>
            <a:ext cx="6364962" cy="32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200"/>
            </a:lvl1pPr>
          </a:lstStyle>
          <a:p>
            <a:pPr/>
            <a:r>
              <a:t>https://jhsphcenterforhealthsecurity.s3.amazonaws.com/181009-gcbr-tech-report.pdf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reen Shot 2021-05-04 at 9.28.22 AM.png" descr="Screen Shot 2021-05-04 at 9.28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5879" y="1086634"/>
            <a:ext cx="5503952" cy="707788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https://jhsphcenterforhealthsecurity.s3.amazonaws.com/181009-gcbr-tech-report.pdf"/>
          <p:cNvSpPr txBox="1"/>
          <p:nvPr/>
        </p:nvSpPr>
        <p:spPr>
          <a:xfrm>
            <a:off x="3580269" y="13051460"/>
            <a:ext cx="6364962" cy="32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200"/>
            </a:lvl1pPr>
          </a:lstStyle>
          <a:p>
            <a:pPr/>
            <a:r>
              <a:t>https://jhsphcenterforhealthsecurity.s3.amazonaws.com/181009-gcbr-tech-report.pdf</a:t>
            </a:r>
          </a:p>
        </p:txBody>
      </p:sp>
      <p:pic>
        <p:nvPicPr>
          <p:cNvPr id="142" name="Screen Shot 2021-05-04 at 10.18.08 AM.png" descr="Screen Shot 2021-05-04 at 10.18.08 AM.png"/>
          <p:cNvPicPr>
            <a:picLocks noChangeAspect="1"/>
          </p:cNvPicPr>
          <p:nvPr/>
        </p:nvPicPr>
        <p:blipFill>
          <a:blip r:embed="rId3">
            <a:extLst/>
          </a:blip>
          <a:srcRect l="2053" t="0" r="0" b="63367"/>
          <a:stretch>
            <a:fillRect/>
          </a:stretch>
        </p:blipFill>
        <p:spPr>
          <a:xfrm>
            <a:off x="10142627" y="1999414"/>
            <a:ext cx="6571898" cy="344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21-05-04 at 10.19.52 AM.png" descr="Screen Shot 2021-05-04 at 10.19.52 AM.png"/>
          <p:cNvPicPr>
            <a:picLocks noChangeAspect="1"/>
          </p:cNvPicPr>
          <p:nvPr/>
        </p:nvPicPr>
        <p:blipFill>
          <a:blip r:embed="rId4">
            <a:extLst/>
          </a:blip>
          <a:srcRect l="0" t="0" r="2113" b="3796"/>
          <a:stretch>
            <a:fillRect/>
          </a:stretch>
        </p:blipFill>
        <p:spPr>
          <a:xfrm>
            <a:off x="10145745" y="5334785"/>
            <a:ext cx="6567920" cy="729796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Line"/>
          <p:cNvSpPr/>
          <p:nvPr/>
        </p:nvSpPr>
        <p:spPr>
          <a:xfrm>
            <a:off x="12994446" y="6893718"/>
            <a:ext cx="1917145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" name="Line"/>
          <p:cNvSpPr/>
          <p:nvPr/>
        </p:nvSpPr>
        <p:spPr>
          <a:xfrm>
            <a:off x="11065633" y="7375921"/>
            <a:ext cx="4256766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Line"/>
          <p:cNvSpPr/>
          <p:nvPr/>
        </p:nvSpPr>
        <p:spPr>
          <a:xfrm>
            <a:off x="11065633" y="7858125"/>
            <a:ext cx="1070089" cy="0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Line"/>
          <p:cNvSpPr/>
          <p:nvPr/>
        </p:nvSpPr>
        <p:spPr>
          <a:xfrm>
            <a:off x="13048025" y="8751093"/>
            <a:ext cx="2115933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Line"/>
          <p:cNvSpPr/>
          <p:nvPr/>
        </p:nvSpPr>
        <p:spPr>
          <a:xfrm>
            <a:off x="11047774" y="9251156"/>
            <a:ext cx="4399641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Line"/>
          <p:cNvSpPr/>
          <p:nvPr/>
        </p:nvSpPr>
        <p:spPr>
          <a:xfrm>
            <a:off x="11047774" y="9697640"/>
            <a:ext cx="2698977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Line"/>
          <p:cNvSpPr/>
          <p:nvPr/>
        </p:nvSpPr>
        <p:spPr>
          <a:xfrm>
            <a:off x="11016078" y="10179843"/>
            <a:ext cx="4748782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Line"/>
          <p:cNvSpPr/>
          <p:nvPr/>
        </p:nvSpPr>
        <p:spPr>
          <a:xfrm>
            <a:off x="11054082" y="10644187"/>
            <a:ext cx="2275836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" name="Line"/>
          <p:cNvSpPr/>
          <p:nvPr/>
        </p:nvSpPr>
        <p:spPr>
          <a:xfrm>
            <a:off x="11054082" y="11590734"/>
            <a:ext cx="3004188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Line"/>
          <p:cNvSpPr/>
          <p:nvPr/>
        </p:nvSpPr>
        <p:spPr>
          <a:xfrm>
            <a:off x="14999396" y="11090671"/>
            <a:ext cx="844812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21-05-04 at 9.28.22 AM.png" descr="Screen Shot 2021-05-04 at 9.28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5879" y="1086634"/>
            <a:ext cx="5503952" cy="707788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https://jhsphcenterforhealthsecurity.s3.amazonaws.com/181009-gcbr-tech-report.pdf"/>
          <p:cNvSpPr txBox="1"/>
          <p:nvPr/>
        </p:nvSpPr>
        <p:spPr>
          <a:xfrm>
            <a:off x="3580269" y="13051460"/>
            <a:ext cx="6364962" cy="328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200"/>
            </a:lvl1pPr>
          </a:lstStyle>
          <a:p>
            <a:pPr/>
            <a:r>
              <a:t>https://jhsphcenterforhealthsecurity.s3.amazonaws.com/181009-gcbr-tech-report.pdf</a:t>
            </a:r>
          </a:p>
        </p:txBody>
      </p:sp>
      <p:pic>
        <p:nvPicPr>
          <p:cNvPr id="157" name="Screen Shot 2021-05-04 at 10.53.22 AM.png" descr="Screen Shot 2021-05-04 at 10.53.2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0001" y="1062666"/>
            <a:ext cx="9539744" cy="1850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creen Shot 2021-05-04 at 10.53.53 AM.png" descr="Screen Shot 2021-05-04 at 10.53.53 AM.png"/>
          <p:cNvPicPr>
            <a:picLocks noChangeAspect="1"/>
          </p:cNvPicPr>
          <p:nvPr/>
        </p:nvPicPr>
        <p:blipFill>
          <a:blip r:embed="rId4">
            <a:extLst/>
          </a:blip>
          <a:srcRect l="0" t="2986" r="0" b="481"/>
          <a:stretch>
            <a:fillRect/>
          </a:stretch>
        </p:blipFill>
        <p:spPr>
          <a:xfrm>
            <a:off x="10101616" y="3164252"/>
            <a:ext cx="5084253" cy="9488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creen Shot 2021-05-04 at 10.53.13 AM.png" descr="Screen Shot 2021-05-04 at 10.53.13 A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610"/>
          <a:stretch>
            <a:fillRect/>
          </a:stretch>
        </p:blipFill>
        <p:spPr>
          <a:xfrm>
            <a:off x="14048341" y="3171303"/>
            <a:ext cx="6709560" cy="618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creen Shot 2021-05-04 at 10.53.53 AM.png" descr="Screen Shot 2021-05-04 at 10.53.53 AM.png"/>
          <p:cNvPicPr>
            <a:picLocks noChangeAspect="1"/>
          </p:cNvPicPr>
          <p:nvPr/>
        </p:nvPicPr>
        <p:blipFill>
          <a:blip r:embed="rId4">
            <a:extLst/>
          </a:blip>
          <a:srcRect l="0" t="2986" r="93536" b="481"/>
          <a:stretch>
            <a:fillRect/>
          </a:stretch>
        </p:blipFill>
        <p:spPr>
          <a:xfrm>
            <a:off x="14126945" y="3292741"/>
            <a:ext cx="257336" cy="7430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creen Shot 2021-05-04 at 10.53.53 AM.png" descr="Screen Shot 2021-05-04 at 10.53.53 AM.png"/>
          <p:cNvPicPr>
            <a:picLocks noChangeAspect="1"/>
          </p:cNvPicPr>
          <p:nvPr/>
        </p:nvPicPr>
        <p:blipFill>
          <a:blip r:embed="rId4">
            <a:extLst/>
          </a:blip>
          <a:srcRect l="53717" t="6820" r="21622" b="89933"/>
          <a:stretch>
            <a:fillRect/>
          </a:stretch>
        </p:blipFill>
        <p:spPr>
          <a:xfrm>
            <a:off x="12779157" y="12017093"/>
            <a:ext cx="2035942" cy="51818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Line"/>
          <p:cNvSpPr/>
          <p:nvPr/>
        </p:nvSpPr>
        <p:spPr>
          <a:xfrm>
            <a:off x="12381489" y="6319332"/>
            <a:ext cx="1334997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Line"/>
          <p:cNvSpPr/>
          <p:nvPr/>
        </p:nvSpPr>
        <p:spPr>
          <a:xfrm>
            <a:off x="10595552" y="6786562"/>
            <a:ext cx="2440800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Line"/>
          <p:cNvSpPr/>
          <p:nvPr/>
        </p:nvSpPr>
        <p:spPr>
          <a:xfrm>
            <a:off x="10595552" y="7235933"/>
            <a:ext cx="2850852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Line"/>
          <p:cNvSpPr/>
          <p:nvPr/>
        </p:nvSpPr>
        <p:spPr>
          <a:xfrm>
            <a:off x="10595552" y="7685304"/>
            <a:ext cx="2035970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Line"/>
          <p:cNvSpPr/>
          <p:nvPr/>
        </p:nvSpPr>
        <p:spPr>
          <a:xfrm>
            <a:off x="10595552" y="8098956"/>
            <a:ext cx="3157069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12095504" y="8979838"/>
            <a:ext cx="1096567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Line"/>
          <p:cNvSpPr/>
          <p:nvPr/>
        </p:nvSpPr>
        <p:spPr>
          <a:xfrm>
            <a:off x="10648894" y="9411349"/>
            <a:ext cx="1334997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