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4833937" y="2303859"/>
            <a:ext cx="14716126" cy="4643438"/>
          </a:xfrm>
          <a:prstGeom prst="rect">
            <a:avLst/>
          </a:prstGeom>
        </p:spPr>
        <p:txBody>
          <a:bodyPr anchor="b"/>
          <a:lstStyle/>
          <a:p>
            <a:pPr/>
            <a:r>
              <a:t>Title Text</a:t>
            </a:r>
          </a:p>
        </p:txBody>
      </p:sp>
      <p:sp>
        <p:nvSpPr>
          <p:cNvPr id="12" name="Body Level One…"/>
          <p:cNvSpPr txBox="1"/>
          <p:nvPr>
            <p:ph type="body" sz="quarter" idx="1"/>
          </p:nvPr>
        </p:nvSpPr>
        <p:spPr>
          <a:xfrm>
            <a:off x="4833937" y="7072312"/>
            <a:ext cx="14716126" cy="1589485"/>
          </a:xfrm>
          <a:prstGeom prst="rect">
            <a:avLst/>
          </a:prstGeom>
        </p:spPr>
        <p:txBody>
          <a:bodyPr anchor="t"/>
          <a:lstStyle>
            <a:lvl1pPr marL="0" indent="0" algn="ctr">
              <a:spcBef>
                <a:spcPts val="0"/>
              </a:spcBef>
              <a:buClrTx/>
              <a:buSzTx/>
              <a:buNone/>
              <a:defRPr sz="5200"/>
            </a:lvl1pPr>
            <a:lvl2pPr marL="0" indent="0" algn="ctr">
              <a:spcBef>
                <a:spcPts val="0"/>
              </a:spcBef>
              <a:buClrTx/>
              <a:buSzTx/>
              <a:buNone/>
              <a:defRPr sz="5200"/>
            </a:lvl2pPr>
            <a:lvl3pPr marL="0" indent="0" algn="ctr">
              <a:spcBef>
                <a:spcPts val="0"/>
              </a:spcBef>
              <a:buClrTx/>
              <a:buSzTx/>
              <a:buNone/>
              <a:defRPr sz="5200"/>
            </a:lvl3pPr>
            <a:lvl4pPr marL="0" indent="0" algn="ctr">
              <a:spcBef>
                <a:spcPts val="0"/>
              </a:spcBef>
              <a:buClrTx/>
              <a:buSzTx/>
              <a:buNone/>
              <a:defRPr sz="5200"/>
            </a:lvl4pPr>
            <a:lvl5pPr marL="0" indent="0" algn="ctr">
              <a:spcBef>
                <a:spcPts val="0"/>
              </a:spcBef>
              <a:buClrTx/>
              <a:buSzTx/>
              <a:buNone/>
              <a:defRPr sz="52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21"/>
          </p:nvPr>
        </p:nvSpPr>
        <p:spPr>
          <a:xfrm>
            <a:off x="4833937" y="8947546"/>
            <a:ext cx="14716126" cy="647701"/>
          </a:xfrm>
          <a:prstGeom prst="rect">
            <a:avLst/>
          </a:prstGeom>
        </p:spPr>
        <p:txBody>
          <a:bodyPr anchor="t">
            <a:spAutoFit/>
          </a:bodyPr>
          <a:lstStyle>
            <a:lvl1pPr marL="0" indent="0" algn="ctr">
              <a:spcBef>
                <a:spcPts val="0"/>
              </a:spcBef>
              <a:buClrTx/>
              <a:buSzTx/>
              <a:buNone/>
              <a:defRPr i="1" sz="3200"/>
            </a:lvl1pPr>
          </a:lstStyle>
          <a:p>
            <a:pPr/>
            <a:r>
              <a:t>–Johnny Appleseed</a:t>
            </a:r>
          </a:p>
        </p:txBody>
      </p:sp>
      <p:sp>
        <p:nvSpPr>
          <p:cNvPr id="94" name="“Type a quote here.”"/>
          <p:cNvSpPr txBox="1"/>
          <p:nvPr>
            <p:ph type="body" sz="quarter" idx="22"/>
          </p:nvPr>
        </p:nvSpPr>
        <p:spPr>
          <a:xfrm>
            <a:off x="4833937" y="6055915"/>
            <a:ext cx="14716126" cy="863601"/>
          </a:xfrm>
          <a:prstGeom prst="rect">
            <a:avLst/>
          </a:prstGeom>
        </p:spPr>
        <p:txBody>
          <a:bodyPr>
            <a:spAutoFit/>
          </a:bodyPr>
          <a:lstStyle>
            <a:lvl1pPr marL="0" indent="0" algn="ctr">
              <a:spcBef>
                <a:spcPts val="0"/>
              </a:spcBef>
              <a:buClrTx/>
              <a:buSzTx/>
              <a:buNone/>
              <a:defRPr sz="46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1740742" y="-17860"/>
            <a:ext cx="23275935" cy="15517291"/>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21"/>
          </p:nvPr>
        </p:nvSpPr>
        <p:spPr>
          <a:xfrm>
            <a:off x="2137171" y="714375"/>
            <a:ext cx="17395034" cy="8637945"/>
          </a:xfrm>
          <a:prstGeom prst="rect">
            <a:avLst/>
          </a:prstGeom>
        </p:spPr>
        <p:txBody>
          <a:bodyPr lIns="91439" tIns="45719" rIns="91439" bIns="45719" anchor="t">
            <a:noAutofit/>
          </a:bodyPr>
          <a:lstStyle/>
          <a:p>
            <a:pPr/>
          </a:p>
        </p:txBody>
      </p:sp>
      <p:sp>
        <p:nvSpPr>
          <p:cNvPr id="21" name="Title Text"/>
          <p:cNvSpPr txBox="1"/>
          <p:nvPr>
            <p:ph type="title"/>
          </p:nvPr>
        </p:nvSpPr>
        <p:spPr>
          <a:xfrm>
            <a:off x="4833937" y="9447609"/>
            <a:ext cx="14716126" cy="2000251"/>
          </a:xfrm>
          <a:prstGeom prst="rect">
            <a:avLst/>
          </a:prstGeom>
        </p:spPr>
        <p:txBody>
          <a:bodyPr/>
          <a:lstStyle/>
          <a:p>
            <a:pPr/>
            <a:r>
              <a:t>Title Text</a:t>
            </a:r>
          </a:p>
        </p:txBody>
      </p:sp>
      <p:sp>
        <p:nvSpPr>
          <p:cNvPr id="22" name="Body Level One…"/>
          <p:cNvSpPr txBox="1"/>
          <p:nvPr>
            <p:ph type="body" sz="quarter" idx="1"/>
          </p:nvPr>
        </p:nvSpPr>
        <p:spPr>
          <a:xfrm>
            <a:off x="4833937" y="11465718"/>
            <a:ext cx="14716126" cy="1589486"/>
          </a:xfrm>
          <a:prstGeom prst="rect">
            <a:avLst/>
          </a:prstGeom>
        </p:spPr>
        <p:txBody>
          <a:bodyPr anchor="t"/>
          <a:lstStyle>
            <a:lvl1pPr marL="0" indent="0" algn="ctr">
              <a:spcBef>
                <a:spcPts val="0"/>
              </a:spcBef>
              <a:buClrTx/>
              <a:buSzTx/>
              <a:buNone/>
              <a:defRPr sz="5200"/>
            </a:lvl1pPr>
            <a:lvl2pPr marL="0" indent="0" algn="ctr">
              <a:spcBef>
                <a:spcPts val="0"/>
              </a:spcBef>
              <a:buClrTx/>
              <a:buSzTx/>
              <a:buNone/>
              <a:defRPr sz="5200"/>
            </a:lvl2pPr>
            <a:lvl3pPr marL="0" indent="0" algn="ctr">
              <a:spcBef>
                <a:spcPts val="0"/>
              </a:spcBef>
              <a:buClrTx/>
              <a:buSzTx/>
              <a:buNone/>
              <a:defRPr sz="5200"/>
            </a:lvl3pPr>
            <a:lvl4pPr marL="0" indent="0" algn="ctr">
              <a:spcBef>
                <a:spcPts val="0"/>
              </a:spcBef>
              <a:buClrTx/>
              <a:buSzTx/>
              <a:buNone/>
              <a:defRPr sz="5200"/>
            </a:lvl4pPr>
            <a:lvl5pPr marL="0" indent="0" algn="ctr">
              <a:spcBef>
                <a:spcPts val="0"/>
              </a:spcBef>
              <a:buClrTx/>
              <a:buSzTx/>
              <a:buNone/>
              <a:defRPr sz="52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4833937" y="4536281"/>
            <a:ext cx="14716126" cy="4643438"/>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21"/>
          </p:nvPr>
        </p:nvSpPr>
        <p:spPr>
          <a:xfrm>
            <a:off x="6494800" y="-194764"/>
            <a:ext cx="19020237" cy="12680158"/>
          </a:xfrm>
          <a:prstGeom prst="rect">
            <a:avLst/>
          </a:prstGeom>
        </p:spPr>
        <p:txBody>
          <a:bodyPr lIns="91439" tIns="45719" rIns="91439" bIns="45719" anchor="t">
            <a:noAutofit/>
          </a:bodyPr>
          <a:lstStyle/>
          <a:p>
            <a:pPr/>
          </a:p>
        </p:txBody>
      </p:sp>
      <p:sp>
        <p:nvSpPr>
          <p:cNvPr id="39" name="Title Text"/>
          <p:cNvSpPr txBox="1"/>
          <p:nvPr>
            <p:ph type="title"/>
          </p:nvPr>
        </p:nvSpPr>
        <p:spPr>
          <a:xfrm>
            <a:off x="4387453" y="892968"/>
            <a:ext cx="7500938" cy="5607845"/>
          </a:xfrm>
          <a:prstGeom prst="rect">
            <a:avLst/>
          </a:prstGeom>
        </p:spPr>
        <p:txBody>
          <a:bodyPr anchor="b"/>
          <a:lstStyle>
            <a:lvl1pPr>
              <a:defRPr sz="8400"/>
            </a:lvl1pPr>
          </a:lstStyle>
          <a:p>
            <a:pPr/>
            <a:r>
              <a:t>Title Text</a:t>
            </a:r>
          </a:p>
        </p:txBody>
      </p:sp>
      <p:sp>
        <p:nvSpPr>
          <p:cNvPr id="40" name="Body Level One…"/>
          <p:cNvSpPr txBox="1"/>
          <p:nvPr>
            <p:ph type="body" sz="quarter" idx="1"/>
          </p:nvPr>
        </p:nvSpPr>
        <p:spPr>
          <a:xfrm>
            <a:off x="4387453" y="6643687"/>
            <a:ext cx="7500938" cy="5786438"/>
          </a:xfrm>
          <a:prstGeom prst="rect">
            <a:avLst/>
          </a:prstGeom>
        </p:spPr>
        <p:txBody>
          <a:bodyPr anchor="t"/>
          <a:lstStyle>
            <a:lvl1pPr marL="0" indent="0" algn="ctr">
              <a:spcBef>
                <a:spcPts val="0"/>
              </a:spcBef>
              <a:buClrTx/>
              <a:buSzTx/>
              <a:buNone/>
              <a:defRPr sz="5200"/>
            </a:lvl1pPr>
            <a:lvl2pPr marL="0" indent="0" algn="ctr">
              <a:spcBef>
                <a:spcPts val="0"/>
              </a:spcBef>
              <a:buClrTx/>
              <a:buSzTx/>
              <a:buNone/>
              <a:defRPr sz="5200"/>
            </a:lvl2pPr>
            <a:lvl3pPr marL="0" indent="0" algn="ctr">
              <a:spcBef>
                <a:spcPts val="0"/>
              </a:spcBef>
              <a:buClrTx/>
              <a:buSzTx/>
              <a:buNone/>
              <a:defRPr sz="5200"/>
            </a:lvl3pPr>
            <a:lvl4pPr marL="0" indent="0" algn="ctr">
              <a:spcBef>
                <a:spcPts val="0"/>
              </a:spcBef>
              <a:buClrTx/>
              <a:buSzTx/>
              <a:buNone/>
              <a:defRPr sz="5200"/>
            </a:lvl4pPr>
            <a:lvl5pPr marL="0" indent="0" algn="ctr">
              <a:spcBef>
                <a:spcPts val="0"/>
              </a:spcBef>
              <a:buClrTx/>
              <a:buSzTx/>
              <a:buNone/>
              <a:defRPr sz="52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21"/>
          </p:nvPr>
        </p:nvSpPr>
        <p:spPr>
          <a:xfrm>
            <a:off x="9338964" y="2857500"/>
            <a:ext cx="14466095" cy="9644063"/>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quarter" idx="1"/>
          </p:nvPr>
        </p:nvSpPr>
        <p:spPr>
          <a:xfrm>
            <a:off x="4387453" y="3643312"/>
            <a:ext cx="7500938" cy="8840392"/>
          </a:xfrm>
          <a:prstGeom prst="rect">
            <a:avLst/>
          </a:prstGeom>
        </p:spPr>
        <p:txBody>
          <a:bodyPr/>
          <a:lstStyle>
            <a:lvl1pPr marL="465364" indent="-465364">
              <a:spcBef>
                <a:spcPts val="4500"/>
              </a:spcBef>
              <a:buClrTx/>
              <a:defRPr sz="3800"/>
            </a:lvl1pPr>
            <a:lvl2pPr marL="808264" indent="-465364">
              <a:spcBef>
                <a:spcPts val="4500"/>
              </a:spcBef>
              <a:buClrTx/>
              <a:defRPr sz="3800"/>
            </a:lvl2pPr>
            <a:lvl3pPr marL="1151164" indent="-465364">
              <a:spcBef>
                <a:spcPts val="4500"/>
              </a:spcBef>
              <a:buClrTx/>
              <a:defRPr sz="3800"/>
            </a:lvl3pPr>
            <a:lvl4pPr marL="1494064" indent="-465364">
              <a:spcBef>
                <a:spcPts val="4500"/>
              </a:spcBef>
              <a:buClrTx/>
              <a:defRPr sz="3800"/>
            </a:lvl4pPr>
            <a:lvl5pPr marL="1836964" indent="-465364">
              <a:spcBef>
                <a:spcPts val="4500"/>
              </a:spcBef>
              <a:buClrTx/>
              <a:defRPr sz="3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4387453" y="1785937"/>
            <a:ext cx="15609094" cy="10144126"/>
          </a:xfrm>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21"/>
          </p:nvPr>
        </p:nvSpPr>
        <p:spPr>
          <a:xfrm>
            <a:off x="12084843" y="6983015"/>
            <a:ext cx="8277822" cy="5518548"/>
          </a:xfrm>
          <a:prstGeom prst="rect">
            <a:avLst/>
          </a:prstGeom>
        </p:spPr>
        <p:txBody>
          <a:bodyPr lIns="91439" tIns="45719" rIns="91439" bIns="45719" anchor="t">
            <a:noAutofit/>
          </a:bodyPr>
          <a:lstStyle/>
          <a:p>
            <a:pPr/>
          </a:p>
        </p:txBody>
      </p:sp>
      <p:sp>
        <p:nvSpPr>
          <p:cNvPr id="84" name="Image"/>
          <p:cNvSpPr/>
          <p:nvPr>
            <p:ph type="pic" sz="quarter" idx="22"/>
          </p:nvPr>
        </p:nvSpPr>
        <p:spPr>
          <a:xfrm>
            <a:off x="12522398" y="898922"/>
            <a:ext cx="8268892" cy="5512594"/>
          </a:xfrm>
          <a:prstGeom prst="rect">
            <a:avLst/>
          </a:prstGeom>
        </p:spPr>
        <p:txBody>
          <a:bodyPr lIns="91439" tIns="45719" rIns="91439" bIns="45719" anchor="t">
            <a:noAutofit/>
          </a:bodyPr>
          <a:lstStyle/>
          <a:p>
            <a:pPr/>
          </a:p>
        </p:txBody>
      </p:sp>
      <p:sp>
        <p:nvSpPr>
          <p:cNvPr id="85" name="Image"/>
          <p:cNvSpPr/>
          <p:nvPr>
            <p:ph type="pic" idx="23"/>
          </p:nvPr>
        </p:nvSpPr>
        <p:spPr>
          <a:xfrm>
            <a:off x="-1733848" y="-178594"/>
            <a:ext cx="19020235" cy="12680157"/>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4387453" y="357187"/>
            <a:ext cx="15609094" cy="303609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fontScale="100000" lnSpcReduction="0"/>
          </a:bodyPr>
          <a:lstStyle/>
          <a:p>
            <a:pPr/>
            <a:r>
              <a:t>Title Text</a:t>
            </a:r>
          </a:p>
        </p:txBody>
      </p:sp>
      <p:sp>
        <p:nvSpPr>
          <p:cNvPr id="3" name="Body Level One…"/>
          <p:cNvSpPr txBox="1"/>
          <p:nvPr>
            <p:ph type="body" idx="1"/>
          </p:nvPr>
        </p:nvSpPr>
        <p:spPr>
          <a:xfrm>
            <a:off x="4387453" y="3643312"/>
            <a:ext cx="15609094" cy="884039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954103" y="13073062"/>
            <a:ext cx="466269" cy="477671"/>
          </a:xfrm>
          <a:prstGeom prst="rect">
            <a:avLst/>
          </a:prstGeom>
          <a:ln w="12700">
            <a:miter lim="400000"/>
          </a:ln>
        </p:spPr>
        <p:txBody>
          <a:bodyPr wrap="none" lIns="71437" tIns="71437" rIns="71437" bIns="71437">
            <a:spAutoFit/>
          </a:bodyPr>
          <a:lstStyle>
            <a:lvl1pPr>
              <a:defRPr b="0" sz="22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1pPr>
      <a:lvl2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2pPr>
      <a:lvl3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3pPr>
      <a:lvl4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4pPr>
      <a:lvl5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5pPr>
      <a:lvl6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6pPr>
      <a:lvl7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7pPr>
      <a:lvl8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8pPr>
      <a:lvl9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9pPr>
    </p:titleStyle>
    <p:bodyStyle>
      <a:lvl1pPr marL="611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1pPr>
      <a:lvl2pPr marL="10556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2pPr>
      <a:lvl3pPr marL="1500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3pPr>
      <a:lvl4pPr marL="19446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4pPr>
      <a:lvl5pPr marL="2389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5pPr>
      <a:lvl6pPr marL="28336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6pPr>
      <a:lvl7pPr marL="3278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7pPr>
      <a:lvl8pPr marL="37226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8pPr>
      <a:lvl9pPr marL="4167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1pPr>
      <a:lvl2pPr marL="0" marR="0" indent="2286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2pPr>
      <a:lvl3pPr marL="0" marR="0" indent="4572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3pPr>
      <a:lvl4pPr marL="0" marR="0" indent="6858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4pPr>
      <a:lvl5pPr marL="0" marR="0" indent="9144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5pPr>
      <a:lvl6pPr marL="0" marR="0" indent="11430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6pPr>
      <a:lvl7pPr marL="0" marR="0" indent="13716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7pPr>
      <a:lvl8pPr marL="0" marR="0" indent="16002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8pPr>
      <a:lvl9pPr marL="0" marR="0" indent="18288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On June 19th, 1962, the leader of the  Communist Party and U.S.S.R.,…"/>
          <p:cNvSpPr txBox="1"/>
          <p:nvPr>
            <p:ph type="ctrTitle"/>
          </p:nvPr>
        </p:nvSpPr>
        <p:spPr>
          <a:xfrm>
            <a:off x="182221" y="183151"/>
            <a:ext cx="23892217" cy="13308212"/>
          </a:xfrm>
          <a:prstGeom prst="rect">
            <a:avLst/>
          </a:prstGeom>
        </p:spPr>
        <p:txBody>
          <a:bodyPr/>
          <a:lstStyle/>
          <a:p>
            <a:pPr defTabSz="583287">
              <a:defRPr sz="7100">
                <a:latin typeface="Arial"/>
                <a:ea typeface="Arial"/>
                <a:cs typeface="Arial"/>
                <a:sym typeface="Arial"/>
              </a:defRPr>
            </a:pPr>
          </a:p>
          <a:p>
            <a:pPr defTabSz="583287">
              <a:defRPr sz="7100">
                <a:latin typeface="Arial"/>
                <a:ea typeface="Arial"/>
                <a:cs typeface="Arial"/>
                <a:sym typeface="Arial"/>
              </a:defRPr>
            </a:pPr>
            <a:r>
              <a:t>On June 19th, 1962, the leader of the </a:t>
            </a:r>
            <a:br/>
            <a:r>
              <a:t>Communist Party and U.S.S.R., </a:t>
            </a:r>
          </a:p>
          <a:p>
            <a:pPr defTabSz="583287">
              <a:defRPr sz="7100">
                <a:latin typeface="Arial"/>
                <a:ea typeface="Arial"/>
                <a:cs typeface="Arial"/>
                <a:sym typeface="Arial"/>
              </a:defRPr>
            </a:pPr>
            <a:r>
              <a:t>Nikita Khrushchev, declared: </a:t>
            </a:r>
          </a:p>
          <a:p>
            <a:pPr defTabSz="583287">
              <a:defRPr sz="7100">
                <a:latin typeface="Arial"/>
                <a:ea typeface="Arial"/>
                <a:cs typeface="Arial"/>
                <a:sym typeface="Arial"/>
              </a:defRPr>
            </a:pPr>
            <a:br/>
          </a:p>
          <a:p>
            <a:pPr defTabSz="583287">
              <a:defRPr sz="7100">
                <a:latin typeface="Arial"/>
                <a:ea typeface="Arial"/>
                <a:cs typeface="Arial"/>
                <a:sym typeface="Arial"/>
              </a:defRPr>
            </a:pPr>
            <a:r>
              <a:t>The United States will eventually </a:t>
            </a:r>
          </a:p>
          <a:p>
            <a:pPr defTabSz="583287">
              <a:defRPr sz="7100">
                <a:latin typeface="Arial"/>
                <a:ea typeface="Arial"/>
                <a:cs typeface="Arial"/>
                <a:sym typeface="Arial"/>
              </a:defRPr>
            </a:pPr>
            <a:r>
              <a:t>fly the Communist Red Flag…</a:t>
            </a:r>
          </a:p>
          <a:p>
            <a:pPr defTabSz="583287">
              <a:defRPr sz="7100">
                <a:latin typeface="Arial"/>
                <a:ea typeface="Arial"/>
                <a:cs typeface="Arial"/>
                <a:sym typeface="Arial"/>
              </a:defRPr>
            </a:pPr>
            <a:r>
              <a:t>the American people will hoist it themselves.</a:t>
            </a:r>
          </a:p>
          <a:p>
            <a:pPr defTabSz="583287">
              <a:defRPr sz="5325">
                <a:latin typeface="Arial"/>
                <a:ea typeface="Arial"/>
                <a:cs typeface="Arial"/>
                <a:sym typeface="Arial"/>
              </a:defRPr>
            </a:pPr>
          </a:p>
          <a:p>
            <a:pPr defTabSz="583287">
              <a:defRPr sz="5325">
                <a:latin typeface="Arial"/>
                <a:ea typeface="Arial"/>
                <a:cs typeface="Arial"/>
                <a:sym typeface="Arial"/>
              </a:defRPr>
            </a:pPr>
          </a:p>
          <a:p>
            <a:pPr defTabSz="583287">
              <a:defRPr sz="5325">
                <a:latin typeface="Arial"/>
                <a:ea typeface="Arial"/>
                <a:cs typeface="Arial"/>
                <a:sym typeface="Arial"/>
              </a:defRPr>
            </a:pPr>
          </a:p>
          <a:p>
            <a:pPr defTabSz="583287">
              <a:defRPr sz="5325">
                <a:latin typeface="Arial"/>
                <a:ea typeface="Arial"/>
                <a:cs typeface="Arial"/>
                <a:sym typeface="Arial"/>
              </a:defRPr>
            </a:pPr>
            <a:r>
              <a:t> </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Bernie Reeves writes:…"/>
          <p:cNvSpPr txBox="1"/>
          <p:nvPr>
            <p:ph type="title"/>
          </p:nvPr>
        </p:nvSpPr>
        <p:spPr>
          <a:xfrm>
            <a:off x="226404" y="357187"/>
            <a:ext cx="23931192" cy="13001626"/>
          </a:xfrm>
          <a:prstGeom prst="rect">
            <a:avLst/>
          </a:prstGeom>
        </p:spPr>
        <p:txBody>
          <a:bodyPr/>
          <a:lstStyle/>
          <a:p>
            <a:pPr>
              <a:defRPr sz="7300">
                <a:latin typeface="Arial"/>
                <a:ea typeface="Arial"/>
                <a:cs typeface="Arial"/>
                <a:sym typeface="Arial"/>
              </a:defRPr>
            </a:pPr>
            <a:r>
              <a:t>Bernie Reeves writes:</a:t>
            </a:r>
          </a:p>
          <a:p>
            <a:pPr>
              <a:defRPr sz="7300">
                <a:latin typeface="Arial"/>
                <a:ea typeface="Arial"/>
                <a:cs typeface="Arial"/>
                <a:sym typeface="Arial"/>
              </a:defRPr>
            </a:pPr>
          </a:p>
          <a:p>
            <a:pPr>
              <a:defRPr sz="7300">
                <a:latin typeface="Arial"/>
                <a:ea typeface="Arial"/>
                <a:cs typeface="Arial"/>
                <a:sym typeface="Arial"/>
              </a:defRPr>
            </a:pPr>
          </a:p>
          <a:p>
            <a:pPr>
              <a:defRPr sz="7300">
                <a:latin typeface="Arial"/>
                <a:ea typeface="Arial"/>
                <a:cs typeface="Arial"/>
                <a:sym typeface="Arial"/>
              </a:defRPr>
            </a:pPr>
            <a:r>
              <a:t>Fortunately, journalist Stanton Evans wrote,</a:t>
            </a:r>
          </a:p>
          <a:p>
            <a:pPr>
              <a:defRPr sz="7300">
                <a:latin typeface="Arial"/>
                <a:ea typeface="Arial"/>
                <a:cs typeface="Arial"/>
                <a:sym typeface="Arial"/>
              </a:defRPr>
            </a:pPr>
            <a:r>
              <a:t>"Blacklisted By History," relying on newly declassified</a:t>
            </a:r>
          </a:p>
          <a:p>
            <a:pPr>
              <a:defRPr sz="7300">
                <a:latin typeface="Arial"/>
                <a:ea typeface="Arial"/>
                <a:cs typeface="Arial"/>
                <a:sym typeface="Arial"/>
              </a:defRPr>
            </a:pPr>
            <a:r>
              <a:t>FBI and CIA documents that reveal a sinister plot, </a:t>
            </a:r>
          </a:p>
          <a:p>
            <a:pPr>
              <a:defRPr sz="7300">
                <a:latin typeface="Arial"/>
                <a:ea typeface="Arial"/>
                <a:cs typeface="Arial"/>
                <a:sym typeface="Arial"/>
              </a:defRPr>
            </a:pPr>
            <a:r>
              <a:t>but not by McCarthy. The person harmed</a:t>
            </a:r>
          </a:p>
          <a:p>
            <a:pPr>
              <a:defRPr sz="7300">
                <a:latin typeface="Arial"/>
                <a:ea typeface="Arial"/>
                <a:cs typeface="Arial"/>
                <a:sym typeface="Arial"/>
              </a:defRPr>
            </a:pPr>
            <a:r>
              <a:t>by the so-called witch hunt was McCarthy himself. </a:t>
            </a:r>
          </a:p>
          <a:p>
            <a:pPr>
              <a:defRPr sz="7500">
                <a:latin typeface="Arial"/>
                <a:ea typeface="Arial"/>
                <a:cs typeface="Arial"/>
                <a:sym typeface="Arial"/>
              </a:defRPr>
            </a:pP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John Stormer writes in None Dare Call it Treason:…"/>
          <p:cNvSpPr txBox="1"/>
          <p:nvPr>
            <p:ph type="title"/>
          </p:nvPr>
        </p:nvSpPr>
        <p:spPr>
          <a:xfrm>
            <a:off x="151339" y="674687"/>
            <a:ext cx="24081322" cy="13092411"/>
          </a:xfrm>
          <a:prstGeom prst="rect">
            <a:avLst/>
          </a:prstGeom>
        </p:spPr>
        <p:txBody>
          <a:bodyPr/>
          <a:lstStyle/>
          <a:p>
            <a:pPr defTabSz="402550">
              <a:defRPr sz="7350">
                <a:latin typeface="Arial"/>
                <a:ea typeface="Arial"/>
                <a:cs typeface="Arial"/>
                <a:sym typeface="Arial"/>
              </a:defRPr>
            </a:pPr>
            <a:r>
              <a:t>John Stormer writes in</a:t>
            </a:r>
            <a:br/>
            <a:r>
              <a:rPr i="1"/>
              <a:t>None Dare Call it Treason:</a:t>
            </a:r>
            <a:endParaRPr i="1"/>
          </a:p>
          <a:p>
            <a:pPr defTabSz="402550">
              <a:defRPr sz="7350">
                <a:latin typeface="Arial"/>
                <a:ea typeface="Arial"/>
                <a:cs typeface="Arial"/>
                <a:sym typeface="Arial"/>
              </a:defRPr>
            </a:pPr>
          </a:p>
          <a:p>
            <a:pPr defTabSz="402550">
              <a:defRPr sz="3675">
                <a:latin typeface="Arial"/>
                <a:ea typeface="Arial"/>
                <a:cs typeface="Arial"/>
                <a:sym typeface="Arial"/>
              </a:defRPr>
            </a:pPr>
            <a:r>
              <a:rPr sz="7350"/>
              <a:t>John Stewart Service, a career diplomat, was arrested</a:t>
            </a:r>
            <a:endParaRPr sz="7350"/>
          </a:p>
          <a:p>
            <a:pPr defTabSz="402550">
              <a:defRPr sz="3675">
                <a:latin typeface="Arial"/>
                <a:ea typeface="Arial"/>
                <a:cs typeface="Arial"/>
                <a:sym typeface="Arial"/>
              </a:defRPr>
            </a:pPr>
            <a:r>
              <a:rPr sz="7350"/>
              <a:t>by the FBI on June 7th, 1945, for passing secret documents to Soviet espionage agents. He was deeply involved in the Communist-influenced web in the</a:t>
            </a:r>
            <a:br>
              <a:rPr sz="7350"/>
            </a:br>
            <a:r>
              <a:rPr sz="7350"/>
              <a:t>State Department which lost China to Communism…</a:t>
            </a:r>
            <a:endParaRPr sz="7350"/>
          </a:p>
          <a:p>
            <a:pPr defTabSz="402550">
              <a:defRPr sz="3675">
                <a:latin typeface="Arial"/>
                <a:ea typeface="Arial"/>
                <a:cs typeface="Arial"/>
                <a:sym typeface="Arial"/>
              </a:defRPr>
            </a:pPr>
            <a:r>
              <a:rPr sz="7350"/>
              <a:t>Alger Hiss had reached a high State Department </a:t>
            </a:r>
            <a:endParaRPr sz="7350"/>
          </a:p>
          <a:p>
            <a:pPr defTabSz="402550">
              <a:defRPr sz="3675">
                <a:latin typeface="Arial"/>
                <a:ea typeface="Arial"/>
                <a:cs typeface="Arial"/>
                <a:sym typeface="Arial"/>
              </a:defRPr>
            </a:pPr>
            <a:r>
              <a:rPr sz="7350"/>
              <a:t>post and sat at FDR’s side. </a:t>
            </a:r>
            <a:r>
              <a:t> </a:t>
            </a:r>
          </a:p>
          <a:p>
            <a:pPr defTabSz="402550">
              <a:defRPr sz="3675">
                <a:latin typeface="Arial"/>
                <a:ea typeface="Arial"/>
                <a:cs typeface="Arial"/>
                <a:sym typeface="Arial"/>
              </a:defRPr>
            </a:pPr>
          </a:p>
          <a:p>
            <a:pPr defTabSz="402550">
              <a:defRPr sz="3675">
                <a:latin typeface="Arial"/>
                <a:ea typeface="Arial"/>
                <a:cs typeface="Arial"/>
                <a:sym typeface="Arial"/>
              </a:defRPr>
            </a:pPr>
          </a:p>
          <a:p>
            <a:pPr defTabSz="402550">
              <a:defRPr sz="3675">
                <a:latin typeface="Arial"/>
                <a:ea typeface="Arial"/>
                <a:cs typeface="Arial"/>
                <a:sym typeface="Arial"/>
              </a:defRPr>
            </a:pP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John Stormer writes in None Dare Call it Treason:…"/>
          <p:cNvSpPr txBox="1"/>
          <p:nvPr>
            <p:ph type="title"/>
          </p:nvPr>
        </p:nvSpPr>
        <p:spPr>
          <a:xfrm>
            <a:off x="242124" y="357187"/>
            <a:ext cx="23899752" cy="13001626"/>
          </a:xfrm>
          <a:prstGeom prst="rect">
            <a:avLst/>
          </a:prstGeom>
        </p:spPr>
        <p:txBody>
          <a:bodyPr/>
          <a:lstStyle/>
          <a:p>
            <a:pPr>
              <a:defRPr sz="7500">
                <a:latin typeface="Arial"/>
                <a:ea typeface="Arial"/>
                <a:cs typeface="Arial"/>
                <a:sym typeface="Arial"/>
              </a:defRPr>
            </a:pPr>
            <a:r>
              <a:t>John Stormer writes in</a:t>
            </a:r>
            <a:br/>
            <a:r>
              <a:rPr i="1"/>
              <a:t>None Dare Call it Treason:</a:t>
            </a:r>
            <a:endParaRPr i="1"/>
          </a:p>
          <a:p>
            <a:pPr>
              <a:defRPr sz="7500">
                <a:latin typeface="Arial"/>
                <a:ea typeface="Arial"/>
                <a:cs typeface="Arial"/>
                <a:sym typeface="Arial"/>
              </a:defRPr>
            </a:pPr>
          </a:p>
          <a:p>
            <a:pPr>
              <a:defRPr sz="7500">
                <a:latin typeface="Arial"/>
                <a:ea typeface="Arial"/>
                <a:cs typeface="Arial"/>
                <a:sym typeface="Arial"/>
              </a:defRPr>
            </a:pPr>
            <a:r>
              <a:t>He was there at Yalta when decisions were made </a:t>
            </a:r>
            <a:br/>
            <a:r>
              <a:t>which ultimately committed 700-million human beings</a:t>
            </a:r>
          </a:p>
          <a:p>
            <a:pPr>
              <a:defRPr sz="7500">
                <a:latin typeface="Arial"/>
                <a:ea typeface="Arial"/>
                <a:cs typeface="Arial"/>
                <a:sym typeface="Arial"/>
              </a:defRPr>
            </a:pPr>
            <a:r>
              <a:t>to Communist enslavement…Harry Dexter White, John Abt, Nathan Witt, and other agents who reached top spots in at least six cabinet departments before,</a:t>
            </a:r>
          </a:p>
          <a:p>
            <a:pPr>
              <a:defRPr sz="7500">
                <a:latin typeface="Arial"/>
                <a:ea typeface="Arial"/>
                <a:cs typeface="Arial"/>
                <a:sym typeface="Arial"/>
              </a:defRPr>
            </a:pPr>
            <a:r>
              <a:t>during and after World War II were exposed…</a:t>
            </a: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John Stormer writes in None Dare Call it Treason:…"/>
          <p:cNvSpPr txBox="1"/>
          <p:nvPr>
            <p:ph type="title"/>
          </p:nvPr>
        </p:nvSpPr>
        <p:spPr>
          <a:xfrm>
            <a:off x="198499" y="166687"/>
            <a:ext cx="23987002" cy="13001626"/>
          </a:xfrm>
          <a:prstGeom prst="rect">
            <a:avLst/>
          </a:prstGeom>
        </p:spPr>
        <p:txBody>
          <a:bodyPr/>
          <a:lstStyle/>
          <a:p>
            <a:pPr>
              <a:defRPr sz="7800">
                <a:latin typeface="Arial"/>
                <a:ea typeface="Arial"/>
                <a:cs typeface="Arial"/>
                <a:sym typeface="Arial"/>
              </a:defRPr>
            </a:pPr>
            <a:r>
              <a:t>John Stormer writes in</a:t>
            </a:r>
            <a:br/>
            <a:r>
              <a:rPr i="1"/>
              <a:t>None Dare Call it Treason:</a:t>
            </a:r>
            <a:endParaRPr i="1"/>
          </a:p>
          <a:p>
            <a:pPr>
              <a:defRPr sz="7800">
                <a:latin typeface="Arial"/>
                <a:ea typeface="Arial"/>
                <a:cs typeface="Arial"/>
                <a:sym typeface="Arial"/>
              </a:defRPr>
            </a:pPr>
          </a:p>
          <a:p>
            <a:pPr>
              <a:defRPr sz="7800">
                <a:latin typeface="Arial"/>
                <a:ea typeface="Arial"/>
                <a:cs typeface="Arial"/>
                <a:sym typeface="Arial"/>
              </a:defRPr>
            </a:pPr>
            <a:r>
              <a:t>The web of subversion which reached into dozens</a:t>
            </a:r>
          </a:p>
          <a:p>
            <a:pPr>
              <a:defRPr sz="7800">
                <a:latin typeface="Arial"/>
                <a:ea typeface="Arial"/>
                <a:cs typeface="Arial"/>
                <a:sym typeface="Arial"/>
              </a:defRPr>
            </a:pPr>
            <a:r>
              <a:t>of executive agencies unraveled. The White House Staff itself had been infiltrated as Lauchlin Currie became executive assistant to President Roosevelt.</a:t>
            </a:r>
          </a:p>
          <a:p>
            <a:pPr>
              <a:defRPr sz="7500">
                <a:latin typeface="Arial"/>
                <a:ea typeface="Arial"/>
                <a:cs typeface="Arial"/>
                <a:sym typeface="Arial"/>
              </a:defRPr>
            </a:pP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John Stormer writes in None Dare Call it Treason:…"/>
          <p:cNvSpPr txBox="1"/>
          <p:nvPr>
            <p:ph type="title"/>
          </p:nvPr>
        </p:nvSpPr>
        <p:spPr>
          <a:xfrm>
            <a:off x="198313" y="700087"/>
            <a:ext cx="23987374" cy="13155198"/>
          </a:xfrm>
          <a:prstGeom prst="rect">
            <a:avLst/>
          </a:prstGeom>
        </p:spPr>
        <p:txBody>
          <a:bodyPr/>
          <a:lstStyle/>
          <a:p>
            <a:pPr defTabSz="755808">
              <a:defRPr sz="6900">
                <a:latin typeface="Arial"/>
                <a:ea typeface="Arial"/>
                <a:cs typeface="Arial"/>
                <a:sym typeface="Arial"/>
              </a:defRPr>
            </a:pPr>
            <a:r>
              <a:t>John Stormer writes in</a:t>
            </a:r>
            <a:br/>
            <a:r>
              <a:rPr i="1"/>
              <a:t>None Dare Call it Treason:</a:t>
            </a:r>
            <a:endParaRPr i="1"/>
          </a:p>
          <a:p>
            <a:pPr defTabSz="755808">
              <a:defRPr sz="6900">
                <a:latin typeface="Arial"/>
                <a:ea typeface="Arial"/>
                <a:cs typeface="Arial"/>
                <a:sym typeface="Arial"/>
              </a:defRPr>
            </a:pPr>
          </a:p>
          <a:p>
            <a:pPr defTabSz="755808">
              <a:defRPr sz="6900">
                <a:latin typeface="Arial"/>
                <a:ea typeface="Arial"/>
                <a:cs typeface="Arial"/>
                <a:sym typeface="Arial"/>
              </a:defRPr>
            </a:pPr>
            <a:r>
              <a:t>Could the seemingly dramatic changes in the Society Union and the U.S. responses be setting the stage for a long planned Soviet move to either smash the U.S. or force America to capitulate to nuclear blackmail? </a:t>
            </a:r>
          </a:p>
          <a:p>
            <a:pPr defTabSz="755808">
              <a:defRPr sz="6900">
                <a:latin typeface="Arial"/>
                <a:ea typeface="Arial"/>
                <a:cs typeface="Arial"/>
                <a:sym typeface="Arial"/>
              </a:defRPr>
            </a:pPr>
            <a:r>
              <a:t>Dimitri Manuilsky gave the blue print to his students</a:t>
            </a:r>
          </a:p>
          <a:p>
            <a:pPr defTabSz="755808">
              <a:defRPr sz="6900">
                <a:latin typeface="Arial"/>
                <a:ea typeface="Arial"/>
                <a:cs typeface="Arial"/>
                <a:sym typeface="Arial"/>
              </a:defRPr>
            </a:pPr>
            <a:r>
              <a:t>at the Lenin School of Political Warfare in Moscow in 1930. One of the students, Zack Kornfeder, later broke </a:t>
            </a:r>
          </a:p>
          <a:p>
            <a:pPr defTabSz="755808">
              <a:defRPr sz="6900">
                <a:latin typeface="Arial"/>
                <a:ea typeface="Arial"/>
                <a:cs typeface="Arial"/>
                <a:sym typeface="Arial"/>
              </a:defRPr>
            </a:pPr>
            <a:r>
              <a:t>with the Communist Party and told the story in sworn testimony to a Congressional committee in 1951.</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John Stormer writes in None Dare Call it Treason:…"/>
          <p:cNvSpPr txBox="1"/>
          <p:nvPr>
            <p:ph type="title"/>
          </p:nvPr>
        </p:nvSpPr>
        <p:spPr>
          <a:xfrm>
            <a:off x="176175" y="471487"/>
            <a:ext cx="24031650" cy="13109805"/>
          </a:xfrm>
          <a:prstGeom prst="rect">
            <a:avLst/>
          </a:prstGeom>
        </p:spPr>
        <p:txBody>
          <a:bodyPr/>
          <a:lstStyle/>
          <a:p>
            <a:pPr defTabSz="328612">
              <a:defRPr sz="6800">
                <a:latin typeface="Arial"/>
                <a:ea typeface="Arial"/>
                <a:cs typeface="Arial"/>
                <a:sym typeface="Arial"/>
              </a:defRPr>
            </a:pPr>
            <a:r>
              <a:t>John Stormer writes in</a:t>
            </a:r>
            <a:br/>
            <a:r>
              <a:rPr i="1"/>
              <a:t>None Dare Call it Treason:</a:t>
            </a:r>
          </a:p>
          <a:p>
            <a:pPr defTabSz="328612">
              <a:defRPr sz="6800">
                <a:latin typeface="Arial"/>
                <a:ea typeface="Arial"/>
                <a:cs typeface="Arial"/>
                <a:sym typeface="Arial"/>
              </a:defRPr>
            </a:pPr>
          </a:p>
          <a:p>
            <a:pPr defTabSz="328612">
              <a:defRPr sz="6800">
                <a:latin typeface="Arial"/>
                <a:ea typeface="Arial"/>
                <a:cs typeface="Arial"/>
                <a:sym typeface="Arial"/>
              </a:defRPr>
            </a:pPr>
            <a:r>
              <a:t>He reported that Manuilsky, who served later </a:t>
            </a:r>
          </a:p>
          <a:p>
            <a:pPr defTabSz="328612">
              <a:defRPr sz="6800">
                <a:latin typeface="Arial"/>
                <a:ea typeface="Arial"/>
                <a:cs typeface="Arial"/>
                <a:sym typeface="Arial"/>
              </a:defRPr>
            </a:pPr>
            <a:r>
              <a:t>as Russia’s UN representative said: </a:t>
            </a:r>
          </a:p>
          <a:p>
            <a:pPr defTabSz="328612">
              <a:defRPr sz="6800">
                <a:latin typeface="Arial"/>
                <a:ea typeface="Arial"/>
                <a:cs typeface="Arial"/>
                <a:sym typeface="Arial"/>
              </a:defRPr>
            </a:pPr>
          </a:p>
          <a:p>
            <a:pPr defTabSz="328612">
              <a:defRPr sz="6800">
                <a:latin typeface="Arial"/>
                <a:ea typeface="Arial"/>
                <a:cs typeface="Arial"/>
                <a:sym typeface="Arial"/>
              </a:defRPr>
            </a:pPr>
            <a:r>
              <a:t>War to the hilt between Communism and capitalism is inevitable. Today, of course, we are not strong enough to attack. Our time will come in 20 to 30 years. To win, we shall need the element of surprise. The bourgeoisie will have to be put to sleep. So we shall begin by launching the most spectacular peace movement on record. </a:t>
            </a:r>
          </a:p>
          <a:p>
            <a:pPr defTabSz="328612">
              <a:defRPr sz="30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John Stormer writes in None Dare Call it Treason:…"/>
          <p:cNvSpPr txBox="1"/>
          <p:nvPr>
            <p:ph type="title"/>
          </p:nvPr>
        </p:nvSpPr>
        <p:spPr>
          <a:xfrm>
            <a:off x="226776" y="357187"/>
            <a:ext cx="23930448" cy="13136781"/>
          </a:xfrm>
          <a:prstGeom prst="rect">
            <a:avLst/>
          </a:prstGeom>
        </p:spPr>
        <p:txBody>
          <a:bodyPr/>
          <a:lstStyle/>
          <a:p>
            <a:pPr defTabSz="328612">
              <a:defRPr sz="7000">
                <a:latin typeface="Arial"/>
                <a:ea typeface="Arial"/>
                <a:cs typeface="Arial"/>
                <a:sym typeface="Arial"/>
              </a:defRPr>
            </a:pPr>
            <a:r>
              <a:t>John Stormer writes in</a:t>
            </a:r>
            <a:br/>
            <a:r>
              <a:rPr i="1"/>
              <a:t>None Dare Call it Treason:</a:t>
            </a:r>
          </a:p>
          <a:p>
            <a:pPr defTabSz="328612">
              <a:defRPr sz="7000">
                <a:latin typeface="Arial"/>
                <a:ea typeface="Arial"/>
                <a:cs typeface="Arial"/>
                <a:sym typeface="Arial"/>
              </a:defRPr>
            </a:pPr>
          </a:p>
          <a:p>
            <a:pPr defTabSz="328612">
              <a:defRPr sz="7000">
                <a:latin typeface="Arial"/>
                <a:ea typeface="Arial"/>
                <a:cs typeface="Arial"/>
                <a:sym typeface="Arial"/>
              </a:defRPr>
            </a:pPr>
            <a:r>
              <a:t>There will be electrifying overtures and unheard of concessions. The capitalist countries, stupid and decadent, will rejoice to cooperate in their own destruction.</a:t>
            </a:r>
          </a:p>
          <a:p>
            <a:pPr defTabSz="328612">
              <a:defRPr sz="7000">
                <a:latin typeface="Arial"/>
                <a:ea typeface="Arial"/>
                <a:cs typeface="Arial"/>
                <a:sym typeface="Arial"/>
              </a:defRPr>
            </a:pPr>
            <a:r>
              <a:t>They will leap at another chance to be friends. </a:t>
            </a:r>
          </a:p>
          <a:p>
            <a:pPr defTabSz="328612">
              <a:defRPr sz="7000">
                <a:latin typeface="Arial"/>
                <a:ea typeface="Arial"/>
                <a:cs typeface="Arial"/>
                <a:sym typeface="Arial"/>
              </a:defRPr>
            </a:pPr>
            <a:r>
              <a:t>As soon as their guard is down, we will smash them </a:t>
            </a:r>
          </a:p>
          <a:p>
            <a:pPr defTabSz="328612">
              <a:defRPr sz="7000">
                <a:latin typeface="Arial"/>
                <a:ea typeface="Arial"/>
                <a:cs typeface="Arial"/>
                <a:sym typeface="Arial"/>
              </a:defRPr>
            </a:pPr>
            <a:r>
              <a:t>with our clenched fist. By bourgeoisie, he meant that the American capitalist or property owners would have to be</a:t>
            </a:r>
          </a:p>
          <a:p>
            <a:pPr defTabSz="328612">
              <a:defRPr sz="7000">
                <a:latin typeface="Arial"/>
                <a:ea typeface="Arial"/>
                <a:cs typeface="Arial"/>
                <a:sym typeface="Arial"/>
              </a:defRPr>
            </a:pPr>
            <a:r>
              <a:t>put to sleep or distracted so as not to pay attention </a:t>
            </a:r>
          </a:p>
          <a:p>
            <a:pPr defTabSz="328612">
              <a:defRPr sz="7000">
                <a:latin typeface="Arial"/>
                <a:ea typeface="Arial"/>
                <a:cs typeface="Arial"/>
                <a:sym typeface="Arial"/>
              </a:defRPr>
            </a:pPr>
            <a:r>
              <a:t>to the clear and present dangers facing America. </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John Stormer writes in None Dare Call it Treason:…"/>
          <p:cNvSpPr txBox="1"/>
          <p:nvPr>
            <p:ph type="title"/>
          </p:nvPr>
        </p:nvSpPr>
        <p:spPr>
          <a:xfrm>
            <a:off x="181756" y="1906587"/>
            <a:ext cx="24020488" cy="13269982"/>
          </a:xfrm>
          <a:prstGeom prst="rect">
            <a:avLst/>
          </a:prstGeom>
        </p:spPr>
        <p:txBody>
          <a:bodyPr/>
          <a:lstStyle/>
          <a:p>
            <a:pPr>
              <a:defRPr sz="7500">
                <a:latin typeface="Arial"/>
                <a:ea typeface="Arial"/>
                <a:cs typeface="Arial"/>
                <a:sym typeface="Arial"/>
              </a:defRPr>
            </a:pPr>
            <a:r>
              <a:t>John Stormer writes in</a:t>
            </a:r>
            <a:br/>
            <a:r>
              <a:rPr i="1"/>
              <a:t>None Dare Call it Treason:</a:t>
            </a:r>
            <a:endParaRPr i="1"/>
          </a:p>
          <a:p>
            <a:pPr>
              <a:defRPr sz="7500">
                <a:latin typeface="Arial"/>
                <a:ea typeface="Arial"/>
                <a:cs typeface="Arial"/>
                <a:sym typeface="Arial"/>
              </a:defRPr>
            </a:pPr>
          </a:p>
          <a:p>
            <a:pPr>
              <a:defRPr sz="7500">
                <a:latin typeface="Arial"/>
                <a:ea typeface="Arial"/>
                <a:cs typeface="Arial"/>
                <a:sym typeface="Arial"/>
              </a:defRPr>
            </a:pPr>
            <a:r>
              <a:t>The rush to shore up Moscow’s collapsing economy</a:t>
            </a:r>
          </a:p>
          <a:p>
            <a:pPr>
              <a:defRPr sz="7500">
                <a:latin typeface="Arial"/>
                <a:ea typeface="Arial"/>
                <a:cs typeface="Arial"/>
                <a:sym typeface="Arial"/>
              </a:defRPr>
            </a:pPr>
            <a:r>
              <a:t>was not limited to the $8 billion in consumer goods</a:t>
            </a:r>
          </a:p>
          <a:p>
            <a:pPr>
              <a:defRPr sz="7500">
                <a:latin typeface="Arial"/>
                <a:ea typeface="Arial"/>
                <a:cs typeface="Arial"/>
                <a:sym typeface="Arial"/>
              </a:defRPr>
            </a:pPr>
            <a:r>
              <a:t>the Reds purchased. High technology items </a:t>
            </a:r>
          </a:p>
          <a:p>
            <a:pPr>
              <a:defRPr sz="7500">
                <a:latin typeface="Arial"/>
                <a:ea typeface="Arial"/>
                <a:cs typeface="Arial"/>
                <a:sym typeface="Arial"/>
              </a:defRPr>
            </a:pPr>
            <a:r>
              <a:t>essential to the Soviet military and </a:t>
            </a:r>
          </a:p>
          <a:p>
            <a:pPr>
              <a:defRPr sz="7500">
                <a:latin typeface="Arial"/>
                <a:ea typeface="Arial"/>
                <a:cs typeface="Arial"/>
                <a:sym typeface="Arial"/>
              </a:defRPr>
            </a:pPr>
            <a:r>
              <a:t>space programs were included.</a:t>
            </a:r>
          </a:p>
          <a:p>
            <a:pPr>
              <a:defRPr sz="7500">
                <a:latin typeface="Arial"/>
                <a:ea typeface="Arial"/>
                <a:cs typeface="Arial"/>
                <a:sym typeface="Arial"/>
              </a:defRPr>
            </a:pPr>
          </a:p>
          <a:p>
            <a:pPr>
              <a:defRPr sz="7500">
                <a:latin typeface="Arial"/>
                <a:ea typeface="Arial"/>
                <a:cs typeface="Arial"/>
                <a:sym typeface="Arial"/>
              </a:defRPr>
            </a:pPr>
            <a:br/>
            <a:b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In his book, Revolutionary Islam,  Carlos the Jackal declared:…"/>
          <p:cNvSpPr txBox="1"/>
          <p:nvPr>
            <p:ph type="title"/>
          </p:nvPr>
        </p:nvSpPr>
        <p:spPr>
          <a:xfrm>
            <a:off x="156827" y="357187"/>
            <a:ext cx="24070346" cy="13001626"/>
          </a:xfrm>
          <a:prstGeom prst="rect">
            <a:avLst/>
          </a:prstGeom>
        </p:spPr>
        <p:txBody>
          <a:bodyPr/>
          <a:lstStyle/>
          <a:p>
            <a:pPr>
              <a:defRPr sz="7500">
                <a:latin typeface="Arial"/>
                <a:ea typeface="Arial"/>
                <a:cs typeface="Arial"/>
                <a:sym typeface="Arial"/>
              </a:defRPr>
            </a:pPr>
            <a:r>
              <a:t>In his book, </a:t>
            </a:r>
            <a:r>
              <a:rPr i="1"/>
              <a:t>Revolutionary Islam,</a:t>
            </a:r>
            <a:r>
              <a:t> </a:t>
            </a:r>
            <a:br/>
            <a:r>
              <a:t>Carlos the Jackal declared: </a:t>
            </a:r>
          </a:p>
          <a:p>
            <a:pPr>
              <a:defRPr sz="7500">
                <a:latin typeface="Arial"/>
                <a:ea typeface="Arial"/>
                <a:cs typeface="Arial"/>
                <a:sym typeface="Arial"/>
              </a:defRPr>
            </a:pPr>
            <a:br/>
            <a:br/>
            <a:r>
              <a:t>Only a coalition of Marxists and Islamists </a:t>
            </a:r>
          </a:p>
          <a:p>
            <a:pPr>
              <a:defRPr sz="7500">
                <a:latin typeface="Arial"/>
                <a:ea typeface="Arial"/>
                <a:cs typeface="Arial"/>
                <a:sym typeface="Arial"/>
              </a:defRPr>
            </a:pPr>
            <a:r>
              <a:t>can destroy the US.</a:t>
            </a:r>
          </a:p>
          <a:p>
            <a:pPr>
              <a:defRPr sz="7500">
                <a:latin typeface="Arial"/>
                <a:ea typeface="Arial"/>
                <a:cs typeface="Arial"/>
                <a:sym typeface="Arial"/>
              </a:defRPr>
            </a:pP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Double-click to edit"/>
          <p:cNvSpPr txBox="1"/>
          <p:nvPr>
            <p:ph type="title"/>
          </p:nvPr>
        </p:nvSpPr>
        <p:spPr>
          <a:xfrm>
            <a:off x="174593" y="357187"/>
            <a:ext cx="23941796" cy="13132316"/>
          </a:xfrm>
          <a:prstGeom prst="rect">
            <a:avLst/>
          </a:prstGeom>
        </p:spPr>
        <p:txBody>
          <a:bodyPr/>
          <a:lstStyle/>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p>
        </p:txBody>
      </p:sp>
      <p:pic>
        <p:nvPicPr>
          <p:cNvPr id="158" name="miliatrytimes#1.jpg" descr="miliatrytimes#1.jpg"/>
          <p:cNvPicPr>
            <a:picLocks noChangeAspect="1"/>
          </p:cNvPicPr>
          <p:nvPr/>
        </p:nvPicPr>
        <p:blipFill>
          <a:blip r:embed="rId2">
            <a:extLst/>
          </a:blip>
          <a:stretch>
            <a:fillRect/>
          </a:stretch>
        </p:blipFill>
        <p:spPr>
          <a:xfrm>
            <a:off x="1227540" y="3535731"/>
            <a:ext cx="21928920" cy="5008882"/>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The Tavistock Institute:…"/>
          <p:cNvSpPr txBox="1"/>
          <p:nvPr>
            <p:ph type="title"/>
          </p:nvPr>
        </p:nvSpPr>
        <p:spPr>
          <a:xfrm>
            <a:off x="212690" y="357187"/>
            <a:ext cx="23958620" cy="13124476"/>
          </a:xfrm>
          <a:prstGeom prst="rect">
            <a:avLst/>
          </a:prstGeom>
        </p:spPr>
        <p:txBody>
          <a:bodyPr/>
          <a:lstStyle/>
          <a:p>
            <a:pPr>
              <a:defRPr sz="7500">
                <a:latin typeface="Arial"/>
                <a:ea typeface="Arial"/>
                <a:cs typeface="Arial"/>
                <a:sym typeface="Arial"/>
              </a:defRPr>
            </a:pPr>
            <a:r>
              <a:t>The Tavistock Institute:</a:t>
            </a:r>
          </a:p>
          <a:p>
            <a:pPr>
              <a:defRPr sz="7500">
                <a:latin typeface="Arial"/>
                <a:ea typeface="Arial"/>
                <a:cs typeface="Arial"/>
                <a:sym typeface="Arial"/>
              </a:defRPr>
            </a:pPr>
          </a:p>
          <a:p>
            <a:pPr>
              <a:defRPr sz="7500">
                <a:latin typeface="Arial"/>
                <a:ea typeface="Arial"/>
                <a:cs typeface="Arial"/>
                <a:sym typeface="Arial"/>
              </a:defRPr>
            </a:pPr>
            <a:r>
              <a:t>Social Turbulence, Peer Pressure, </a:t>
            </a:r>
            <a:br/>
            <a:r>
              <a:t>Manufactured Confusion, Herd Instinct, </a:t>
            </a:r>
            <a:br/>
            <a:r>
              <a:t>&amp; Change Agents</a:t>
            </a:r>
          </a:p>
          <a:p>
            <a:pPr>
              <a:defRPr sz="7500">
                <a:latin typeface="Arial"/>
                <a:ea typeface="Arial"/>
                <a:cs typeface="Arial"/>
                <a:sym typeface="Arial"/>
              </a:defRPr>
            </a:pP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In 1982, Anatoliy Golitsyn wrote:…"/>
          <p:cNvSpPr txBox="1"/>
          <p:nvPr>
            <p:ph type="title"/>
          </p:nvPr>
        </p:nvSpPr>
        <p:spPr>
          <a:xfrm>
            <a:off x="261751" y="357187"/>
            <a:ext cx="23860498" cy="13001626"/>
          </a:xfrm>
          <a:prstGeom prst="rect">
            <a:avLst/>
          </a:prstGeom>
        </p:spPr>
        <p:txBody>
          <a:bodyPr/>
          <a:lstStyle/>
          <a:p>
            <a:pPr>
              <a:defRPr sz="7500">
                <a:latin typeface="Arial"/>
                <a:ea typeface="Arial"/>
                <a:cs typeface="Arial"/>
                <a:sym typeface="Arial"/>
              </a:defRPr>
            </a:pPr>
            <a:r>
              <a:t>In 1982, Anatoliy Golitsyn wrote:</a:t>
            </a:r>
          </a:p>
          <a:p>
            <a:pPr>
              <a:defRPr sz="7500">
                <a:latin typeface="Arial"/>
                <a:ea typeface="Arial"/>
                <a:cs typeface="Arial"/>
                <a:sym typeface="Arial"/>
              </a:defRPr>
            </a:pPr>
          </a:p>
          <a:p>
            <a:pPr>
              <a:defRPr sz="7500">
                <a:latin typeface="Arial"/>
                <a:ea typeface="Arial"/>
                <a:cs typeface="Arial"/>
                <a:sym typeface="Arial"/>
              </a:defRPr>
            </a:pPr>
            <a:r>
              <a:t>…Communist strategists are now poised to enter into the final, offensive phase of their long-range policy…</a:t>
            </a:r>
          </a:p>
          <a:p>
            <a:pPr>
              <a:defRPr sz="7500">
                <a:latin typeface="Arial"/>
                <a:ea typeface="Arial"/>
                <a:cs typeface="Arial"/>
                <a:sym typeface="Arial"/>
              </a:defRPr>
            </a:pPr>
            <a:r>
              <a:t>for the complete triumph of Communism…</a:t>
            </a:r>
          </a:p>
          <a:p>
            <a:pPr>
              <a:defRPr sz="7500">
                <a:latin typeface="Arial"/>
                <a:ea typeface="Arial"/>
                <a:cs typeface="Arial"/>
                <a:sym typeface="Arial"/>
              </a:defRPr>
            </a:pPr>
            <a:r>
              <a:t>the Communist strategists are equipped in pursing</a:t>
            </a:r>
            <a:br/>
            <a:r>
              <a:t>their policy, to engage in maneuvers and stratagems beyond the imagination of Marx or the practical reach </a:t>
            </a:r>
          </a:p>
          <a:p>
            <a:pPr>
              <a:defRPr sz="7500">
                <a:latin typeface="Arial"/>
                <a:ea typeface="Arial"/>
                <a:cs typeface="Arial"/>
                <a:sym typeface="Arial"/>
              </a:defRPr>
            </a:pPr>
            <a:r>
              <a:t>of Lenin and unthinkable to Stalin.</a:t>
            </a: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In his book, Through the Eyes of the Enemy,  Stanislav Lunev wrote:…"/>
          <p:cNvSpPr txBox="1"/>
          <p:nvPr>
            <p:ph type="title"/>
          </p:nvPr>
        </p:nvSpPr>
        <p:spPr>
          <a:xfrm>
            <a:off x="132816" y="763587"/>
            <a:ext cx="24016768" cy="13285795"/>
          </a:xfrm>
          <a:prstGeom prst="rect">
            <a:avLst/>
          </a:prstGeom>
        </p:spPr>
        <p:txBody>
          <a:bodyPr/>
          <a:lstStyle/>
          <a:p>
            <a:pPr defTabSz="558641">
              <a:defRPr sz="6800">
                <a:latin typeface="Arial"/>
                <a:ea typeface="Arial"/>
                <a:cs typeface="Arial"/>
                <a:sym typeface="Arial"/>
              </a:defRPr>
            </a:pPr>
            <a:r>
              <a:t>In his book, </a:t>
            </a:r>
            <a:r>
              <a:rPr i="1"/>
              <a:t>Through the Eyes of the Enemy,</a:t>
            </a:r>
            <a:r>
              <a:t> </a:t>
            </a:r>
            <a:br/>
            <a:r>
              <a:t>Stanislav Lunev wrote:</a:t>
            </a:r>
          </a:p>
          <a:p>
            <a:pPr defTabSz="558641">
              <a:defRPr sz="6800">
                <a:latin typeface="Arial"/>
                <a:ea typeface="Arial"/>
                <a:cs typeface="Arial"/>
                <a:sym typeface="Arial"/>
              </a:defRPr>
            </a:pPr>
          </a:p>
          <a:p>
            <a:pPr defTabSz="558641">
              <a:defRPr sz="6800">
                <a:latin typeface="Arial"/>
                <a:ea typeface="Arial"/>
                <a:cs typeface="Arial"/>
                <a:sym typeface="Arial"/>
              </a:defRPr>
            </a:pPr>
            <a:r>
              <a:t>What will be a great surprise to the American people</a:t>
            </a:r>
          </a:p>
          <a:p>
            <a:pPr defTabSz="558641">
              <a:defRPr sz="6800">
                <a:latin typeface="Arial"/>
                <a:ea typeface="Arial"/>
                <a:cs typeface="Arial"/>
                <a:sym typeface="Arial"/>
              </a:defRPr>
            </a:pPr>
            <a:r>
              <a:t>is that the GRU and KGB had a larger budget for anti-war propaganda in the United States than it did</a:t>
            </a:r>
          </a:p>
          <a:p>
            <a:pPr defTabSz="558641">
              <a:defRPr sz="6800">
                <a:latin typeface="Arial"/>
                <a:ea typeface="Arial"/>
                <a:cs typeface="Arial"/>
                <a:sym typeface="Arial"/>
              </a:defRPr>
            </a:pPr>
            <a:r>
              <a:t>for economic and military support for the Vietnamese.</a:t>
            </a:r>
          </a:p>
          <a:p>
            <a:pPr defTabSz="558641">
              <a:defRPr sz="6800">
                <a:latin typeface="Arial"/>
                <a:ea typeface="Arial"/>
                <a:cs typeface="Arial"/>
                <a:sym typeface="Arial"/>
              </a:defRPr>
            </a:pPr>
            <a:r>
              <a:t>The antiwar propaganda cost the GRU more than $1 billion, but as history shows, it was a hugely successful campaign and well worth the cost. The anti-war sentiment created an incredible momentum that greatly weakened the U.S. military.</a:t>
            </a:r>
          </a:p>
          <a:p>
            <a:pPr defTabSz="558641">
              <a:defRPr sz="5100">
                <a:latin typeface="Arial"/>
                <a:ea typeface="Arial"/>
                <a:cs typeface="Arial"/>
                <a:sym typeface="Arial"/>
              </a:defRPr>
            </a:pPr>
          </a:p>
          <a:p>
            <a:pPr defTabSz="558641">
              <a:defRPr sz="5100">
                <a:latin typeface="Arial"/>
                <a:ea typeface="Arial"/>
                <a:cs typeface="Arial"/>
                <a:sym typeface="Arial"/>
              </a:defRPr>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Winston Churchill:…"/>
          <p:cNvSpPr txBox="1"/>
          <p:nvPr>
            <p:ph type="title"/>
          </p:nvPr>
        </p:nvSpPr>
        <p:spPr>
          <a:xfrm>
            <a:off x="167605" y="560387"/>
            <a:ext cx="23947190" cy="13279563"/>
          </a:xfrm>
          <a:prstGeom prst="rect">
            <a:avLst/>
          </a:prstGeom>
        </p:spPr>
        <p:txBody>
          <a:bodyPr/>
          <a:lstStyle/>
          <a:p>
            <a:pPr defTabSz="369689">
              <a:defRPr sz="6750">
                <a:latin typeface="Arial"/>
                <a:ea typeface="Arial"/>
                <a:cs typeface="Arial"/>
                <a:sym typeface="Arial"/>
              </a:defRPr>
            </a:pPr>
          </a:p>
          <a:p>
            <a:pPr defTabSz="369689">
              <a:defRPr sz="6750">
                <a:latin typeface="Arial"/>
                <a:ea typeface="Arial"/>
                <a:cs typeface="Arial"/>
                <a:sym typeface="Arial"/>
              </a:defRPr>
            </a:pPr>
            <a:r>
              <a:t>Winston Churchill:</a:t>
            </a:r>
          </a:p>
          <a:p>
            <a:pPr defTabSz="369689">
              <a:defRPr sz="6750">
                <a:latin typeface="Arial"/>
                <a:ea typeface="Arial"/>
                <a:cs typeface="Arial"/>
                <a:sym typeface="Arial"/>
              </a:defRPr>
            </a:pPr>
          </a:p>
          <a:p>
            <a:pPr defTabSz="369689">
              <a:defRPr sz="6750">
                <a:latin typeface="Arial"/>
                <a:ea typeface="Arial"/>
                <a:cs typeface="Arial"/>
                <a:sym typeface="Arial"/>
              </a:defRPr>
            </a:pPr>
            <a:r>
              <a:t>If you will not fight for the right when you can easily win without bloodshed, if you will not fight when your victory will be sure and not too costly, you may come to the moment when you will have to fight with all the odds against you and only a small chance of survival. There may even be a worse case: you may have to fight when there is no hope of victory, because it is better to perish than to live as slaves.</a:t>
            </a:r>
          </a:p>
          <a:p>
            <a:pPr defTabSz="369689">
              <a:defRPr sz="6750">
                <a:latin typeface="Arial"/>
                <a:ea typeface="Arial"/>
                <a:cs typeface="Arial"/>
                <a:sym typeface="Arial"/>
              </a:defRPr>
            </a:pPr>
          </a:p>
          <a:p>
            <a:pPr defTabSz="369689">
              <a:defRPr sz="5040">
                <a:latin typeface="Arial"/>
                <a:ea typeface="Arial"/>
                <a:cs typeface="Arial"/>
                <a:sym typeface="Arial"/>
              </a:defRPr>
            </a:pPr>
          </a:p>
          <a:p>
            <a:pPr defTabSz="369689">
              <a:defRPr sz="5040">
                <a:latin typeface="Arial"/>
                <a:ea typeface="Arial"/>
                <a:cs typeface="Arial"/>
                <a:sym typeface="Arial"/>
              </a:defRPr>
            </a:p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Double-click to edit"/>
          <p:cNvSpPr txBox="1"/>
          <p:nvPr>
            <p:ph type="title"/>
          </p:nvPr>
        </p:nvSpPr>
        <p:spPr>
          <a:xfrm>
            <a:off x="293191" y="357187"/>
            <a:ext cx="23676323" cy="13106085"/>
          </a:xfrm>
          <a:prstGeom prst="rect">
            <a:avLst/>
          </a:prstGeom>
        </p:spPr>
        <p:txBody>
          <a:bodyPr/>
          <a:lstStyle/>
          <a:p>
            <a:pPr/>
          </a:p>
        </p:txBody>
      </p:sp>
      <p:pic>
        <p:nvPicPr>
          <p:cNvPr id="124" name="Siege DVD Cover JPEG FINAL.001.jpeg" descr="Siege DVD Cover JPEG FINAL.001.jpeg"/>
          <p:cNvPicPr>
            <a:picLocks noChangeAspect="1"/>
          </p:cNvPicPr>
          <p:nvPr/>
        </p:nvPicPr>
        <p:blipFill>
          <a:blip r:embed="rId2">
            <a:extLst/>
          </a:blip>
          <a:stretch>
            <a:fillRect/>
          </a:stretch>
        </p:blipFill>
        <p:spPr>
          <a:xfrm>
            <a:off x="0" y="0"/>
            <a:ext cx="24384000" cy="13716000"/>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Before he died in 1924,  Lenin declared:…"/>
          <p:cNvSpPr txBox="1"/>
          <p:nvPr>
            <p:ph type="title"/>
          </p:nvPr>
        </p:nvSpPr>
        <p:spPr>
          <a:xfrm>
            <a:off x="270402" y="357187"/>
            <a:ext cx="23843196" cy="13256215"/>
          </a:xfrm>
          <a:prstGeom prst="rect">
            <a:avLst/>
          </a:prstGeom>
        </p:spPr>
        <p:txBody>
          <a:bodyPr/>
          <a:lstStyle/>
          <a:p>
            <a:pPr>
              <a:defRPr sz="6300">
                <a:latin typeface="Arial"/>
                <a:ea typeface="Arial"/>
                <a:cs typeface="Arial"/>
                <a:sym typeface="Arial"/>
              </a:defRPr>
            </a:pPr>
            <a:r>
              <a:t> Before he died in 1924, </a:t>
            </a:r>
            <a:br/>
            <a:r>
              <a:t>Lenin declared:</a:t>
            </a:r>
          </a:p>
          <a:p>
            <a:pPr>
              <a:defRPr sz="6300">
                <a:latin typeface="Arial"/>
                <a:ea typeface="Arial"/>
                <a:cs typeface="Arial"/>
                <a:sym typeface="Arial"/>
              </a:defRPr>
            </a:pPr>
          </a:p>
          <a:p>
            <a:pPr>
              <a:defRPr sz="6300">
                <a:latin typeface="Arial"/>
                <a:ea typeface="Arial"/>
                <a:cs typeface="Arial"/>
                <a:sym typeface="Arial"/>
              </a:defRPr>
            </a:pPr>
          </a:p>
          <a:p>
            <a:pPr>
              <a:defRPr sz="6300">
                <a:latin typeface="Arial"/>
                <a:ea typeface="Arial"/>
                <a:cs typeface="Arial"/>
                <a:sym typeface="Arial"/>
              </a:defRPr>
            </a:pPr>
            <a:r>
              <a:t>First, we will take eastern Europe, then the masses of Asia, </a:t>
            </a:r>
            <a:br/>
            <a:r>
              <a:t>then we will encircle the United States, </a:t>
            </a:r>
          </a:p>
          <a:p>
            <a:pPr>
              <a:defRPr sz="6300">
                <a:latin typeface="Arial"/>
                <a:ea typeface="Arial"/>
                <a:cs typeface="Arial"/>
                <a:sym typeface="Arial"/>
              </a:defRPr>
            </a:pPr>
            <a:r>
              <a:t>which will be the last bastion of capitalism. </a:t>
            </a:r>
          </a:p>
          <a:p>
            <a:pPr>
              <a:defRPr sz="6300">
                <a:latin typeface="Arial"/>
                <a:ea typeface="Arial"/>
                <a:cs typeface="Arial"/>
                <a:sym typeface="Arial"/>
              </a:defRPr>
            </a:pPr>
            <a:r>
              <a:t>We will not have to attack. </a:t>
            </a:r>
          </a:p>
          <a:p>
            <a:pPr>
              <a:defRPr sz="6300">
                <a:latin typeface="Arial"/>
                <a:ea typeface="Arial"/>
                <a:cs typeface="Arial"/>
                <a:sym typeface="Arial"/>
              </a:defRPr>
            </a:pPr>
            <a:r>
              <a:t>It will fall like an overripe fruit into our hands.</a:t>
            </a:r>
          </a:p>
          <a:p>
            <a:pPr>
              <a:defRPr sz="6300">
                <a:latin typeface="Arial"/>
                <a:ea typeface="Arial"/>
                <a:cs typeface="Arial"/>
                <a:sym typeface="Arial"/>
              </a:defRPr>
            </a:pP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General George Stratemeyer,  the Air Force commander in Korea,…"/>
          <p:cNvSpPr txBox="1"/>
          <p:nvPr>
            <p:ph type="title"/>
          </p:nvPr>
        </p:nvSpPr>
        <p:spPr>
          <a:xfrm>
            <a:off x="324631" y="357187"/>
            <a:ext cx="23904030" cy="13001626"/>
          </a:xfrm>
          <a:prstGeom prst="rect">
            <a:avLst/>
          </a:prstGeom>
        </p:spPr>
        <p:txBody>
          <a:bodyPr/>
          <a:lstStyle/>
          <a:p>
            <a:pPr>
              <a:defRPr sz="7500">
                <a:latin typeface="Arial"/>
                <a:ea typeface="Arial"/>
                <a:cs typeface="Arial"/>
                <a:sym typeface="Arial"/>
              </a:defRPr>
            </a:pPr>
            <a:r>
              <a:t>General George Stratemeyer, </a:t>
            </a:r>
            <a:br/>
            <a:r>
              <a:t>the Air Force commander in Korea,</a:t>
            </a:r>
          </a:p>
          <a:p>
            <a:pPr>
              <a:defRPr sz="7500">
                <a:latin typeface="Arial"/>
                <a:ea typeface="Arial"/>
                <a:cs typeface="Arial"/>
                <a:sym typeface="Arial"/>
              </a:defRPr>
            </a:pPr>
            <a:r>
              <a:t>testified before a Senate committee: </a:t>
            </a:r>
          </a:p>
          <a:p>
            <a:pPr>
              <a:defRPr sz="7500">
                <a:latin typeface="Arial"/>
                <a:ea typeface="Arial"/>
                <a:cs typeface="Arial"/>
                <a:sym typeface="Arial"/>
              </a:defRPr>
            </a:pPr>
          </a:p>
          <a:p>
            <a:pPr>
              <a:defRPr sz="7500">
                <a:latin typeface="Arial"/>
                <a:ea typeface="Arial"/>
                <a:cs typeface="Arial"/>
                <a:sym typeface="Arial"/>
              </a:defRPr>
            </a:pPr>
          </a:p>
          <a:p>
            <a:pPr>
              <a:defRPr sz="7500">
                <a:latin typeface="Arial"/>
                <a:ea typeface="Arial"/>
                <a:cs typeface="Arial"/>
                <a:sym typeface="Arial"/>
              </a:defRPr>
            </a:pPr>
            <a:r>
              <a:t>We were required to lose the Korean War.</a:t>
            </a:r>
          </a:p>
          <a:p>
            <a:pPr>
              <a:defRPr sz="7500">
                <a:latin typeface="Arial"/>
                <a:ea typeface="Arial"/>
                <a:cs typeface="Arial"/>
                <a:sym typeface="Arial"/>
              </a:defRPr>
            </a:pP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John Stormer writes in None Dare Call it Treason:…"/>
          <p:cNvSpPr txBox="1"/>
          <p:nvPr>
            <p:ph type="title"/>
          </p:nvPr>
        </p:nvSpPr>
        <p:spPr>
          <a:xfrm>
            <a:off x="253751" y="357187"/>
            <a:ext cx="23876498" cy="13193242"/>
          </a:xfrm>
          <a:prstGeom prst="rect">
            <a:avLst/>
          </a:prstGeom>
        </p:spPr>
        <p:txBody>
          <a:bodyPr/>
          <a:lstStyle/>
          <a:p>
            <a:pPr>
              <a:defRPr sz="7100">
                <a:latin typeface="Arial"/>
                <a:ea typeface="Arial"/>
                <a:cs typeface="Arial"/>
                <a:sym typeface="Arial"/>
              </a:defRPr>
            </a:pPr>
          </a:p>
          <a:p>
            <a:pPr>
              <a:defRPr sz="7100">
                <a:latin typeface="Arial"/>
                <a:ea typeface="Arial"/>
                <a:cs typeface="Arial"/>
                <a:sym typeface="Arial"/>
              </a:defRPr>
            </a:pPr>
            <a:r>
              <a:t>John Stormer writes in</a:t>
            </a:r>
            <a:br/>
            <a:r>
              <a:rPr i="1"/>
              <a:t>None Dare Call it Treason:</a:t>
            </a:r>
            <a:endParaRPr i="1"/>
          </a:p>
          <a:p>
            <a:pPr>
              <a:defRPr sz="7600">
                <a:latin typeface="Arial"/>
                <a:ea typeface="Arial"/>
                <a:cs typeface="Arial"/>
                <a:sym typeface="Arial"/>
              </a:defRPr>
            </a:pPr>
          </a:p>
          <a:p>
            <a:pPr>
              <a:defRPr sz="7300">
                <a:latin typeface="Arial"/>
                <a:ea typeface="Arial"/>
                <a:cs typeface="Arial"/>
                <a:sym typeface="Arial"/>
              </a:defRPr>
            </a:pPr>
            <a:r>
              <a:t>During the Korean War, the chain of command </a:t>
            </a:r>
          </a:p>
          <a:p>
            <a:pPr>
              <a:defRPr sz="7300">
                <a:latin typeface="Arial"/>
                <a:ea typeface="Arial"/>
                <a:cs typeface="Arial"/>
                <a:sym typeface="Arial"/>
              </a:defRPr>
            </a:pPr>
            <a:r>
              <a:t>from the United Nations Security Council</a:t>
            </a:r>
          </a:p>
          <a:p>
            <a:pPr>
              <a:defRPr sz="7300">
                <a:latin typeface="Arial"/>
                <a:ea typeface="Arial"/>
                <a:cs typeface="Arial"/>
                <a:sym typeface="Arial"/>
              </a:defRPr>
            </a:pPr>
            <a:r>
              <a:t>to General MacArthur, </a:t>
            </a:r>
          </a:p>
          <a:p>
            <a:pPr>
              <a:defRPr sz="7300">
                <a:latin typeface="Arial"/>
                <a:ea typeface="Arial"/>
                <a:cs typeface="Arial"/>
                <a:sym typeface="Arial"/>
              </a:defRPr>
            </a:pPr>
            <a:r>
              <a:t>was through the Under-Secretary </a:t>
            </a:r>
          </a:p>
          <a:p>
            <a:pPr>
              <a:defRPr sz="7300">
                <a:latin typeface="Arial"/>
                <a:ea typeface="Arial"/>
                <a:cs typeface="Arial"/>
                <a:sym typeface="Arial"/>
              </a:defRPr>
            </a:pPr>
            <a:r>
              <a:t>for Political and Security Council affairs,</a:t>
            </a:r>
          </a:p>
          <a:p>
            <a:pPr>
              <a:defRPr sz="7300">
                <a:latin typeface="Arial"/>
                <a:ea typeface="Arial"/>
                <a:cs typeface="Arial"/>
                <a:sym typeface="Arial"/>
              </a:defRPr>
            </a:pPr>
            <a:r>
              <a:t>Constantine Zinchenko, a Communist.</a:t>
            </a:r>
          </a:p>
          <a:p>
            <a:pPr>
              <a:defRPr sz="7500">
                <a:latin typeface="Arial"/>
                <a:ea typeface="Arial"/>
                <a:cs typeface="Arial"/>
                <a:sym typeface="Arial"/>
              </a:defRPr>
            </a:p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Double-click to edit"/>
          <p:cNvSpPr txBox="1"/>
          <p:nvPr>
            <p:ph type="title"/>
          </p:nvPr>
        </p:nvSpPr>
        <p:spPr>
          <a:xfrm>
            <a:off x="350769" y="357187"/>
            <a:ext cx="23881334" cy="13001626"/>
          </a:xfrm>
          <a:prstGeom prst="rect">
            <a:avLst/>
          </a:prstGeom>
        </p:spPr>
        <p:txBody>
          <a:bodyPr/>
          <a:lstStyle/>
          <a:p>
            <a:pPr/>
          </a:p>
          <a:p>
            <a:pPr/>
          </a:p>
          <a:p>
            <a:pPr/>
          </a:p>
          <a:p>
            <a:pPr/>
          </a:p>
          <a:p>
            <a:pPr/>
          </a:p>
          <a:p>
            <a:pPr/>
          </a:p>
        </p:txBody>
      </p:sp>
      <p:pic>
        <p:nvPicPr>
          <p:cNvPr id="133" name="caribbean.jpg" descr="caribbean.jpg"/>
          <p:cNvPicPr>
            <a:picLocks noChangeAspect="1"/>
          </p:cNvPicPr>
          <p:nvPr/>
        </p:nvPicPr>
        <p:blipFill>
          <a:blip r:embed="rId2">
            <a:extLst/>
          </a:blip>
          <a:stretch>
            <a:fillRect/>
          </a:stretch>
        </p:blipFill>
        <p:spPr>
          <a:xfrm>
            <a:off x="5581867" y="1293415"/>
            <a:ext cx="13419050" cy="11128972"/>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Bernie Reeves writes:…"/>
          <p:cNvSpPr txBox="1"/>
          <p:nvPr>
            <p:ph type="title"/>
          </p:nvPr>
        </p:nvSpPr>
        <p:spPr>
          <a:xfrm>
            <a:off x="320352" y="357187"/>
            <a:ext cx="23972305" cy="12907306"/>
          </a:xfrm>
          <a:prstGeom prst="rect">
            <a:avLst/>
          </a:prstGeom>
        </p:spPr>
        <p:txBody>
          <a:bodyPr/>
          <a:lstStyle/>
          <a:p>
            <a:pPr defTabSz="336827">
              <a:defRPr sz="7175">
                <a:latin typeface="Arial"/>
                <a:ea typeface="Arial"/>
                <a:cs typeface="Arial"/>
                <a:sym typeface="Arial"/>
              </a:defRPr>
            </a:pPr>
            <a:r>
              <a:t>Bernie Reeves writes:</a:t>
            </a:r>
          </a:p>
          <a:p>
            <a:pPr defTabSz="336827">
              <a:defRPr sz="7175">
                <a:latin typeface="Arial"/>
                <a:ea typeface="Arial"/>
                <a:cs typeface="Arial"/>
                <a:sym typeface="Arial"/>
              </a:defRPr>
            </a:pPr>
          </a:p>
          <a:p>
            <a:pPr defTabSz="336827">
              <a:defRPr sz="7175">
                <a:latin typeface="Arial"/>
                <a:ea typeface="Arial"/>
                <a:cs typeface="Arial"/>
                <a:sym typeface="Arial"/>
              </a:defRPr>
            </a:pPr>
            <a:r>
              <a:t>So what do we know 67 years later? For one thing,</a:t>
            </a:r>
          </a:p>
          <a:p>
            <a:pPr defTabSz="336827">
              <a:defRPr sz="7175">
                <a:latin typeface="Arial"/>
                <a:ea typeface="Arial"/>
                <a:cs typeface="Arial"/>
                <a:sym typeface="Arial"/>
              </a:defRPr>
            </a:pPr>
            <a:r>
              <a:t>that McCarthy actually underestimated the number of American Soviet spies working for the USSR in the FDR administration. It took a while, but in 1995 NSA and CIA released 190,000 formerly classified cablegrams they, and their predecessor agencies, intercepted from 1943 to 1980. The number of American Soviet agents identified from Venona has reached 500, more than double the 205 McCarthy predicted — as researchers have decrypted </a:t>
            </a:r>
          </a:p>
          <a:p>
            <a:pPr defTabSz="336827">
              <a:defRPr sz="7175">
                <a:latin typeface="Arial"/>
                <a:ea typeface="Arial"/>
                <a:cs typeface="Arial"/>
                <a:sym typeface="Arial"/>
              </a:defRPr>
            </a:pPr>
            <a:r>
              <a:t>only ten percent of the documents thus far.</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Bernie Reeves writes:…"/>
          <p:cNvSpPr txBox="1"/>
          <p:nvPr>
            <p:ph type="title"/>
          </p:nvPr>
        </p:nvSpPr>
        <p:spPr>
          <a:xfrm>
            <a:off x="287517" y="357187"/>
            <a:ext cx="23808966" cy="13001626"/>
          </a:xfrm>
          <a:prstGeom prst="rect">
            <a:avLst/>
          </a:prstGeom>
        </p:spPr>
        <p:txBody>
          <a:bodyPr/>
          <a:lstStyle/>
          <a:p>
            <a:pPr defTabSz="328612">
              <a:defRPr sz="7000">
                <a:latin typeface="Arial"/>
                <a:ea typeface="Arial"/>
                <a:cs typeface="Arial"/>
                <a:sym typeface="Arial"/>
              </a:defRPr>
            </a:pPr>
            <a:r>
              <a:t>Bernie Reeves writes:</a:t>
            </a:r>
          </a:p>
          <a:p>
            <a:pPr defTabSz="328612">
              <a:defRPr sz="7000">
                <a:latin typeface="Arial"/>
                <a:ea typeface="Arial"/>
                <a:cs typeface="Arial"/>
                <a:sym typeface="Arial"/>
              </a:defRPr>
            </a:pPr>
          </a:p>
          <a:p>
            <a:pPr defTabSz="328612">
              <a:defRPr sz="7000">
                <a:latin typeface="Arial"/>
                <a:ea typeface="Arial"/>
                <a:cs typeface="Arial"/>
                <a:sym typeface="Arial"/>
              </a:defRPr>
            </a:pPr>
            <a:r>
              <a:t>Most of the spies named so far are well known: </a:t>
            </a:r>
          </a:p>
          <a:p>
            <a:pPr defTabSz="328612">
              <a:defRPr sz="7000">
                <a:latin typeface="Arial"/>
                <a:ea typeface="Arial"/>
                <a:cs typeface="Arial"/>
                <a:sym typeface="Arial"/>
              </a:defRPr>
            </a:pPr>
            <a:r>
              <a:t>Julius and Ethel Rosenberg and Alger Hiss, whom the left maintained were victims of American imperialism, are now proved guilty. Assistant U.S. Treasurer Harry Dexter White, now deceased, who became head of the World Bank; and Lauchlan Currie, highly placed in the President’s office; and hundreds more placed in every Cabinet level organization </a:t>
            </a:r>
          </a:p>
          <a:p>
            <a:pPr defTabSz="328612">
              <a:defRPr sz="7000">
                <a:latin typeface="Arial"/>
                <a:ea typeface="Arial"/>
                <a:cs typeface="Arial"/>
                <a:sym typeface="Arial"/>
              </a:defRPr>
            </a:pPr>
            <a:r>
              <a:t>in the U.S. government. Due to the left-leaning </a:t>
            </a:r>
          </a:p>
          <a:p>
            <a:pPr defTabSz="328612">
              <a:defRPr sz="7000">
                <a:latin typeface="Arial"/>
                <a:ea typeface="Arial"/>
                <a:cs typeface="Arial"/>
                <a:sym typeface="Arial"/>
              </a:defRPr>
            </a:pPr>
            <a:r>
              <a:t>U.S. media, Venona has been ignored. </a:t>
            </a:r>
          </a:p>
          <a:p>
            <a:pPr defTabSz="328612">
              <a:defRPr sz="3000">
                <a:latin typeface="Arial"/>
                <a:ea typeface="Arial"/>
                <a:cs typeface="Arial"/>
                <a:sym typeface="Arial"/>
              </a:defRPr>
            </a:pPr>
          </a:p>
          <a:p>
            <a:pPr defTabSz="328612">
              <a:defRPr sz="3000">
                <a:latin typeface="Arial"/>
                <a:ea typeface="Arial"/>
                <a:cs typeface="Arial"/>
                <a:sym typeface="Arial"/>
              </a:defRPr>
            </a:pPr>
          </a:p>
          <a:p>
            <a:pPr defTabSz="328612">
              <a:defRPr sz="3000">
                <a:latin typeface="Arial"/>
                <a:ea typeface="Arial"/>
                <a:cs typeface="Arial"/>
                <a:sym typeface="Arial"/>
              </a:defRPr>
            </a:p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