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Override PartName="/ppt/media/image29.jpeg" ContentType="image/jpeg"/>
  <Override PartName="/ppt/media/image30.jpeg" ContentType="image/jpeg"/>
  <Override PartName="/ppt/media/image31.jpeg" ContentType="image/jpeg"/>
  <Override PartName="/ppt/media/image32.jpeg" ContentType="image/jpeg"/>
  <Override PartName="/ppt/media/image33.jpeg" ContentType="image/jpeg"/>
  <Override PartName="/ppt/media/image34.jpeg" ContentType="image/jpeg"/>
  <Override PartName="/ppt/media/image35.jpeg" ContentType="image/jpeg"/>
  <Override PartName="/ppt/media/image36.jpeg" ContentType="image/jpeg"/>
  <Override PartName="/ppt/media/image37.jpeg" ContentType="image/jpeg"/>
  <Override PartName="/ppt/media/image38.jpeg" ContentType="image/jpeg"/>
  <Override PartName="/ppt/media/image39.jpeg" ContentType="image/jpeg"/>
  <Override PartName="/ppt/media/image40.jpeg" ContentType="image/jpeg"/>
  <Override PartName="/ppt/media/image41.jpeg" ContentType="image/jpeg"/>
  <Override PartName="/ppt/media/image42.jpeg" ContentType="image/jpeg"/>
  <Override PartName="/ppt/media/image43.jpeg" ContentType="image/jpeg"/>
  <Override PartName="/ppt/media/image44.jpeg" ContentType="image/jpeg"/>
  <Override PartName="/ppt/media/image45.jpeg" ContentType="image/jpeg"/>
  <Override PartName="/ppt/media/image46.jpeg" ContentType="image/jpeg"/>
  <Override PartName="/ppt/media/image47.jpeg" ContentType="image/jpeg"/>
  <Override PartName="/ppt/media/image48.jpeg" ContentType="image/jpeg"/>
  <Override PartName="/ppt/media/image49.jpeg" ContentType="image/jpeg"/>
  <Override PartName="/ppt/media/image50.jpeg" ContentType="image/jpeg"/>
  <Override PartName="/ppt/media/image51.jpeg" ContentType="image/jpeg"/>
  <Override PartName="/ppt/media/image52.jpeg" ContentType="image/jpeg"/>
  <Override PartName="/ppt/media/image53.jpeg" ContentType="image/jpeg"/>
  <Override PartName="/ppt/media/image54.jpeg" ContentType="image/jpeg"/>
  <Override PartName="/ppt/media/image55.jpeg" ContentType="image/jpeg"/>
  <Override PartName="/ppt/media/image56.jpeg" ContentType="image/jpeg"/>
  <Override PartName="/ppt/media/image57.jpeg" ContentType="image/jpeg"/>
  <Override PartName="/ppt/media/image58.jpeg" ContentType="image/jpeg"/>
  <Override PartName="/ppt/media/image59.jpeg" ContentType="image/jpeg"/>
  <Override PartName="/ppt/media/image60.jpeg" ContentType="image/jpeg"/>
  <Override PartName="/ppt/media/image61.jpeg" ContentType="image/jpeg"/>
  <Override PartName="/ppt/media/image62.jpeg" ContentType="image/jpeg"/>
  <Override PartName="/ppt/media/image63.jpeg" ContentType="image/jpeg"/>
  <Override PartName="/ppt/media/image64.jpeg" ContentType="image/jpeg"/>
  <Override PartName="/ppt/media/image65.jpeg" ContentType="image/jpeg"/>
  <Override PartName="/ppt/media/image66.jpeg" ContentType="image/jpeg"/>
  <Override PartName="/ppt/media/image67.jpeg" ContentType="image/jpeg"/>
  <Override PartName="/ppt/media/image68.jpeg" ContentType="image/jpeg"/>
  <Override PartName="/ppt/media/image69.jpeg" ContentType="image/jpeg"/>
  <Override PartName="/ppt/media/image70.jpeg" ContentType="image/jpeg"/>
  <Override PartName="/ppt/media/image7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 id="363" r:id="rId115"/>
    <p:sldId id="364" r:id="rId116"/>
    <p:sldId id="365" r:id="rId1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FFFFFF"/>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FFFFFF"/>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FFFFFF"/>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FFFFFF"/>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FFFFFF"/>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FFFFFF"/>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FFFFFF"/>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FFFFFF"/>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FFFFFF"/>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 Id="rId91" Type="http://schemas.openxmlformats.org/officeDocument/2006/relationships/slide" Target="slides/slide84.xml"/><Relationship Id="rId92" Type="http://schemas.openxmlformats.org/officeDocument/2006/relationships/slide" Target="slides/slide85.xml"/><Relationship Id="rId93" Type="http://schemas.openxmlformats.org/officeDocument/2006/relationships/slide" Target="slides/slide86.xml"/><Relationship Id="rId94" Type="http://schemas.openxmlformats.org/officeDocument/2006/relationships/slide" Target="slides/slide87.xml"/><Relationship Id="rId95" Type="http://schemas.openxmlformats.org/officeDocument/2006/relationships/slide" Target="slides/slide88.xml"/><Relationship Id="rId96" Type="http://schemas.openxmlformats.org/officeDocument/2006/relationships/slide" Target="slides/slide89.xml"/><Relationship Id="rId97" Type="http://schemas.openxmlformats.org/officeDocument/2006/relationships/slide" Target="slides/slide90.xml"/><Relationship Id="rId98" Type="http://schemas.openxmlformats.org/officeDocument/2006/relationships/slide" Target="slides/slide91.xml"/><Relationship Id="rId99" Type="http://schemas.openxmlformats.org/officeDocument/2006/relationships/slide" Target="slides/slide92.xml"/><Relationship Id="rId100" Type="http://schemas.openxmlformats.org/officeDocument/2006/relationships/slide" Target="slides/slide93.xml"/><Relationship Id="rId101" Type="http://schemas.openxmlformats.org/officeDocument/2006/relationships/slide" Target="slides/slide94.xml"/><Relationship Id="rId102" Type="http://schemas.openxmlformats.org/officeDocument/2006/relationships/slide" Target="slides/slide95.xml"/><Relationship Id="rId103" Type="http://schemas.openxmlformats.org/officeDocument/2006/relationships/slide" Target="slides/slide96.xml"/><Relationship Id="rId104" Type="http://schemas.openxmlformats.org/officeDocument/2006/relationships/slide" Target="slides/slide97.xml"/><Relationship Id="rId105" Type="http://schemas.openxmlformats.org/officeDocument/2006/relationships/slide" Target="slides/slide98.xml"/><Relationship Id="rId106" Type="http://schemas.openxmlformats.org/officeDocument/2006/relationships/slide" Target="slides/slide99.xml"/><Relationship Id="rId107" Type="http://schemas.openxmlformats.org/officeDocument/2006/relationships/slide" Target="slides/slide100.xml"/><Relationship Id="rId108" Type="http://schemas.openxmlformats.org/officeDocument/2006/relationships/slide" Target="slides/slide101.xml"/><Relationship Id="rId109" Type="http://schemas.openxmlformats.org/officeDocument/2006/relationships/slide" Target="slides/slide102.xml"/><Relationship Id="rId110" Type="http://schemas.openxmlformats.org/officeDocument/2006/relationships/slide" Target="slides/slide103.xml"/><Relationship Id="rId111" Type="http://schemas.openxmlformats.org/officeDocument/2006/relationships/slide" Target="slides/slide104.xml"/><Relationship Id="rId112" Type="http://schemas.openxmlformats.org/officeDocument/2006/relationships/slide" Target="slides/slide105.xml"/><Relationship Id="rId113" Type="http://schemas.openxmlformats.org/officeDocument/2006/relationships/slide" Target="slides/slide106.xml"/><Relationship Id="rId114" Type="http://schemas.openxmlformats.org/officeDocument/2006/relationships/slide" Target="slides/slide107.xml"/><Relationship Id="rId115" Type="http://schemas.openxmlformats.org/officeDocument/2006/relationships/slide" Target="slides/slide108.xml"/><Relationship Id="rId116" Type="http://schemas.openxmlformats.org/officeDocument/2006/relationships/slide" Target="slides/slide109.xml"/><Relationship Id="rId117" Type="http://schemas.openxmlformats.org/officeDocument/2006/relationships/slide" Target="slides/slide11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4833937" y="2303859"/>
            <a:ext cx="14716126" cy="4643438"/>
          </a:xfrm>
          <a:prstGeom prst="rect">
            <a:avLst/>
          </a:prstGeom>
        </p:spPr>
        <p:txBody>
          <a:bodyPr anchor="b"/>
          <a:lstStyle/>
          <a:p>
            <a:pPr/>
            <a:r>
              <a:t>Title Text</a:t>
            </a:r>
          </a:p>
        </p:txBody>
      </p:sp>
      <p:sp>
        <p:nvSpPr>
          <p:cNvPr id="12" name="Body Level One…"/>
          <p:cNvSpPr txBox="1"/>
          <p:nvPr>
            <p:ph type="body" sz="quarter" idx="1"/>
          </p:nvPr>
        </p:nvSpPr>
        <p:spPr>
          <a:xfrm>
            <a:off x="4833937" y="7072312"/>
            <a:ext cx="14716126" cy="1589485"/>
          </a:xfrm>
          <a:prstGeom prst="rect">
            <a:avLst/>
          </a:prstGeom>
        </p:spPr>
        <p:txBody>
          <a:bodyPr anchor="t"/>
          <a:lstStyle>
            <a:lvl1pPr marL="0" indent="0" algn="ctr">
              <a:spcBef>
                <a:spcPts val="0"/>
              </a:spcBef>
              <a:buClrTx/>
              <a:buSzTx/>
              <a:buNone/>
              <a:defRPr sz="5200"/>
            </a:lvl1pPr>
            <a:lvl2pPr marL="0" indent="0" algn="ctr">
              <a:spcBef>
                <a:spcPts val="0"/>
              </a:spcBef>
              <a:buClrTx/>
              <a:buSzTx/>
              <a:buNone/>
              <a:defRPr sz="5200"/>
            </a:lvl2pPr>
            <a:lvl3pPr marL="0" indent="0" algn="ctr">
              <a:spcBef>
                <a:spcPts val="0"/>
              </a:spcBef>
              <a:buClrTx/>
              <a:buSzTx/>
              <a:buNone/>
              <a:defRPr sz="5200"/>
            </a:lvl3pPr>
            <a:lvl4pPr marL="0" indent="0" algn="ctr">
              <a:spcBef>
                <a:spcPts val="0"/>
              </a:spcBef>
              <a:buClrTx/>
              <a:buSzTx/>
              <a:buNone/>
              <a:defRPr sz="5200"/>
            </a:lvl4pPr>
            <a:lvl5pPr marL="0" indent="0" algn="ctr">
              <a:spcBef>
                <a:spcPts val="0"/>
              </a:spcBef>
              <a:buClrTx/>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21"/>
          </p:nvPr>
        </p:nvSpPr>
        <p:spPr>
          <a:xfrm>
            <a:off x="4833937" y="8947546"/>
            <a:ext cx="14716126" cy="647701"/>
          </a:xfrm>
          <a:prstGeom prst="rect">
            <a:avLst/>
          </a:prstGeom>
        </p:spPr>
        <p:txBody>
          <a:bodyPr anchor="t">
            <a:spAutoFit/>
          </a:bodyPr>
          <a:lstStyle>
            <a:lvl1pPr marL="0" indent="0" algn="ctr">
              <a:spcBef>
                <a:spcPts val="0"/>
              </a:spcBef>
              <a:buClrTx/>
              <a:buSzTx/>
              <a:buNone/>
              <a:defRPr i="1" sz="3200"/>
            </a:lvl1pPr>
          </a:lstStyle>
          <a:p>
            <a:pPr/>
            <a:r>
              <a:t>–Johnny Appleseed</a:t>
            </a:r>
          </a:p>
        </p:txBody>
      </p:sp>
      <p:sp>
        <p:nvSpPr>
          <p:cNvPr id="94" name="“Type a quote here.”"/>
          <p:cNvSpPr txBox="1"/>
          <p:nvPr>
            <p:ph type="body" sz="quarter" idx="22"/>
          </p:nvPr>
        </p:nvSpPr>
        <p:spPr>
          <a:xfrm>
            <a:off x="4833937" y="6055915"/>
            <a:ext cx="14716126" cy="863601"/>
          </a:xfrm>
          <a:prstGeom prst="rect">
            <a:avLst/>
          </a:prstGeom>
        </p:spPr>
        <p:txBody>
          <a:bodyPr>
            <a:spAutoFit/>
          </a:bodyPr>
          <a:lstStyle>
            <a:lvl1pPr marL="0" indent="0" algn="ctr">
              <a:spcBef>
                <a:spcPts val="0"/>
              </a:spcBef>
              <a:buClrTx/>
              <a:buSzTx/>
              <a:buNone/>
              <a:defRPr sz="46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21"/>
          </p:nvPr>
        </p:nvSpPr>
        <p:spPr>
          <a:xfrm>
            <a:off x="1740742" y="-17860"/>
            <a:ext cx="23275935" cy="15517291"/>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21"/>
          </p:nvPr>
        </p:nvSpPr>
        <p:spPr>
          <a:xfrm>
            <a:off x="2137171" y="714375"/>
            <a:ext cx="17395034" cy="8637945"/>
          </a:xfrm>
          <a:prstGeom prst="rect">
            <a:avLst/>
          </a:prstGeom>
        </p:spPr>
        <p:txBody>
          <a:bodyPr lIns="91439" tIns="45719" rIns="91439" bIns="45719" anchor="t">
            <a:noAutofit/>
          </a:bodyPr>
          <a:lstStyle/>
          <a:p>
            <a:pPr/>
          </a:p>
        </p:txBody>
      </p:sp>
      <p:sp>
        <p:nvSpPr>
          <p:cNvPr id="21" name="Title Text"/>
          <p:cNvSpPr txBox="1"/>
          <p:nvPr>
            <p:ph type="title"/>
          </p:nvPr>
        </p:nvSpPr>
        <p:spPr>
          <a:xfrm>
            <a:off x="4833937" y="9447609"/>
            <a:ext cx="14716126" cy="2000251"/>
          </a:xfrm>
          <a:prstGeom prst="rect">
            <a:avLst/>
          </a:prstGeom>
        </p:spPr>
        <p:txBody>
          <a:bodyPr/>
          <a:lstStyle/>
          <a:p>
            <a:pPr/>
            <a:r>
              <a:t>Title Text</a:t>
            </a:r>
          </a:p>
        </p:txBody>
      </p:sp>
      <p:sp>
        <p:nvSpPr>
          <p:cNvPr id="22" name="Body Level One…"/>
          <p:cNvSpPr txBox="1"/>
          <p:nvPr>
            <p:ph type="body" sz="quarter" idx="1"/>
          </p:nvPr>
        </p:nvSpPr>
        <p:spPr>
          <a:xfrm>
            <a:off x="4833937" y="11465718"/>
            <a:ext cx="14716126" cy="1589486"/>
          </a:xfrm>
          <a:prstGeom prst="rect">
            <a:avLst/>
          </a:prstGeom>
        </p:spPr>
        <p:txBody>
          <a:bodyPr anchor="t"/>
          <a:lstStyle>
            <a:lvl1pPr marL="0" indent="0" algn="ctr">
              <a:spcBef>
                <a:spcPts val="0"/>
              </a:spcBef>
              <a:buClrTx/>
              <a:buSzTx/>
              <a:buNone/>
              <a:defRPr sz="5200"/>
            </a:lvl1pPr>
            <a:lvl2pPr marL="0" indent="0" algn="ctr">
              <a:spcBef>
                <a:spcPts val="0"/>
              </a:spcBef>
              <a:buClrTx/>
              <a:buSzTx/>
              <a:buNone/>
              <a:defRPr sz="5200"/>
            </a:lvl2pPr>
            <a:lvl3pPr marL="0" indent="0" algn="ctr">
              <a:spcBef>
                <a:spcPts val="0"/>
              </a:spcBef>
              <a:buClrTx/>
              <a:buSzTx/>
              <a:buNone/>
              <a:defRPr sz="5200"/>
            </a:lvl3pPr>
            <a:lvl4pPr marL="0" indent="0" algn="ctr">
              <a:spcBef>
                <a:spcPts val="0"/>
              </a:spcBef>
              <a:buClrTx/>
              <a:buSzTx/>
              <a:buNone/>
              <a:defRPr sz="5200"/>
            </a:lvl4pPr>
            <a:lvl5pPr marL="0" indent="0" algn="ctr">
              <a:spcBef>
                <a:spcPts val="0"/>
              </a:spcBef>
              <a:buClrTx/>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4833937" y="4536281"/>
            <a:ext cx="14716126" cy="4643438"/>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21"/>
          </p:nvPr>
        </p:nvSpPr>
        <p:spPr>
          <a:xfrm>
            <a:off x="6494800" y="-194764"/>
            <a:ext cx="19020237" cy="12680158"/>
          </a:xfrm>
          <a:prstGeom prst="rect">
            <a:avLst/>
          </a:prstGeom>
        </p:spPr>
        <p:txBody>
          <a:bodyPr lIns="91439" tIns="45719" rIns="91439" bIns="45719" anchor="t">
            <a:noAutofit/>
          </a:bodyPr>
          <a:lstStyle/>
          <a:p>
            <a:pPr/>
          </a:p>
        </p:txBody>
      </p:sp>
      <p:sp>
        <p:nvSpPr>
          <p:cNvPr id="39" name="Title Text"/>
          <p:cNvSpPr txBox="1"/>
          <p:nvPr>
            <p:ph type="title"/>
          </p:nvPr>
        </p:nvSpPr>
        <p:spPr>
          <a:xfrm>
            <a:off x="4387453" y="892968"/>
            <a:ext cx="7500938" cy="5607845"/>
          </a:xfrm>
          <a:prstGeom prst="rect">
            <a:avLst/>
          </a:prstGeom>
        </p:spPr>
        <p:txBody>
          <a:bodyPr anchor="b"/>
          <a:lstStyle>
            <a:lvl1pPr>
              <a:defRPr sz="8400"/>
            </a:lvl1pPr>
          </a:lstStyle>
          <a:p>
            <a:pPr/>
            <a:r>
              <a:t>Title Text</a:t>
            </a:r>
          </a:p>
        </p:txBody>
      </p:sp>
      <p:sp>
        <p:nvSpPr>
          <p:cNvPr id="40" name="Body Level One…"/>
          <p:cNvSpPr txBox="1"/>
          <p:nvPr>
            <p:ph type="body" sz="quarter" idx="1"/>
          </p:nvPr>
        </p:nvSpPr>
        <p:spPr>
          <a:xfrm>
            <a:off x="4387453" y="6643687"/>
            <a:ext cx="7500938" cy="5786438"/>
          </a:xfrm>
          <a:prstGeom prst="rect">
            <a:avLst/>
          </a:prstGeom>
        </p:spPr>
        <p:txBody>
          <a:bodyPr anchor="t"/>
          <a:lstStyle>
            <a:lvl1pPr marL="0" indent="0" algn="ctr">
              <a:spcBef>
                <a:spcPts val="0"/>
              </a:spcBef>
              <a:buClrTx/>
              <a:buSzTx/>
              <a:buNone/>
              <a:defRPr sz="5200"/>
            </a:lvl1pPr>
            <a:lvl2pPr marL="0" indent="0" algn="ctr">
              <a:spcBef>
                <a:spcPts val="0"/>
              </a:spcBef>
              <a:buClrTx/>
              <a:buSzTx/>
              <a:buNone/>
              <a:defRPr sz="5200"/>
            </a:lvl2pPr>
            <a:lvl3pPr marL="0" indent="0" algn="ctr">
              <a:spcBef>
                <a:spcPts val="0"/>
              </a:spcBef>
              <a:buClrTx/>
              <a:buSzTx/>
              <a:buNone/>
              <a:defRPr sz="5200"/>
            </a:lvl3pPr>
            <a:lvl4pPr marL="0" indent="0" algn="ctr">
              <a:spcBef>
                <a:spcPts val="0"/>
              </a:spcBef>
              <a:buClrTx/>
              <a:buSzTx/>
              <a:buNone/>
              <a:defRPr sz="5200"/>
            </a:lvl4pPr>
            <a:lvl5pPr marL="0" indent="0" algn="ctr">
              <a:spcBef>
                <a:spcPts val="0"/>
              </a:spcBef>
              <a:buClrTx/>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idx="21"/>
          </p:nvPr>
        </p:nvSpPr>
        <p:spPr>
          <a:xfrm>
            <a:off x="9338964" y="2857500"/>
            <a:ext cx="14466095" cy="9644063"/>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quarter" idx="1"/>
          </p:nvPr>
        </p:nvSpPr>
        <p:spPr>
          <a:xfrm>
            <a:off x="4387453" y="3643312"/>
            <a:ext cx="7500938" cy="8840392"/>
          </a:xfrm>
          <a:prstGeom prst="rect">
            <a:avLst/>
          </a:prstGeom>
        </p:spPr>
        <p:txBody>
          <a:bodyPr/>
          <a:lstStyle>
            <a:lvl1pPr marL="465364" indent="-465364">
              <a:spcBef>
                <a:spcPts val="4500"/>
              </a:spcBef>
              <a:buClrTx/>
              <a:defRPr sz="3800"/>
            </a:lvl1pPr>
            <a:lvl2pPr marL="808264" indent="-465364">
              <a:spcBef>
                <a:spcPts val="4500"/>
              </a:spcBef>
              <a:buClrTx/>
              <a:defRPr sz="3800"/>
            </a:lvl2pPr>
            <a:lvl3pPr marL="1151164" indent="-465364">
              <a:spcBef>
                <a:spcPts val="4500"/>
              </a:spcBef>
              <a:buClrTx/>
              <a:defRPr sz="3800"/>
            </a:lvl3pPr>
            <a:lvl4pPr marL="1494064" indent="-465364">
              <a:spcBef>
                <a:spcPts val="4500"/>
              </a:spcBef>
              <a:buClrTx/>
              <a:defRPr sz="3800"/>
            </a:lvl4pPr>
            <a:lvl5pPr marL="1836964" indent="-465364">
              <a:spcBef>
                <a:spcPts val="4500"/>
              </a:spcBef>
              <a:buClrTx/>
              <a:defRPr sz="3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4387453" y="1785937"/>
            <a:ext cx="15609094" cy="10144126"/>
          </a:xfrm>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21"/>
          </p:nvPr>
        </p:nvSpPr>
        <p:spPr>
          <a:xfrm>
            <a:off x="12084843" y="6983015"/>
            <a:ext cx="8277822" cy="5518548"/>
          </a:xfrm>
          <a:prstGeom prst="rect">
            <a:avLst/>
          </a:prstGeom>
        </p:spPr>
        <p:txBody>
          <a:bodyPr lIns="91439" tIns="45719" rIns="91439" bIns="45719" anchor="t">
            <a:noAutofit/>
          </a:bodyPr>
          <a:lstStyle/>
          <a:p>
            <a:pPr/>
          </a:p>
        </p:txBody>
      </p:sp>
      <p:sp>
        <p:nvSpPr>
          <p:cNvPr id="84" name="Image"/>
          <p:cNvSpPr/>
          <p:nvPr>
            <p:ph type="pic" sz="quarter" idx="22"/>
          </p:nvPr>
        </p:nvSpPr>
        <p:spPr>
          <a:xfrm>
            <a:off x="12522398" y="898922"/>
            <a:ext cx="8268892" cy="5512594"/>
          </a:xfrm>
          <a:prstGeom prst="rect">
            <a:avLst/>
          </a:prstGeom>
        </p:spPr>
        <p:txBody>
          <a:bodyPr lIns="91439" tIns="45719" rIns="91439" bIns="45719" anchor="t">
            <a:noAutofit/>
          </a:bodyPr>
          <a:lstStyle/>
          <a:p>
            <a:pPr/>
          </a:p>
        </p:txBody>
      </p:sp>
      <p:sp>
        <p:nvSpPr>
          <p:cNvPr id="85" name="Image"/>
          <p:cNvSpPr/>
          <p:nvPr>
            <p:ph type="pic" idx="23"/>
          </p:nvPr>
        </p:nvSpPr>
        <p:spPr>
          <a:xfrm>
            <a:off x="-1733848" y="-178594"/>
            <a:ext cx="19020235" cy="12680157"/>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4387453" y="357187"/>
            <a:ext cx="15609094" cy="303609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r>
              <a:t>Title Text</a:t>
            </a:r>
          </a:p>
        </p:txBody>
      </p:sp>
      <p:sp>
        <p:nvSpPr>
          <p:cNvPr id="3" name="Body Level One…"/>
          <p:cNvSpPr txBox="1"/>
          <p:nvPr>
            <p:ph type="body" idx="1"/>
          </p:nvPr>
        </p:nvSpPr>
        <p:spPr>
          <a:xfrm>
            <a:off x="4387453" y="3643312"/>
            <a:ext cx="15609094" cy="884039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54103" y="13073062"/>
            <a:ext cx="466269" cy="477671"/>
          </a:xfrm>
          <a:prstGeom prst="rect">
            <a:avLst/>
          </a:prstGeom>
          <a:ln w="12700">
            <a:miter lim="400000"/>
          </a:ln>
        </p:spPr>
        <p:txBody>
          <a:bodyPr wrap="none" lIns="71437" tIns="71437" rIns="71437" bIns="71437">
            <a:spAutoFit/>
          </a:bodyPr>
          <a:lstStyle>
            <a:lvl1pPr>
              <a:defRPr b="0" sz="2200">
                <a:latin typeface="Helvetica Neue Light"/>
                <a:ea typeface="Helvetica Neue Light"/>
                <a:cs typeface="Helvetica Neue Light"/>
                <a:sym typeface="Helvetica Neue Light"/>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Neue Medium"/>
        </a:defRPr>
      </a:lvl1pPr>
      <a:lvl2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Neue Medium"/>
        </a:defRPr>
      </a:lvl2pPr>
      <a:lvl3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Neue Medium"/>
        </a:defRPr>
      </a:lvl3pPr>
      <a:lvl4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Neue Medium"/>
        </a:defRPr>
      </a:lvl4pPr>
      <a:lvl5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Neue Medium"/>
        </a:defRPr>
      </a:lvl5pPr>
      <a:lvl6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Neue Medium"/>
        </a:defRPr>
      </a:lvl6pPr>
      <a:lvl7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Neue Medium"/>
        </a:defRPr>
      </a:lvl7pPr>
      <a:lvl8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Neue Medium"/>
        </a:defRPr>
      </a:lvl8pPr>
      <a:lvl9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Neue Medium"/>
        </a:defRPr>
      </a:lvl9pPr>
    </p:titleStyle>
    <p:bodyStyle>
      <a:lvl1pPr marL="611187" marR="0" indent="-611187" algn="l" defTabSz="821531" rtl="0" latinLnBrk="0">
        <a:lnSpc>
          <a:spcPct val="100000"/>
        </a:lnSpc>
        <a:spcBef>
          <a:spcPts val="5900"/>
        </a:spcBef>
        <a:spcAft>
          <a:spcPts val="0"/>
        </a:spcAft>
        <a:buClr>
          <a:srgbClr val="FFFFFF"/>
        </a:buClr>
        <a:buSzPct val="145000"/>
        <a:buFontTx/>
        <a:buChar char="•"/>
        <a:tabLst/>
        <a:defRPr b="0" baseline="0" cap="none" i="0" spc="0" strike="noStrike" sz="4400" u="none">
          <a:solidFill>
            <a:srgbClr val="FFFFFF"/>
          </a:solidFill>
          <a:uFillTx/>
          <a:latin typeface="Helvetica Neue"/>
          <a:ea typeface="Helvetica Neue"/>
          <a:cs typeface="Helvetica Neue"/>
          <a:sym typeface="Helvetica Neue"/>
        </a:defRPr>
      </a:lvl1pPr>
      <a:lvl2pPr marL="1055687" marR="0" indent="-611187" algn="l" defTabSz="821531" rtl="0" latinLnBrk="0">
        <a:lnSpc>
          <a:spcPct val="100000"/>
        </a:lnSpc>
        <a:spcBef>
          <a:spcPts val="5900"/>
        </a:spcBef>
        <a:spcAft>
          <a:spcPts val="0"/>
        </a:spcAft>
        <a:buClr>
          <a:srgbClr val="FFFFFF"/>
        </a:buClr>
        <a:buSzPct val="145000"/>
        <a:buFontTx/>
        <a:buChar char="•"/>
        <a:tabLst/>
        <a:defRPr b="0" baseline="0" cap="none" i="0" spc="0" strike="noStrike" sz="4400" u="none">
          <a:solidFill>
            <a:srgbClr val="FFFFFF"/>
          </a:solidFill>
          <a:uFillTx/>
          <a:latin typeface="Helvetica Neue"/>
          <a:ea typeface="Helvetica Neue"/>
          <a:cs typeface="Helvetica Neue"/>
          <a:sym typeface="Helvetica Neue"/>
        </a:defRPr>
      </a:lvl2pPr>
      <a:lvl3pPr marL="1500187" marR="0" indent="-611187" algn="l" defTabSz="821531" rtl="0" latinLnBrk="0">
        <a:lnSpc>
          <a:spcPct val="100000"/>
        </a:lnSpc>
        <a:spcBef>
          <a:spcPts val="5900"/>
        </a:spcBef>
        <a:spcAft>
          <a:spcPts val="0"/>
        </a:spcAft>
        <a:buClr>
          <a:srgbClr val="FFFFFF"/>
        </a:buClr>
        <a:buSzPct val="145000"/>
        <a:buFontTx/>
        <a:buChar char="•"/>
        <a:tabLst/>
        <a:defRPr b="0" baseline="0" cap="none" i="0" spc="0" strike="noStrike" sz="4400" u="none">
          <a:solidFill>
            <a:srgbClr val="FFFFFF"/>
          </a:solidFill>
          <a:uFillTx/>
          <a:latin typeface="Helvetica Neue"/>
          <a:ea typeface="Helvetica Neue"/>
          <a:cs typeface="Helvetica Neue"/>
          <a:sym typeface="Helvetica Neue"/>
        </a:defRPr>
      </a:lvl3pPr>
      <a:lvl4pPr marL="1944687" marR="0" indent="-611187" algn="l" defTabSz="821531" rtl="0" latinLnBrk="0">
        <a:lnSpc>
          <a:spcPct val="100000"/>
        </a:lnSpc>
        <a:spcBef>
          <a:spcPts val="5900"/>
        </a:spcBef>
        <a:spcAft>
          <a:spcPts val="0"/>
        </a:spcAft>
        <a:buClr>
          <a:srgbClr val="FFFFFF"/>
        </a:buClr>
        <a:buSzPct val="145000"/>
        <a:buFontTx/>
        <a:buChar char="•"/>
        <a:tabLst/>
        <a:defRPr b="0" baseline="0" cap="none" i="0" spc="0" strike="noStrike" sz="4400" u="none">
          <a:solidFill>
            <a:srgbClr val="FFFFFF"/>
          </a:solidFill>
          <a:uFillTx/>
          <a:latin typeface="Helvetica Neue"/>
          <a:ea typeface="Helvetica Neue"/>
          <a:cs typeface="Helvetica Neue"/>
          <a:sym typeface="Helvetica Neue"/>
        </a:defRPr>
      </a:lvl4pPr>
      <a:lvl5pPr marL="2389187" marR="0" indent="-611187" algn="l" defTabSz="821531" rtl="0" latinLnBrk="0">
        <a:lnSpc>
          <a:spcPct val="100000"/>
        </a:lnSpc>
        <a:spcBef>
          <a:spcPts val="5900"/>
        </a:spcBef>
        <a:spcAft>
          <a:spcPts val="0"/>
        </a:spcAft>
        <a:buClr>
          <a:srgbClr val="FFFFFF"/>
        </a:buClr>
        <a:buSzPct val="145000"/>
        <a:buFontTx/>
        <a:buChar char="•"/>
        <a:tabLst/>
        <a:defRPr b="0" baseline="0" cap="none" i="0" spc="0" strike="noStrike" sz="4400" u="none">
          <a:solidFill>
            <a:srgbClr val="FFFFFF"/>
          </a:solidFill>
          <a:uFillTx/>
          <a:latin typeface="Helvetica Neue"/>
          <a:ea typeface="Helvetica Neue"/>
          <a:cs typeface="Helvetica Neue"/>
          <a:sym typeface="Helvetica Neue"/>
        </a:defRPr>
      </a:lvl5pPr>
      <a:lvl6pPr marL="2833687" marR="0" indent="-611187" algn="l" defTabSz="821531" rtl="0" latinLnBrk="0">
        <a:lnSpc>
          <a:spcPct val="100000"/>
        </a:lnSpc>
        <a:spcBef>
          <a:spcPts val="5900"/>
        </a:spcBef>
        <a:spcAft>
          <a:spcPts val="0"/>
        </a:spcAft>
        <a:buClr>
          <a:srgbClr val="FFFFFF"/>
        </a:buClr>
        <a:buSzPct val="145000"/>
        <a:buFontTx/>
        <a:buChar char="•"/>
        <a:tabLst/>
        <a:defRPr b="0" baseline="0" cap="none" i="0" spc="0" strike="noStrike" sz="4400" u="none">
          <a:solidFill>
            <a:srgbClr val="FFFFFF"/>
          </a:solidFill>
          <a:uFillTx/>
          <a:latin typeface="Helvetica Neue"/>
          <a:ea typeface="Helvetica Neue"/>
          <a:cs typeface="Helvetica Neue"/>
          <a:sym typeface="Helvetica Neue"/>
        </a:defRPr>
      </a:lvl6pPr>
      <a:lvl7pPr marL="3278187" marR="0" indent="-611187" algn="l" defTabSz="821531" rtl="0" latinLnBrk="0">
        <a:lnSpc>
          <a:spcPct val="100000"/>
        </a:lnSpc>
        <a:spcBef>
          <a:spcPts val="5900"/>
        </a:spcBef>
        <a:spcAft>
          <a:spcPts val="0"/>
        </a:spcAft>
        <a:buClr>
          <a:srgbClr val="FFFFFF"/>
        </a:buClr>
        <a:buSzPct val="145000"/>
        <a:buFontTx/>
        <a:buChar char="•"/>
        <a:tabLst/>
        <a:defRPr b="0" baseline="0" cap="none" i="0" spc="0" strike="noStrike" sz="4400" u="none">
          <a:solidFill>
            <a:srgbClr val="FFFFFF"/>
          </a:solidFill>
          <a:uFillTx/>
          <a:latin typeface="Helvetica Neue"/>
          <a:ea typeface="Helvetica Neue"/>
          <a:cs typeface="Helvetica Neue"/>
          <a:sym typeface="Helvetica Neue"/>
        </a:defRPr>
      </a:lvl7pPr>
      <a:lvl8pPr marL="3722687" marR="0" indent="-611187" algn="l" defTabSz="821531" rtl="0" latinLnBrk="0">
        <a:lnSpc>
          <a:spcPct val="100000"/>
        </a:lnSpc>
        <a:spcBef>
          <a:spcPts val="5900"/>
        </a:spcBef>
        <a:spcAft>
          <a:spcPts val="0"/>
        </a:spcAft>
        <a:buClr>
          <a:srgbClr val="FFFFFF"/>
        </a:buClr>
        <a:buSzPct val="145000"/>
        <a:buFontTx/>
        <a:buChar char="•"/>
        <a:tabLst/>
        <a:defRPr b="0" baseline="0" cap="none" i="0" spc="0" strike="noStrike" sz="4400" u="none">
          <a:solidFill>
            <a:srgbClr val="FFFFFF"/>
          </a:solidFill>
          <a:uFillTx/>
          <a:latin typeface="Helvetica Neue"/>
          <a:ea typeface="Helvetica Neue"/>
          <a:cs typeface="Helvetica Neue"/>
          <a:sym typeface="Helvetica Neue"/>
        </a:defRPr>
      </a:lvl8pPr>
      <a:lvl9pPr marL="4167187" marR="0" indent="-611187" algn="l" defTabSz="821531" rtl="0" latinLnBrk="0">
        <a:lnSpc>
          <a:spcPct val="100000"/>
        </a:lnSpc>
        <a:spcBef>
          <a:spcPts val="5900"/>
        </a:spcBef>
        <a:spcAft>
          <a:spcPts val="0"/>
        </a:spcAft>
        <a:buClr>
          <a:srgbClr val="FFFFFF"/>
        </a:buClr>
        <a:buSzPct val="145000"/>
        <a:buFontTx/>
        <a:buChar char="•"/>
        <a:tabLst/>
        <a:defRPr b="0" baseline="0" cap="none" i="0" spc="0" strike="noStrike" sz="4400" u="none">
          <a:solidFill>
            <a:srgbClr val="FFFFFF"/>
          </a:solidFill>
          <a:uFillTx/>
          <a:latin typeface="Helvetica Neue"/>
          <a:ea typeface="Helvetica Neue"/>
          <a:cs typeface="Helvetica Neue"/>
          <a:sym typeface="Helvetica Neue"/>
        </a:defRPr>
      </a:lvl9pPr>
    </p:bodyStyle>
    <p:otherStyle>
      <a:lvl1pPr marL="0" marR="0" indent="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1pPr>
      <a:lvl2pPr marL="0" marR="0" indent="2286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2pPr>
      <a:lvl3pPr marL="0" marR="0" indent="4572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3pPr>
      <a:lvl4pPr marL="0" marR="0" indent="6858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4pPr>
      <a:lvl5pPr marL="0" marR="0" indent="9144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5pPr>
      <a:lvl6pPr marL="0" marR="0" indent="11430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6pPr>
      <a:lvl7pPr marL="0" marR="0" indent="13716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7pPr>
      <a:lvl8pPr marL="0" marR="0" indent="16002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8pPr>
      <a:lvl9pPr marL="0" marR="0" indent="18288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10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4.jpeg"/><Relationship Id="rId3" Type="http://schemas.openxmlformats.org/officeDocument/2006/relationships/image" Target="../media/image53.jpeg"/></Relationships>

</file>

<file path=ppt/slides/_rels/slide10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5.jpeg"/></Relationships>

</file>

<file path=ppt/slides/_rels/slide10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6.jpeg"/></Relationships>

</file>

<file path=ppt/slides/_rels/slide10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8.jpeg"/></Relationships>

</file>

<file path=ppt/slides/_rels/slide10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9.jpeg"/></Relationships>

</file>

<file path=ppt/slides/_rels/slide10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7.jpeg"/></Relationships>

</file>

<file path=ppt/slides/_rels/slide10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8.jpeg"/></Relationships>

</file>

<file path=ppt/slides/_rels/slide10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9.jpeg"/></Relationships>

</file>

<file path=ppt/slides/_rels/slide10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0.jpeg"/></Relationships>

</file>

<file path=ppt/slides/_rels/slide10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1.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11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 Id="rId3" Type="http://schemas.openxmlformats.org/officeDocument/2006/relationships/image" Target="../media/image13.jpeg"/><Relationship Id="rId4" Type="http://schemas.openxmlformats.org/officeDocument/2006/relationships/image" Target="../media/image14.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eg"/><Relationship Id="rId3" Type="http://schemas.openxmlformats.org/officeDocument/2006/relationships/image" Target="../media/image16.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eg"/><Relationship Id="rId3" Type="http://schemas.openxmlformats.org/officeDocument/2006/relationships/image" Target="../media/image18.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eg"/><Relationship Id="rId3" Type="http://schemas.openxmlformats.org/officeDocument/2006/relationships/image" Target="../media/image20.jpe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jpeg"/><Relationship Id="rId3" Type="http://schemas.openxmlformats.org/officeDocument/2006/relationships/image" Target="../media/image18.jpe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jpeg"/><Relationship Id="rId3" Type="http://schemas.openxmlformats.org/officeDocument/2006/relationships/image" Target="../media/image18.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jpeg"/></Relationships>

</file>

<file path=ppt/slides/_rels/slide3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jpeg"/></Relationships>

</file>

<file path=ppt/slides/_rels/slide3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jpeg"/></Relationships>

</file>

<file path=ppt/slides/_rels/slide3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jpeg"/></Relationships>

</file>

<file path=ppt/slides/_rels/slide3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eg"/><Relationship Id="rId3" Type="http://schemas.openxmlformats.org/officeDocument/2006/relationships/image" Target="../media/image25.jpeg"/></Relationships>

</file>

<file path=ppt/slides/_rels/slide3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4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eg"/><Relationship Id="rId3" Type="http://schemas.openxmlformats.org/officeDocument/2006/relationships/image" Target="../media/image27.jpeg"/></Relationships>

</file>

<file path=ppt/slides/_rels/slide4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eg"/><Relationship Id="rId3" Type="http://schemas.openxmlformats.org/officeDocument/2006/relationships/image" Target="../media/image28.jpeg"/></Relationships>

</file>

<file path=ppt/slides/_rels/slide4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jpeg"/></Relationships>

</file>

<file path=ppt/slides/_rels/slide4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jpeg"/></Relationships>

</file>

<file path=ppt/slides/_rels/slide4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jpeg"/><Relationship Id="rId3" Type="http://schemas.openxmlformats.org/officeDocument/2006/relationships/image" Target="../media/image32.jpeg"/></Relationships>

</file>

<file path=ppt/slides/_rels/slide4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jpeg"/><Relationship Id="rId3" Type="http://schemas.openxmlformats.org/officeDocument/2006/relationships/image" Target="../media/image33.jpeg"/></Relationships>

</file>

<file path=ppt/slides/_rels/slide4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eg"/><Relationship Id="rId3" Type="http://schemas.openxmlformats.org/officeDocument/2006/relationships/image" Target="../media/image28.jpeg"/></Relationships>

</file>

<file path=ppt/slides/_rels/slide4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jpeg"/></Relationships>

</file>

<file path=ppt/slides/_rels/slide4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5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jpeg"/></Relationships>

</file>

<file path=ppt/slides/_rels/slide5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jpeg"/></Relationships>

</file>

<file path=ppt/slides/_rels/slide5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jpeg"/></Relationships>

</file>

<file path=ppt/slides/_rels/slide5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jpeg"/></Relationships>

</file>

<file path=ppt/slides/_rels/slide5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jpeg"/></Relationships>

</file>

<file path=ppt/slides/_rels/slide5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jpeg"/></Relationships>

</file>

<file path=ppt/slides/_rels/slide5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jpeg"/></Relationships>

</file>

<file path=ppt/slides/_rels/slide5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eg"/><Relationship Id="rId3" Type="http://schemas.openxmlformats.org/officeDocument/2006/relationships/image" Target="../media/image16.jpeg"/></Relationships>

</file>

<file path=ppt/slides/_rels/slide5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jpeg"/><Relationship Id="rId3" Type="http://schemas.openxmlformats.org/officeDocument/2006/relationships/image" Target="../media/image37.jpeg"/></Relationships>

</file>

<file path=ppt/slides/_rels/slide5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8.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jpeg"/></Relationships>

</file>

<file path=ppt/slides/_rels/slide6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jpeg"/></Relationships>

</file>

<file path=ppt/slides/_rels/slide6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1.jpeg"/><Relationship Id="rId3" Type="http://schemas.openxmlformats.org/officeDocument/2006/relationships/image" Target="../media/image42.jpeg"/><Relationship Id="rId4" Type="http://schemas.openxmlformats.org/officeDocument/2006/relationships/image" Target="../media/image43.jpeg"/></Relationships>

</file>

<file path=ppt/slides/_rels/slide6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 Id="rId3" Type="http://schemas.openxmlformats.org/officeDocument/2006/relationships/image" Target="../media/image18.jpeg"/></Relationships>

</file>

<file path=ppt/slides/_rels/slide6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4.jpeg"/></Relationships>

</file>

<file path=ppt/slides/_rels/slide6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5.jpeg"/></Relationships>

</file>

<file path=ppt/slides/_rels/slide6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6.jpeg"/></Relationships>

</file>

<file path=ppt/slides/_rels/slide6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7.jpeg"/></Relationships>

</file>

<file path=ppt/slides/_rels/slide6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eg"/></Relationships>

</file>

<file path=ppt/slides/_rels/slide6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7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7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eg"/><Relationship Id="rId3" Type="http://schemas.openxmlformats.org/officeDocument/2006/relationships/image" Target="../media/image20.jpeg"/><Relationship Id="rId4" Type="http://schemas.openxmlformats.org/officeDocument/2006/relationships/image" Target="../media/image18.jpeg"/></Relationships>

</file>

<file path=ppt/slides/_rels/slide7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8.jpeg"/></Relationships>

</file>

<file path=ppt/slides/_rels/slide7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9.jpeg"/></Relationships>

</file>

<file path=ppt/slides/_rels/slide7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0.jpeg"/><Relationship Id="rId3" Type="http://schemas.openxmlformats.org/officeDocument/2006/relationships/image" Target="../media/image18.jpeg"/></Relationships>

</file>

<file path=ppt/slides/_rels/slide7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eg"/><Relationship Id="rId3" Type="http://schemas.openxmlformats.org/officeDocument/2006/relationships/image" Target="../media/image51.jpeg"/></Relationships>

</file>

<file path=ppt/slides/_rels/slide7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2.jpeg"/><Relationship Id="rId3" Type="http://schemas.openxmlformats.org/officeDocument/2006/relationships/image" Target="../media/image53.jpeg"/></Relationships>

</file>

<file path=ppt/slides/_rels/slide7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4.jpeg"/><Relationship Id="rId3" Type="http://schemas.openxmlformats.org/officeDocument/2006/relationships/image" Target="../media/image53.jpeg"/></Relationships>

</file>

<file path=ppt/slides/_rels/slide7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8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5.jpeg"/></Relationships>

</file>

<file path=ppt/slides/_rels/slide8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6.jpeg"/><Relationship Id="rId3" Type="http://schemas.openxmlformats.org/officeDocument/2006/relationships/image" Target="../media/image55.jpeg"/></Relationships>

</file>

<file path=ppt/slides/_rels/slide8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7.jpeg"/></Relationships>

</file>

<file path=ppt/slides/_rels/slide8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8.jpeg"/><Relationship Id="rId3" Type="http://schemas.openxmlformats.org/officeDocument/2006/relationships/image" Target="../media/image57.jpeg"/></Relationships>

</file>

<file path=ppt/slides/_rels/slide8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9.jpeg"/></Relationships>

</file>

<file path=ppt/slides/_rels/slide8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9.jpeg"/></Relationships>

</file>

<file path=ppt/slides/_rels/slide8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9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0.jpeg"/><Relationship Id="rId3" Type="http://schemas.openxmlformats.org/officeDocument/2006/relationships/image" Target="../media/image18.jpeg"/></Relationships>

</file>

<file path=ppt/slides/_rels/slide9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1.jpeg"/><Relationship Id="rId3" Type="http://schemas.openxmlformats.org/officeDocument/2006/relationships/image" Target="../media/image18.jpeg"/></Relationships>

</file>

<file path=ppt/slides/_rels/slide9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eg"/><Relationship Id="rId3" Type="http://schemas.openxmlformats.org/officeDocument/2006/relationships/image" Target="../media/image62.jpeg"/></Relationships>

</file>

<file path=ppt/slides/_rels/slide9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3.jpeg"/><Relationship Id="rId3"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The Cultural Marxist Plan to  Destroy the U.S. Military  &amp; Recruit Social Justice Warriors"/>
          <p:cNvSpPr txBox="1"/>
          <p:nvPr>
            <p:ph type="title"/>
          </p:nvPr>
        </p:nvSpPr>
        <p:spPr>
          <a:xfrm>
            <a:off x="201513" y="357187"/>
            <a:ext cx="23877588" cy="13001626"/>
          </a:xfrm>
          <a:prstGeom prst="rect">
            <a:avLst/>
          </a:prstGeom>
        </p:spPr>
        <p:txBody>
          <a:bodyPr/>
          <a:lstStyle/>
          <a:p>
            <a:pPr>
              <a:defRPr sz="8000">
                <a:latin typeface="Arial"/>
                <a:ea typeface="Arial"/>
                <a:cs typeface="Arial"/>
                <a:sym typeface="Arial"/>
              </a:defRPr>
            </a:pPr>
            <a:r>
              <a:t>The Cultural Marxist Plan to </a:t>
            </a:r>
            <a:br/>
            <a:r>
              <a:t>Destroy the U.S. Military </a:t>
            </a:r>
            <a:br/>
            <a:r>
              <a:t>&amp; Recruit Social Justice Warriors  </a:t>
            </a:r>
          </a:p>
          <a:p>
            <a:pPr>
              <a:defRPr sz="8000">
                <a:latin typeface="Arial"/>
                <a:ea typeface="Arial"/>
                <a:cs typeface="Arial"/>
                <a:sym typeface="Arial"/>
              </a:defRPr>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Double-click to edit"/>
          <p:cNvSpPr txBox="1"/>
          <p:nvPr>
            <p:ph type="title"/>
          </p:nvPr>
        </p:nvSpPr>
        <p:spPr>
          <a:xfrm>
            <a:off x="351048" y="357187"/>
            <a:ext cx="23918913" cy="13110550"/>
          </a:xfrm>
          <a:prstGeom prst="rect">
            <a:avLst/>
          </a:prstGeom>
        </p:spPr>
        <p:txBody>
          <a:bodyPr/>
          <a:lstStyle/>
          <a:p>
            <a:pPr/>
          </a:p>
          <a:p>
            <a:pPr/>
          </a:p>
          <a:p>
            <a:pPr/>
          </a:p>
          <a:p>
            <a:pPr/>
          </a:p>
        </p:txBody>
      </p:sp>
      <p:pic>
        <p:nvPicPr>
          <p:cNvPr id="149" name="draft#1.jpg" descr="draft#1.jpg"/>
          <p:cNvPicPr>
            <a:picLocks noChangeAspect="1"/>
          </p:cNvPicPr>
          <p:nvPr/>
        </p:nvPicPr>
        <p:blipFill>
          <a:blip r:embed="rId2">
            <a:extLst/>
          </a:blip>
          <a:stretch>
            <a:fillRect/>
          </a:stretch>
        </p:blipFill>
        <p:spPr>
          <a:xfrm>
            <a:off x="4408747" y="828675"/>
            <a:ext cx="15803514" cy="11584916"/>
          </a:xfrm>
          <a:prstGeom prst="rect">
            <a:avLst/>
          </a:prstGeom>
          <a:ln w="12700">
            <a:miter lim="400000"/>
          </a:ln>
        </p:spPr>
      </p:pic>
    </p:spTree>
  </p:cSld>
  <p:clrMapOvr>
    <a:masterClrMapping/>
  </p:clrMapOvr>
  <p:transition xmlns:p14="http://schemas.microsoft.com/office/powerpoint/2010/main" spd="med" advClick="1"/>
</p:sld>
</file>

<file path=ppt/slides/slide10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6" name="Chester Finn, Jr., We Must Take Charge: Our Schools and  Our Future  (New York: The Free Press, 1991), 257."/>
          <p:cNvSpPr txBox="1"/>
          <p:nvPr>
            <p:ph type="title"/>
          </p:nvPr>
        </p:nvSpPr>
        <p:spPr>
          <a:xfrm>
            <a:off x="305097" y="357187"/>
            <a:ext cx="23773806" cy="13001626"/>
          </a:xfrm>
          <a:prstGeom prst="rect">
            <a:avLst/>
          </a:prstGeom>
        </p:spPr>
        <p:txBody>
          <a:bodyPr/>
          <a:lstStyle/>
          <a:p>
            <a:pPr>
              <a:defRPr sz="5000">
                <a:latin typeface="Arial"/>
                <a:ea typeface="Arial"/>
                <a:cs typeface="Arial"/>
                <a:sym typeface="Arial"/>
              </a:defRPr>
            </a:pPr>
          </a:p>
          <a:p>
            <a:pPr>
              <a:defRPr sz="5000">
                <a:latin typeface="Arial"/>
                <a:ea typeface="Arial"/>
                <a:cs typeface="Arial"/>
                <a:sym typeface="Arial"/>
              </a:defRPr>
            </a:pPr>
          </a:p>
          <a:p>
            <a:pPr>
              <a:defRPr sz="5000">
                <a:latin typeface="Arial"/>
                <a:ea typeface="Arial"/>
                <a:cs typeface="Arial"/>
                <a:sym typeface="Arial"/>
              </a:defRPr>
            </a:pPr>
          </a:p>
          <a:p>
            <a:pPr>
              <a:defRPr sz="5000">
                <a:latin typeface="Arial"/>
                <a:ea typeface="Arial"/>
                <a:cs typeface="Arial"/>
                <a:sym typeface="Arial"/>
              </a:defRPr>
            </a:pPr>
          </a:p>
          <a:p>
            <a:pPr>
              <a:defRPr sz="5000">
                <a:latin typeface="Arial"/>
                <a:ea typeface="Arial"/>
                <a:cs typeface="Arial"/>
                <a:sym typeface="Arial"/>
              </a:defRPr>
            </a:pPr>
          </a:p>
          <a:p>
            <a:pPr>
              <a:defRPr sz="5000">
                <a:latin typeface="Arial"/>
                <a:ea typeface="Arial"/>
                <a:cs typeface="Arial"/>
                <a:sym typeface="Arial"/>
              </a:defRPr>
            </a:pPr>
          </a:p>
          <a:p>
            <a:pPr>
              <a:defRPr sz="5000">
                <a:latin typeface="Arial"/>
                <a:ea typeface="Arial"/>
                <a:cs typeface="Arial"/>
                <a:sym typeface="Arial"/>
              </a:defRPr>
            </a:pPr>
          </a:p>
          <a:p>
            <a:pPr>
              <a:defRPr sz="5000">
                <a:latin typeface="Arial"/>
                <a:ea typeface="Arial"/>
                <a:cs typeface="Arial"/>
                <a:sym typeface="Arial"/>
              </a:defRPr>
            </a:pPr>
          </a:p>
          <a:p>
            <a:pPr>
              <a:defRPr sz="5000">
                <a:latin typeface="Arial"/>
                <a:ea typeface="Arial"/>
                <a:cs typeface="Arial"/>
                <a:sym typeface="Arial"/>
              </a:defRPr>
            </a:pPr>
          </a:p>
          <a:p>
            <a:pPr>
              <a:defRPr sz="5000">
                <a:latin typeface="Arial"/>
                <a:ea typeface="Arial"/>
                <a:cs typeface="Arial"/>
                <a:sym typeface="Arial"/>
              </a:defRPr>
            </a:pPr>
          </a:p>
          <a:p>
            <a:pPr>
              <a:defRPr sz="5000">
                <a:latin typeface="Arial"/>
                <a:ea typeface="Arial"/>
                <a:cs typeface="Arial"/>
                <a:sym typeface="Arial"/>
              </a:defRPr>
            </a:pPr>
          </a:p>
          <a:p>
            <a:pPr>
              <a:defRPr sz="5000">
                <a:latin typeface="Arial"/>
                <a:ea typeface="Arial"/>
                <a:cs typeface="Arial"/>
                <a:sym typeface="Arial"/>
              </a:defRPr>
            </a:pPr>
          </a:p>
          <a:p>
            <a:pPr>
              <a:defRPr sz="5000">
                <a:latin typeface="Arial"/>
                <a:ea typeface="Arial"/>
                <a:cs typeface="Arial"/>
                <a:sym typeface="Arial"/>
              </a:defRPr>
            </a:pPr>
          </a:p>
          <a:p>
            <a:pPr>
              <a:defRPr sz="5000">
                <a:latin typeface="Arial"/>
                <a:ea typeface="Arial"/>
                <a:cs typeface="Arial"/>
                <a:sym typeface="Arial"/>
              </a:defRPr>
            </a:pPr>
          </a:p>
          <a:p>
            <a:pPr>
              <a:defRPr sz="5000">
                <a:latin typeface="Arial"/>
                <a:ea typeface="Arial"/>
                <a:cs typeface="Arial"/>
                <a:sym typeface="Arial"/>
              </a:defRPr>
            </a:pPr>
          </a:p>
          <a:p>
            <a:pPr>
              <a:defRPr sz="5000">
                <a:latin typeface="Arial"/>
                <a:ea typeface="Arial"/>
                <a:cs typeface="Arial"/>
                <a:sym typeface="Arial"/>
              </a:defRPr>
            </a:pPr>
            <a:r>
              <a:t>Chester Finn, Jr., We Must Take Charge: Our Schools and </a:t>
            </a:r>
            <a:br/>
            <a:r>
              <a:t>Our Future  (New York: The Free Press, 1991), 257.</a:t>
            </a:r>
          </a:p>
        </p:txBody>
      </p:sp>
      <p:pic>
        <p:nvPicPr>
          <p:cNvPr id="427" name="hire#3.jpg" descr="hire#3.jpg"/>
          <p:cNvPicPr>
            <a:picLocks noChangeAspect="1"/>
          </p:cNvPicPr>
          <p:nvPr/>
        </p:nvPicPr>
        <p:blipFill>
          <a:blip r:embed="rId2">
            <a:extLst/>
          </a:blip>
          <a:stretch>
            <a:fillRect/>
          </a:stretch>
        </p:blipFill>
        <p:spPr>
          <a:xfrm>
            <a:off x="8159750" y="629033"/>
            <a:ext cx="15211377" cy="10629134"/>
          </a:xfrm>
          <a:prstGeom prst="rect">
            <a:avLst/>
          </a:prstGeom>
          <a:ln w="12700">
            <a:miter lim="400000"/>
          </a:ln>
        </p:spPr>
      </p:pic>
      <p:pic>
        <p:nvPicPr>
          <p:cNvPr id="428" name="Grave Influence Book Cover.jpg" descr="Grave Influence Book Cover.jpg"/>
          <p:cNvPicPr>
            <a:picLocks noChangeAspect="1"/>
          </p:cNvPicPr>
          <p:nvPr/>
        </p:nvPicPr>
        <p:blipFill>
          <a:blip r:embed="rId3">
            <a:extLst/>
          </a:blip>
          <a:stretch>
            <a:fillRect/>
          </a:stretch>
        </p:blipFill>
        <p:spPr>
          <a:xfrm>
            <a:off x="1371600" y="1326980"/>
            <a:ext cx="7129370" cy="8826840"/>
          </a:xfrm>
          <a:prstGeom prst="rect">
            <a:avLst/>
          </a:prstGeom>
          <a:ln w="12700">
            <a:miter lim="400000"/>
          </a:ln>
        </p:spPr>
      </p:pic>
    </p:spTree>
  </p:cSld>
  <p:clrMapOvr>
    <a:masterClrMapping/>
  </p:clrMapOvr>
  <p:transition xmlns:p14="http://schemas.microsoft.com/office/powerpoint/2010/main" spd="med" advClick="1"/>
</p:sld>
</file>

<file path=ppt/slides/slide10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0" name="Double-click to edit"/>
          <p:cNvSpPr txBox="1"/>
          <p:nvPr>
            <p:ph type="title"/>
          </p:nvPr>
        </p:nvSpPr>
        <p:spPr>
          <a:xfrm>
            <a:off x="176361" y="357187"/>
            <a:ext cx="24133039" cy="13234914"/>
          </a:xfrm>
          <a:prstGeom prst="rect">
            <a:avLst/>
          </a:prstGeom>
        </p:spPr>
        <p:txBody>
          <a:bodyPr/>
          <a:lstStyle/>
          <a:p>
            <a:pPr/>
          </a:p>
          <a:p>
            <a:pPr/>
          </a:p>
          <a:p>
            <a:pPr/>
          </a:p>
          <a:p>
            <a:pPr/>
          </a:p>
          <a:p>
            <a:pPr/>
          </a:p>
          <a:p>
            <a:pPr/>
          </a:p>
        </p:txBody>
      </p:sp>
      <p:pic>
        <p:nvPicPr>
          <p:cNvPr id="431" name="pioneerpressjpg.jpg" descr="pioneerpressjpg.jpg"/>
          <p:cNvPicPr>
            <a:picLocks noChangeAspect="1"/>
          </p:cNvPicPr>
          <p:nvPr/>
        </p:nvPicPr>
        <p:blipFill>
          <a:blip r:embed="rId2">
            <a:extLst/>
          </a:blip>
          <a:stretch>
            <a:fillRect/>
          </a:stretch>
        </p:blipFill>
        <p:spPr>
          <a:xfrm>
            <a:off x="3746500" y="191015"/>
            <a:ext cx="17778626" cy="13333970"/>
          </a:xfrm>
          <a:prstGeom prst="rect">
            <a:avLst/>
          </a:prstGeom>
          <a:ln w="12700">
            <a:miter lim="400000"/>
          </a:ln>
        </p:spPr>
      </p:pic>
    </p:spTree>
  </p:cSld>
  <p:clrMapOvr>
    <a:masterClrMapping/>
  </p:clrMapOvr>
  <p:transition xmlns:p14="http://schemas.microsoft.com/office/powerpoint/2010/main" spd="med" advClick="1"/>
</p:sld>
</file>

<file path=ppt/slides/slide10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3" name="Double-click to edit"/>
          <p:cNvSpPr txBox="1"/>
          <p:nvPr>
            <p:ph type="title"/>
          </p:nvPr>
        </p:nvSpPr>
        <p:spPr>
          <a:xfrm>
            <a:off x="208452" y="357187"/>
            <a:ext cx="23967096" cy="13125897"/>
          </a:xfrm>
          <a:prstGeom prst="rect">
            <a:avLst/>
          </a:prstGeom>
        </p:spPr>
        <p:txBody>
          <a:bodyPr/>
          <a:lstStyle/>
          <a:p>
            <a:pPr/>
          </a:p>
          <a:p>
            <a:pPr/>
          </a:p>
          <a:p>
            <a:pPr/>
          </a:p>
          <a:p>
            <a:pPr/>
          </a:p>
          <a:p>
            <a:pPr/>
          </a:p>
        </p:txBody>
      </p:sp>
      <p:pic>
        <p:nvPicPr>
          <p:cNvPr id="434" name="pioneerpress#2.jpg" descr="pioneerpress#2.jpg"/>
          <p:cNvPicPr>
            <a:picLocks noChangeAspect="1"/>
          </p:cNvPicPr>
          <p:nvPr/>
        </p:nvPicPr>
        <p:blipFill>
          <a:blip r:embed="rId2">
            <a:extLst/>
          </a:blip>
          <a:stretch>
            <a:fillRect/>
          </a:stretch>
        </p:blipFill>
        <p:spPr>
          <a:xfrm>
            <a:off x="5580062" y="1323964"/>
            <a:ext cx="14757430" cy="11068072"/>
          </a:xfrm>
          <a:prstGeom prst="rect">
            <a:avLst/>
          </a:prstGeom>
          <a:ln w="12700">
            <a:miter lim="400000"/>
          </a:ln>
        </p:spPr>
      </p:pic>
    </p:spTree>
  </p:cSld>
  <p:clrMapOvr>
    <a:masterClrMapping/>
  </p:clrMapOvr>
  <p:transition xmlns:p14="http://schemas.microsoft.com/office/powerpoint/2010/main" spd="med" advClick="1"/>
</p:sld>
</file>

<file path=ppt/slides/slide10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6" name="Double-click to edit"/>
          <p:cNvSpPr txBox="1"/>
          <p:nvPr>
            <p:ph type="title"/>
          </p:nvPr>
        </p:nvSpPr>
        <p:spPr>
          <a:xfrm>
            <a:off x="260052" y="357187"/>
            <a:ext cx="24010641" cy="13208993"/>
          </a:xfrm>
          <a:prstGeom prst="rect">
            <a:avLst/>
          </a:prstGeom>
        </p:spPr>
        <p:txBody>
          <a:bodyPr/>
          <a:lstStyle/>
          <a:p>
            <a:pPr defTabSz="772239">
              <a:defRPr sz="10528"/>
            </a:pPr>
          </a:p>
          <a:p>
            <a:pPr defTabSz="772239">
              <a:defRPr sz="10528"/>
            </a:pPr>
          </a:p>
          <a:p>
            <a:pPr defTabSz="772239">
              <a:defRPr sz="10528"/>
            </a:pPr>
          </a:p>
          <a:p>
            <a:pPr defTabSz="772239">
              <a:defRPr sz="10528"/>
            </a:pPr>
          </a:p>
          <a:p>
            <a:pPr defTabSz="772239">
              <a:defRPr sz="10528"/>
            </a:pPr>
          </a:p>
          <a:p>
            <a:pPr defTabSz="772239">
              <a:defRPr sz="10528"/>
            </a:pPr>
          </a:p>
          <a:p>
            <a:pPr defTabSz="772239">
              <a:defRPr sz="10528"/>
            </a:pPr>
          </a:p>
        </p:txBody>
      </p:sp>
      <p:pic>
        <p:nvPicPr>
          <p:cNvPr id="437" name="NAEP#1.jpg" descr="NAEP#1.jpg"/>
          <p:cNvPicPr>
            <a:picLocks noChangeAspect="1"/>
          </p:cNvPicPr>
          <p:nvPr/>
        </p:nvPicPr>
        <p:blipFill>
          <a:blip r:embed="rId2">
            <a:extLst/>
          </a:blip>
          <a:stretch>
            <a:fillRect/>
          </a:stretch>
        </p:blipFill>
        <p:spPr>
          <a:xfrm>
            <a:off x="4771290" y="1130300"/>
            <a:ext cx="14841420" cy="10614635"/>
          </a:xfrm>
          <a:prstGeom prst="rect">
            <a:avLst/>
          </a:prstGeom>
          <a:ln w="12700">
            <a:miter lim="400000"/>
          </a:ln>
        </p:spPr>
      </p:pic>
    </p:spTree>
  </p:cSld>
  <p:clrMapOvr>
    <a:masterClrMapping/>
  </p:clrMapOvr>
  <p:transition xmlns:p14="http://schemas.microsoft.com/office/powerpoint/2010/main" spd="med" advClick="1"/>
</p:sld>
</file>

<file path=ppt/slides/slide10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9" name="Double-click to edit"/>
          <p:cNvSpPr txBox="1"/>
          <p:nvPr>
            <p:ph type="title"/>
          </p:nvPr>
        </p:nvSpPr>
        <p:spPr>
          <a:xfrm>
            <a:off x="294679" y="357187"/>
            <a:ext cx="23794642" cy="13222189"/>
          </a:xfrm>
          <a:prstGeom prst="rect">
            <a:avLst/>
          </a:prstGeom>
        </p:spPr>
        <p:txBody>
          <a:bodyPr/>
          <a:lstStyle/>
          <a:p>
            <a:pPr defTabSz="772239">
              <a:defRPr sz="10528"/>
            </a:pPr>
          </a:p>
          <a:p>
            <a:pPr defTabSz="772239">
              <a:defRPr sz="10528"/>
            </a:pPr>
          </a:p>
          <a:p>
            <a:pPr defTabSz="772239">
              <a:defRPr sz="10528"/>
            </a:pPr>
          </a:p>
          <a:p>
            <a:pPr defTabSz="772239">
              <a:defRPr sz="10528"/>
            </a:pPr>
          </a:p>
          <a:p>
            <a:pPr defTabSz="772239">
              <a:defRPr sz="10528"/>
            </a:pPr>
          </a:p>
          <a:p>
            <a:pPr defTabSz="772239">
              <a:defRPr sz="10528"/>
            </a:pPr>
          </a:p>
          <a:p>
            <a:pPr defTabSz="772239">
              <a:defRPr sz="10528"/>
            </a:pPr>
          </a:p>
        </p:txBody>
      </p:sp>
      <p:pic>
        <p:nvPicPr>
          <p:cNvPr id="440" name="NAEP#2.jpg" descr="NAEP#2.jpg"/>
          <p:cNvPicPr>
            <a:picLocks noChangeAspect="1"/>
          </p:cNvPicPr>
          <p:nvPr/>
        </p:nvPicPr>
        <p:blipFill>
          <a:blip r:embed="rId2">
            <a:extLst/>
          </a:blip>
          <a:stretch>
            <a:fillRect/>
          </a:stretch>
        </p:blipFill>
        <p:spPr>
          <a:xfrm>
            <a:off x="4580745" y="1681114"/>
            <a:ext cx="15222510" cy="10353772"/>
          </a:xfrm>
          <a:prstGeom prst="rect">
            <a:avLst/>
          </a:prstGeom>
          <a:ln w="12700">
            <a:miter lim="400000"/>
          </a:ln>
        </p:spPr>
      </p:pic>
    </p:spTree>
  </p:cSld>
  <p:clrMapOvr>
    <a:masterClrMapping/>
  </p:clrMapOvr>
  <p:transition xmlns:p14="http://schemas.microsoft.com/office/powerpoint/2010/main" spd="med" advClick="1"/>
</p:sld>
</file>

<file path=ppt/slides/slide10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2" name="Double-click to edit"/>
          <p:cNvSpPr txBox="1"/>
          <p:nvPr>
            <p:ph type="title"/>
          </p:nvPr>
        </p:nvSpPr>
        <p:spPr>
          <a:xfrm>
            <a:off x="314325" y="357187"/>
            <a:ext cx="23755350" cy="13001626"/>
          </a:xfrm>
          <a:prstGeom prst="rect">
            <a:avLst/>
          </a:prstGeom>
        </p:spPr>
        <p:txBody>
          <a:bodyPr/>
          <a:lstStyle/>
          <a:p>
            <a:pPr/>
          </a:p>
          <a:p>
            <a:pPr/>
          </a:p>
          <a:p>
            <a:pPr/>
          </a:p>
          <a:p>
            <a:pPr/>
          </a:p>
        </p:txBody>
      </p:sp>
      <p:pic>
        <p:nvPicPr>
          <p:cNvPr id="443" name="liberty#1.jpg" descr="liberty#1.jpg"/>
          <p:cNvPicPr>
            <a:picLocks noChangeAspect="1"/>
          </p:cNvPicPr>
          <p:nvPr/>
        </p:nvPicPr>
        <p:blipFill>
          <a:blip r:embed="rId2">
            <a:extLst/>
          </a:blip>
          <a:stretch>
            <a:fillRect/>
          </a:stretch>
        </p:blipFill>
        <p:spPr>
          <a:xfrm>
            <a:off x="5207000" y="79195"/>
            <a:ext cx="15143295" cy="13557610"/>
          </a:xfrm>
          <a:prstGeom prst="rect">
            <a:avLst/>
          </a:prstGeom>
          <a:ln w="12700">
            <a:miter lim="400000"/>
          </a:ln>
        </p:spPr>
      </p:pic>
    </p:spTree>
  </p:cSld>
  <p:clrMapOvr>
    <a:masterClrMapping/>
  </p:clrMapOvr>
  <p:transition xmlns:p14="http://schemas.microsoft.com/office/powerpoint/2010/main" spd="med" advClick="1"/>
</p:sld>
</file>

<file path=ppt/slides/slide10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5" name="Double-click to edit"/>
          <p:cNvSpPr txBox="1"/>
          <p:nvPr>
            <p:ph type="title"/>
          </p:nvPr>
        </p:nvSpPr>
        <p:spPr>
          <a:xfrm>
            <a:off x="129282" y="357187"/>
            <a:ext cx="24125436" cy="13171191"/>
          </a:xfrm>
          <a:prstGeom prst="rect">
            <a:avLst/>
          </a:prstGeom>
        </p:spPr>
        <p:txBody>
          <a:bodyPr/>
          <a:lstStyle/>
          <a:p>
            <a:pPr defTabSz="764024">
              <a:defRPr sz="10416"/>
            </a:pPr>
          </a:p>
          <a:p>
            <a:pPr defTabSz="764024">
              <a:defRPr sz="10416"/>
            </a:pPr>
          </a:p>
          <a:p>
            <a:pPr defTabSz="764024">
              <a:defRPr sz="10416"/>
            </a:pPr>
          </a:p>
          <a:p>
            <a:pPr defTabSz="764024">
              <a:defRPr sz="10416"/>
            </a:pPr>
          </a:p>
          <a:p>
            <a:pPr defTabSz="764024">
              <a:defRPr sz="10416"/>
            </a:pPr>
          </a:p>
          <a:p>
            <a:pPr defTabSz="764024">
              <a:defRPr sz="10416"/>
            </a:pPr>
          </a:p>
          <a:p>
            <a:pPr defTabSz="764024">
              <a:defRPr sz="10416"/>
            </a:pPr>
          </a:p>
        </p:txBody>
      </p:sp>
      <p:pic>
        <p:nvPicPr>
          <p:cNvPr id="446" name="liberty#2.jpg" descr="liberty#2.jpg"/>
          <p:cNvPicPr>
            <a:picLocks noChangeAspect="1"/>
          </p:cNvPicPr>
          <p:nvPr/>
        </p:nvPicPr>
        <p:blipFill>
          <a:blip r:embed="rId2">
            <a:extLst/>
          </a:blip>
          <a:stretch>
            <a:fillRect/>
          </a:stretch>
        </p:blipFill>
        <p:spPr>
          <a:xfrm>
            <a:off x="1720850" y="2508250"/>
            <a:ext cx="20425968" cy="6912924"/>
          </a:xfrm>
          <a:prstGeom prst="rect">
            <a:avLst/>
          </a:prstGeom>
          <a:ln w="12700">
            <a:miter lim="400000"/>
          </a:ln>
        </p:spPr>
      </p:pic>
    </p:spTree>
  </p:cSld>
  <p:clrMapOvr>
    <a:masterClrMapping/>
  </p:clrMapOvr>
  <p:transition xmlns:p14="http://schemas.microsoft.com/office/powerpoint/2010/main" spd="med" advClick="1"/>
</p:sld>
</file>

<file path=ppt/slides/slide10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8" name="Double-click to edit"/>
          <p:cNvSpPr txBox="1"/>
          <p:nvPr>
            <p:ph type="title"/>
          </p:nvPr>
        </p:nvSpPr>
        <p:spPr>
          <a:xfrm>
            <a:off x="252809" y="357187"/>
            <a:ext cx="23878382" cy="13253344"/>
          </a:xfrm>
          <a:prstGeom prst="rect">
            <a:avLst/>
          </a:prstGeom>
        </p:spPr>
        <p:txBody>
          <a:bodyPr/>
          <a:lstStyle/>
          <a:p>
            <a:pPr defTabSz="690086">
              <a:defRPr sz="9407"/>
            </a:pPr>
          </a:p>
          <a:p>
            <a:pPr defTabSz="690086">
              <a:defRPr sz="9407"/>
            </a:pPr>
          </a:p>
          <a:p>
            <a:pPr defTabSz="690086">
              <a:defRPr sz="9407"/>
            </a:pPr>
          </a:p>
          <a:p>
            <a:pPr defTabSz="690086">
              <a:defRPr sz="9407"/>
            </a:pPr>
          </a:p>
          <a:p>
            <a:pPr defTabSz="690086">
              <a:defRPr sz="9407"/>
            </a:pPr>
          </a:p>
          <a:p>
            <a:pPr defTabSz="690086">
              <a:defRPr sz="9407"/>
            </a:pPr>
          </a:p>
          <a:p>
            <a:pPr defTabSz="690086">
              <a:defRPr sz="9407"/>
            </a:pPr>
          </a:p>
          <a:p>
            <a:pPr defTabSz="690086">
              <a:defRPr sz="9407"/>
            </a:pPr>
          </a:p>
        </p:txBody>
      </p:sp>
      <p:pic>
        <p:nvPicPr>
          <p:cNvPr id="449" name="liberty#3.jpg" descr="liberty#3.jpg"/>
          <p:cNvPicPr>
            <a:picLocks noChangeAspect="1"/>
          </p:cNvPicPr>
          <p:nvPr/>
        </p:nvPicPr>
        <p:blipFill>
          <a:blip r:embed="rId2">
            <a:extLst/>
          </a:blip>
          <a:stretch>
            <a:fillRect/>
          </a:stretch>
        </p:blipFill>
        <p:spPr>
          <a:xfrm>
            <a:off x="2719768" y="844550"/>
            <a:ext cx="18944464" cy="11456756"/>
          </a:xfrm>
          <a:prstGeom prst="rect">
            <a:avLst/>
          </a:prstGeom>
          <a:ln w="12700">
            <a:miter lim="400000"/>
          </a:ln>
        </p:spPr>
      </p:pic>
    </p:spTree>
  </p:cSld>
  <p:clrMapOvr>
    <a:masterClrMapping/>
  </p:clrMapOvr>
  <p:transition xmlns:p14="http://schemas.microsoft.com/office/powerpoint/2010/main" spd="med" advClick="1"/>
</p:sld>
</file>

<file path=ppt/slides/slide10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1" name="Double-click to edit"/>
          <p:cNvSpPr txBox="1"/>
          <p:nvPr>
            <p:ph type="title"/>
          </p:nvPr>
        </p:nvSpPr>
        <p:spPr>
          <a:xfrm>
            <a:off x="210641" y="357187"/>
            <a:ext cx="23962718" cy="13232310"/>
          </a:xfrm>
          <a:prstGeom prst="rect">
            <a:avLst/>
          </a:prstGeom>
        </p:spPr>
        <p:txBody>
          <a:bodyPr/>
          <a:lstStyle/>
          <a:p>
            <a:pPr/>
          </a:p>
          <a:p>
            <a:pPr/>
          </a:p>
          <a:p>
            <a:pPr/>
          </a:p>
          <a:p>
            <a:pPr/>
          </a:p>
          <a:p>
            <a:pPr/>
          </a:p>
          <a:p>
            <a:pPr/>
          </a:p>
        </p:txBody>
      </p:sp>
      <p:pic>
        <p:nvPicPr>
          <p:cNvPr id="452" name="liberty#5.jpg" descr="liberty#5.jpg"/>
          <p:cNvPicPr>
            <a:picLocks noChangeAspect="1"/>
          </p:cNvPicPr>
          <p:nvPr/>
        </p:nvPicPr>
        <p:blipFill>
          <a:blip r:embed="rId2">
            <a:extLst/>
          </a:blip>
          <a:stretch>
            <a:fillRect/>
          </a:stretch>
        </p:blipFill>
        <p:spPr>
          <a:xfrm>
            <a:off x="290378" y="3213100"/>
            <a:ext cx="23803244" cy="5932501"/>
          </a:xfrm>
          <a:prstGeom prst="rect">
            <a:avLst/>
          </a:prstGeom>
          <a:ln w="12700">
            <a:miter lim="400000"/>
          </a:ln>
        </p:spPr>
      </p:pic>
    </p:spTree>
  </p:cSld>
  <p:clrMapOvr>
    <a:masterClrMapping/>
  </p:clrMapOvr>
  <p:transition xmlns:p14="http://schemas.microsoft.com/office/powerpoint/2010/main" spd="med" advClick="1"/>
</p:sld>
</file>

<file path=ppt/slides/slide10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4" name="Double-click to edit"/>
          <p:cNvSpPr txBox="1"/>
          <p:nvPr>
            <p:ph type="title"/>
          </p:nvPr>
        </p:nvSpPr>
        <p:spPr>
          <a:xfrm>
            <a:off x="217785" y="357187"/>
            <a:ext cx="23948430" cy="13101043"/>
          </a:xfrm>
          <a:prstGeom prst="rect">
            <a:avLst/>
          </a:prstGeom>
        </p:spPr>
        <p:txBody>
          <a:bodyPr/>
          <a:lstStyle/>
          <a:p>
            <a:pPr defTabSz="673655">
              <a:defRPr sz="9184"/>
            </a:pPr>
          </a:p>
          <a:p>
            <a:pPr defTabSz="673655">
              <a:defRPr sz="9184"/>
            </a:pPr>
          </a:p>
          <a:p>
            <a:pPr defTabSz="673655">
              <a:defRPr sz="9184"/>
            </a:pPr>
          </a:p>
          <a:p>
            <a:pPr defTabSz="673655">
              <a:defRPr sz="9184"/>
            </a:pPr>
          </a:p>
          <a:p>
            <a:pPr defTabSz="673655">
              <a:defRPr sz="9184"/>
            </a:pPr>
          </a:p>
          <a:p>
            <a:pPr defTabSz="673655">
              <a:defRPr sz="9184"/>
            </a:pPr>
          </a:p>
          <a:p>
            <a:pPr defTabSz="673655">
              <a:defRPr sz="9184"/>
            </a:pPr>
          </a:p>
          <a:p>
            <a:pPr defTabSz="673655">
              <a:defRPr sz="9184"/>
            </a:pPr>
          </a:p>
        </p:txBody>
      </p:sp>
      <p:pic>
        <p:nvPicPr>
          <p:cNvPr id="455" name="liberty#6.jpg" descr="liberty#6.jpg"/>
          <p:cNvPicPr>
            <a:picLocks noChangeAspect="1"/>
          </p:cNvPicPr>
          <p:nvPr/>
        </p:nvPicPr>
        <p:blipFill>
          <a:blip r:embed="rId2">
            <a:extLst/>
          </a:blip>
          <a:stretch>
            <a:fillRect/>
          </a:stretch>
        </p:blipFill>
        <p:spPr>
          <a:xfrm>
            <a:off x="139263" y="2495550"/>
            <a:ext cx="24105474" cy="7458644"/>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From Grave Influence by Brannon Howse"/>
          <p:cNvSpPr txBox="1"/>
          <p:nvPr>
            <p:ph type="title"/>
          </p:nvPr>
        </p:nvSpPr>
        <p:spPr>
          <a:xfrm>
            <a:off x="220265" y="333375"/>
            <a:ext cx="23927936" cy="13183382"/>
          </a:xfrm>
          <a:prstGeom prst="rect">
            <a:avLst/>
          </a:prstGeom>
        </p:spPr>
        <p:txBody>
          <a:bodyPr/>
          <a:lstStyle/>
          <a:p>
            <a:pPr defTabSz="607933">
              <a:defRPr sz="5550">
                <a:latin typeface="Arial"/>
                <a:ea typeface="Arial"/>
                <a:cs typeface="Arial"/>
                <a:sym typeface="Arial"/>
              </a:defRPr>
            </a:pPr>
          </a:p>
          <a:p>
            <a:pPr defTabSz="607933">
              <a:defRPr sz="5550">
                <a:latin typeface="Arial"/>
                <a:ea typeface="Arial"/>
                <a:cs typeface="Arial"/>
                <a:sym typeface="Arial"/>
              </a:defRPr>
            </a:pPr>
          </a:p>
          <a:p>
            <a:pPr defTabSz="607933">
              <a:defRPr sz="5550">
                <a:latin typeface="Arial"/>
                <a:ea typeface="Arial"/>
                <a:cs typeface="Arial"/>
                <a:sym typeface="Arial"/>
              </a:defRPr>
            </a:pPr>
          </a:p>
          <a:p>
            <a:pPr defTabSz="607933">
              <a:defRPr sz="5550">
                <a:latin typeface="Arial"/>
                <a:ea typeface="Arial"/>
                <a:cs typeface="Arial"/>
                <a:sym typeface="Arial"/>
              </a:defRPr>
            </a:pPr>
          </a:p>
          <a:p>
            <a:pPr defTabSz="607933">
              <a:defRPr sz="5550">
                <a:latin typeface="Arial"/>
                <a:ea typeface="Arial"/>
                <a:cs typeface="Arial"/>
                <a:sym typeface="Arial"/>
              </a:defRPr>
            </a:pPr>
          </a:p>
          <a:p>
            <a:pPr defTabSz="607933">
              <a:defRPr sz="5550">
                <a:latin typeface="Arial"/>
                <a:ea typeface="Arial"/>
                <a:cs typeface="Arial"/>
                <a:sym typeface="Arial"/>
              </a:defRPr>
            </a:pPr>
          </a:p>
          <a:p>
            <a:pPr defTabSz="607933">
              <a:defRPr sz="5550">
                <a:latin typeface="Arial"/>
                <a:ea typeface="Arial"/>
                <a:cs typeface="Arial"/>
                <a:sym typeface="Arial"/>
              </a:defRPr>
            </a:pPr>
          </a:p>
          <a:p>
            <a:pPr defTabSz="607933">
              <a:defRPr sz="5550">
                <a:latin typeface="Arial"/>
                <a:ea typeface="Arial"/>
                <a:cs typeface="Arial"/>
                <a:sym typeface="Arial"/>
              </a:defRPr>
            </a:pPr>
          </a:p>
          <a:p>
            <a:pPr defTabSz="607933">
              <a:defRPr sz="5550">
                <a:latin typeface="Arial"/>
                <a:ea typeface="Arial"/>
                <a:cs typeface="Arial"/>
                <a:sym typeface="Arial"/>
              </a:defRPr>
            </a:pPr>
          </a:p>
          <a:p>
            <a:pPr defTabSz="607933">
              <a:defRPr sz="5550">
                <a:latin typeface="Arial"/>
                <a:ea typeface="Arial"/>
                <a:cs typeface="Arial"/>
                <a:sym typeface="Arial"/>
              </a:defRPr>
            </a:pPr>
          </a:p>
          <a:p>
            <a:pPr defTabSz="607933">
              <a:defRPr sz="5550">
                <a:latin typeface="Arial"/>
                <a:ea typeface="Arial"/>
                <a:cs typeface="Arial"/>
                <a:sym typeface="Arial"/>
              </a:defRPr>
            </a:pPr>
          </a:p>
          <a:p>
            <a:pPr defTabSz="607933">
              <a:defRPr sz="5550">
                <a:latin typeface="Arial"/>
                <a:ea typeface="Arial"/>
                <a:cs typeface="Arial"/>
                <a:sym typeface="Arial"/>
              </a:defRPr>
            </a:pPr>
          </a:p>
          <a:p>
            <a:pPr defTabSz="607933">
              <a:defRPr sz="5550">
                <a:latin typeface="Arial"/>
                <a:ea typeface="Arial"/>
                <a:cs typeface="Arial"/>
                <a:sym typeface="Arial"/>
              </a:defRPr>
            </a:pPr>
          </a:p>
          <a:p>
            <a:pPr defTabSz="607933">
              <a:defRPr sz="5550">
                <a:latin typeface="Arial"/>
                <a:ea typeface="Arial"/>
                <a:cs typeface="Arial"/>
                <a:sym typeface="Arial"/>
              </a:defRPr>
            </a:pPr>
            <a:r>
              <a:t>From Grave Influence by Brannon Howse</a:t>
            </a:r>
          </a:p>
          <a:p>
            <a:pPr defTabSz="607933">
              <a:defRPr sz="5550">
                <a:latin typeface="Arial"/>
                <a:ea typeface="Arial"/>
                <a:cs typeface="Arial"/>
                <a:sym typeface="Arial"/>
              </a:defRPr>
            </a:pPr>
          </a:p>
        </p:txBody>
      </p:sp>
      <p:pic>
        <p:nvPicPr>
          <p:cNvPr id="152" name="mead#1.jpg" descr="mead#1.jpg"/>
          <p:cNvPicPr>
            <a:picLocks noChangeAspect="1"/>
          </p:cNvPicPr>
          <p:nvPr/>
        </p:nvPicPr>
        <p:blipFill>
          <a:blip r:embed="rId2">
            <a:extLst/>
          </a:blip>
          <a:stretch>
            <a:fillRect/>
          </a:stretch>
        </p:blipFill>
        <p:spPr>
          <a:xfrm>
            <a:off x="3284078" y="1778062"/>
            <a:ext cx="17815844" cy="8266051"/>
          </a:xfrm>
          <a:prstGeom prst="rect">
            <a:avLst/>
          </a:prstGeom>
          <a:ln w="12700">
            <a:miter lim="400000"/>
          </a:ln>
        </p:spPr>
      </p:pic>
    </p:spTree>
  </p:cSld>
  <p:clrMapOvr>
    <a:masterClrMapping/>
  </p:clrMapOvr>
  <p:transition xmlns:p14="http://schemas.microsoft.com/office/powerpoint/2010/main" spd="med" advClick="1"/>
</p:sld>
</file>

<file path=ppt/slides/slide1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7" name="Winston Churchill:…"/>
          <p:cNvSpPr txBox="1"/>
          <p:nvPr>
            <p:ph type="title"/>
          </p:nvPr>
        </p:nvSpPr>
        <p:spPr>
          <a:xfrm>
            <a:off x="218405" y="357187"/>
            <a:ext cx="23947190" cy="13279563"/>
          </a:xfrm>
          <a:prstGeom prst="rect">
            <a:avLst/>
          </a:prstGeom>
        </p:spPr>
        <p:txBody>
          <a:bodyPr/>
          <a:lstStyle/>
          <a:p>
            <a:pPr defTabSz="369689">
              <a:defRPr sz="6750">
                <a:latin typeface="Arial"/>
                <a:ea typeface="Arial"/>
                <a:cs typeface="Arial"/>
                <a:sym typeface="Arial"/>
              </a:defRPr>
            </a:pPr>
          </a:p>
          <a:p>
            <a:pPr defTabSz="369689">
              <a:defRPr sz="6750">
                <a:solidFill>
                  <a:srgbClr val="FFD479"/>
                </a:solidFill>
                <a:latin typeface="Arial"/>
                <a:ea typeface="Arial"/>
                <a:cs typeface="Arial"/>
                <a:sym typeface="Arial"/>
              </a:defRPr>
            </a:pPr>
            <a:r>
              <a:t>Winston Churchill:</a:t>
            </a:r>
          </a:p>
          <a:p>
            <a:pPr defTabSz="369689">
              <a:defRPr sz="6750">
                <a:latin typeface="Arial"/>
                <a:ea typeface="Arial"/>
                <a:cs typeface="Arial"/>
                <a:sym typeface="Arial"/>
              </a:defRPr>
            </a:pPr>
          </a:p>
          <a:p>
            <a:pPr defTabSz="369689">
              <a:defRPr sz="6750">
                <a:latin typeface="Arial"/>
                <a:ea typeface="Arial"/>
                <a:cs typeface="Arial"/>
                <a:sym typeface="Arial"/>
              </a:defRPr>
            </a:pPr>
            <a:r>
              <a:t>If you will not fight for the right when you can easily win without bloodshed, if you will not fight when your victory will be sure and not too costly, you may come to the moment when you will have to fight with all the odds against you and only a small chance of survival. There may even be a worse case: you may have to fight when there is no hope of victory, because it is better to perish than to live as slaves.</a:t>
            </a:r>
          </a:p>
          <a:p>
            <a:pPr defTabSz="369689">
              <a:defRPr sz="6750">
                <a:latin typeface="Arial"/>
                <a:ea typeface="Arial"/>
                <a:cs typeface="Arial"/>
                <a:sym typeface="Arial"/>
              </a:defRPr>
            </a:pPr>
          </a:p>
          <a:p>
            <a:pPr defTabSz="369689">
              <a:defRPr sz="5040">
                <a:latin typeface="Arial"/>
                <a:ea typeface="Arial"/>
                <a:cs typeface="Arial"/>
                <a:sym typeface="Arial"/>
              </a:defRPr>
            </a:pPr>
          </a:p>
          <a:p>
            <a:pPr defTabSz="369689">
              <a:defRPr sz="5040">
                <a:latin typeface="Arial"/>
                <a:ea typeface="Arial"/>
                <a:cs typeface="Arial"/>
                <a:sym typeface="Arial"/>
              </a:defRPr>
            </a:pP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From Grave Influence by Brannon Howse"/>
          <p:cNvSpPr txBox="1"/>
          <p:nvPr>
            <p:ph type="title"/>
          </p:nvPr>
        </p:nvSpPr>
        <p:spPr>
          <a:xfrm>
            <a:off x="351234" y="357187"/>
            <a:ext cx="23681532" cy="13133990"/>
          </a:xfrm>
          <a:prstGeom prst="rect">
            <a:avLst/>
          </a:prstGeom>
        </p:spPr>
        <p:txBody>
          <a:bodyPr/>
          <a:lstStyle/>
          <a:p>
            <a:pPr>
              <a:defRPr>
                <a:latin typeface="Arial"/>
                <a:ea typeface="Arial"/>
                <a:cs typeface="Arial"/>
                <a:sym typeface="Arial"/>
              </a:defRPr>
            </a:pPr>
          </a:p>
          <a:p>
            <a:pPr>
              <a:defRPr>
                <a:latin typeface="Arial"/>
                <a:ea typeface="Arial"/>
                <a:cs typeface="Arial"/>
                <a:sym typeface="Arial"/>
              </a:defRPr>
            </a:pPr>
          </a:p>
          <a:p>
            <a:pPr>
              <a:defRPr>
                <a:latin typeface="Arial"/>
                <a:ea typeface="Arial"/>
                <a:cs typeface="Arial"/>
                <a:sym typeface="Arial"/>
              </a:defRPr>
            </a:pPr>
          </a:p>
          <a:p>
            <a:pPr>
              <a:defRPr>
                <a:latin typeface="Arial"/>
                <a:ea typeface="Arial"/>
                <a:cs typeface="Arial"/>
                <a:sym typeface="Arial"/>
              </a:defRPr>
            </a:pPr>
          </a:p>
          <a:p>
            <a:pPr>
              <a:defRPr>
                <a:latin typeface="Arial"/>
                <a:ea typeface="Arial"/>
                <a:cs typeface="Arial"/>
                <a:sym typeface="Arial"/>
              </a:defRPr>
            </a:pPr>
          </a:p>
          <a:p>
            <a:pPr>
              <a:defRPr>
                <a:latin typeface="Arial"/>
                <a:ea typeface="Arial"/>
                <a:cs typeface="Arial"/>
                <a:sym typeface="Arial"/>
              </a:defRPr>
            </a:pPr>
          </a:p>
          <a:p>
            <a:pPr>
              <a:defRPr sz="6300">
                <a:latin typeface="Arial"/>
                <a:ea typeface="Arial"/>
                <a:cs typeface="Arial"/>
                <a:sym typeface="Arial"/>
              </a:defRPr>
            </a:pPr>
            <a:r>
              <a:t>From Grave Influence by Brannon Howse</a:t>
            </a:r>
          </a:p>
        </p:txBody>
      </p:sp>
      <p:pic>
        <p:nvPicPr>
          <p:cNvPr id="155" name="mead#2.jpg" descr="mead#2.jpg"/>
          <p:cNvPicPr>
            <a:picLocks noChangeAspect="1"/>
          </p:cNvPicPr>
          <p:nvPr/>
        </p:nvPicPr>
        <p:blipFill>
          <a:blip r:embed="rId2">
            <a:extLst/>
          </a:blip>
          <a:stretch>
            <a:fillRect/>
          </a:stretch>
        </p:blipFill>
        <p:spPr>
          <a:xfrm>
            <a:off x="1773941" y="1989418"/>
            <a:ext cx="20836118" cy="6447794"/>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Double-click to edit"/>
          <p:cNvSpPr txBox="1"/>
          <p:nvPr>
            <p:ph type="ctrTitle"/>
          </p:nvPr>
        </p:nvSpPr>
        <p:spPr>
          <a:xfrm>
            <a:off x="201755" y="283331"/>
            <a:ext cx="23980490" cy="13149338"/>
          </a:xfrm>
          <a:prstGeom prst="rect">
            <a:avLst/>
          </a:prstGeom>
        </p:spPr>
        <p:txBody>
          <a:bodyPr/>
          <a:lstStyle/>
          <a:p>
            <a:pPr/>
          </a:p>
          <a:p>
            <a:pPr/>
          </a:p>
          <a:p>
            <a:pPr/>
          </a:p>
        </p:txBody>
      </p:sp>
      <p:pic>
        <p:nvPicPr>
          <p:cNvPr id="158" name="americorp#1.jpg" descr="americorp#1.jpg"/>
          <p:cNvPicPr>
            <a:picLocks noChangeAspect="1"/>
          </p:cNvPicPr>
          <p:nvPr/>
        </p:nvPicPr>
        <p:blipFill>
          <a:blip r:embed="rId2">
            <a:extLst/>
          </a:blip>
          <a:stretch>
            <a:fillRect/>
          </a:stretch>
        </p:blipFill>
        <p:spPr>
          <a:xfrm>
            <a:off x="4273069" y="-23813"/>
            <a:ext cx="15837862" cy="13763626"/>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Double-click to edit"/>
          <p:cNvSpPr txBox="1"/>
          <p:nvPr>
            <p:ph type="ctrTitle"/>
          </p:nvPr>
        </p:nvSpPr>
        <p:spPr>
          <a:xfrm>
            <a:off x="277099" y="228172"/>
            <a:ext cx="23986072" cy="13293050"/>
          </a:xfrm>
          <a:prstGeom prst="rect">
            <a:avLst/>
          </a:prstGeom>
        </p:spPr>
        <p:txBody>
          <a:bodyPr/>
          <a:lstStyle/>
          <a:p>
            <a:pPr/>
          </a:p>
          <a:p>
            <a:pPr/>
          </a:p>
          <a:p>
            <a:pPr/>
          </a:p>
        </p:txBody>
      </p:sp>
      <p:pic>
        <p:nvPicPr>
          <p:cNvPr id="161" name="CMR#6.jpg" descr="CMR#6.jpg"/>
          <p:cNvPicPr>
            <a:picLocks noChangeAspect="1"/>
          </p:cNvPicPr>
          <p:nvPr/>
        </p:nvPicPr>
        <p:blipFill>
          <a:blip r:embed="rId2">
            <a:extLst/>
          </a:blip>
          <a:stretch>
            <a:fillRect/>
          </a:stretch>
        </p:blipFill>
        <p:spPr>
          <a:xfrm>
            <a:off x="41146" y="-3175"/>
            <a:ext cx="24301708" cy="13722350"/>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The GIVE Act passed into law as a voluntary program. However, Obama’s intentions were made clear before he was even elected as President of the United States. In 2008, the Obama-Biden campaign website declared:…"/>
          <p:cNvSpPr txBox="1"/>
          <p:nvPr>
            <p:ph type="ctrTitle"/>
          </p:nvPr>
        </p:nvSpPr>
        <p:spPr>
          <a:xfrm>
            <a:off x="154130" y="293656"/>
            <a:ext cx="24075740" cy="13128688"/>
          </a:xfrm>
          <a:prstGeom prst="rect">
            <a:avLst/>
          </a:prstGeom>
        </p:spPr>
        <p:txBody>
          <a:bodyPr/>
          <a:lstStyle/>
          <a:p>
            <a:pPr marL="274320" indent="-411480" defTabSz="365760">
              <a:spcBef>
                <a:spcPts val="1900"/>
              </a:spcBef>
              <a:defRPr sz="6000">
                <a:latin typeface="Arial"/>
                <a:ea typeface="Arial"/>
                <a:cs typeface="Arial"/>
                <a:sym typeface="Arial"/>
              </a:defRPr>
            </a:pPr>
            <a:r>
              <a:rPr>
                <a:solidFill>
                  <a:srgbClr val="FFD479"/>
                </a:solidFill>
              </a:rPr>
              <a:t>The GIVE Act passed into law as a voluntary program. However, Obama’s intentions were made clear before he was even elected as President of the United States. In 2008, the Obama-Biden campaign website declared:</a:t>
            </a:r>
            <a:r>
              <a:t>  </a:t>
            </a:r>
          </a:p>
          <a:p>
            <a:pPr marL="274320" indent="-411480" defTabSz="365760">
              <a:spcBef>
                <a:spcPts val="1900"/>
              </a:spcBef>
              <a:defRPr sz="6000">
                <a:latin typeface="Arial"/>
                <a:ea typeface="Arial"/>
                <a:cs typeface="Arial"/>
                <a:sym typeface="Arial"/>
              </a:defRPr>
            </a:pPr>
          </a:p>
          <a:p>
            <a:pPr marL="274320" indent="-411480" defTabSz="365760">
              <a:spcBef>
                <a:spcPts val="1900"/>
              </a:spcBef>
              <a:defRPr sz="6000">
                <a:latin typeface="Arial"/>
                <a:ea typeface="Arial"/>
                <a:cs typeface="Arial"/>
                <a:sym typeface="Arial"/>
              </a:defRPr>
            </a:pPr>
          </a:p>
          <a:p>
            <a:pPr marL="274320" indent="-411480" defTabSz="365760">
              <a:spcBef>
                <a:spcPts val="1900"/>
              </a:spcBef>
              <a:defRPr sz="6680">
                <a:latin typeface="Arial"/>
                <a:ea typeface="Arial"/>
                <a:cs typeface="Arial"/>
                <a:sym typeface="Arial"/>
              </a:defRPr>
            </a:pPr>
            <a:r>
              <a:t>Obama will call on citizens of all ages to </a:t>
            </a:r>
            <a:br/>
            <a:r>
              <a:t>serve America, by developing a plan to require </a:t>
            </a:r>
            <a:br/>
            <a:r>
              <a:t>50 hours of community service in middle school </a:t>
            </a:r>
            <a:br/>
            <a:r>
              <a:t>and high school and 100 hours of community service </a:t>
            </a:r>
            <a:br/>
            <a:r>
              <a:t>in college every year.</a:t>
            </a:r>
          </a:p>
          <a:p>
            <a:pPr marL="274320" indent="-411480" defTabSz="365760">
              <a:spcBef>
                <a:spcPts val="1900"/>
              </a:spcBef>
              <a:defRPr sz="3000">
                <a:latin typeface="Arial"/>
                <a:ea typeface="Arial"/>
                <a:cs typeface="Arial"/>
                <a:sym typeface="Arial"/>
              </a:defRPr>
            </a:pPr>
          </a:p>
          <a:p>
            <a:pPr marL="274320" indent="-411480" defTabSz="365760">
              <a:spcBef>
                <a:spcPts val="1900"/>
              </a:spcBef>
              <a:defRPr sz="3000">
                <a:latin typeface="Arial"/>
                <a:ea typeface="Arial"/>
                <a:cs typeface="Arial"/>
                <a:sym typeface="Arial"/>
              </a:defRPr>
            </a:pP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The GIVE Act states:…"/>
          <p:cNvSpPr txBox="1"/>
          <p:nvPr>
            <p:ph type="ctrTitle"/>
          </p:nvPr>
        </p:nvSpPr>
        <p:spPr>
          <a:xfrm>
            <a:off x="148177" y="241473"/>
            <a:ext cx="24087646" cy="13233054"/>
          </a:xfrm>
          <a:prstGeom prst="rect">
            <a:avLst/>
          </a:prstGeom>
        </p:spPr>
        <p:txBody>
          <a:bodyPr/>
          <a:lstStyle/>
          <a:p>
            <a:pPr defTabSz="780454">
              <a:defRPr sz="6650">
                <a:solidFill>
                  <a:srgbClr val="FFD479"/>
                </a:solidFill>
                <a:latin typeface="Arial"/>
                <a:ea typeface="Arial"/>
                <a:cs typeface="Arial"/>
                <a:sym typeface="Arial"/>
              </a:defRPr>
            </a:pPr>
            <a:r>
              <a:t>The GIVE Act states:</a:t>
            </a:r>
          </a:p>
          <a:p>
            <a:pPr defTabSz="780454">
              <a:defRPr sz="6650">
                <a:solidFill>
                  <a:srgbClr val="FFD479"/>
                </a:solidFill>
                <a:latin typeface="Arial"/>
                <a:ea typeface="Arial"/>
                <a:cs typeface="Arial"/>
                <a:sym typeface="Arial"/>
              </a:defRPr>
            </a:pPr>
          </a:p>
          <a:p>
            <a:pPr defTabSz="780454">
              <a:defRPr sz="6650">
                <a:latin typeface="Arial"/>
                <a:ea typeface="Arial"/>
                <a:cs typeface="Arial"/>
                <a:sym typeface="Arial"/>
              </a:defRPr>
            </a:pPr>
            <a:r>
              <a:t>They cannot engage in religious instruction, conducting worship services, providing instruction as part of a program that includes mandatory religious instruction or worship, constructing or operating facilities devoted to religious instruction or worship, maintaining facilities primarily or inherently devoted to religious instruction or worship or engage in any form of religious proselytization. (see 45 CFR § 2520.65): </a:t>
            </a:r>
          </a:p>
          <a:p>
            <a:pPr defTabSz="780454">
              <a:defRPr sz="6650">
                <a:latin typeface="Arial"/>
                <a:ea typeface="Arial"/>
                <a:cs typeface="Arial"/>
                <a:sym typeface="Arial"/>
              </a:defRPr>
            </a:pPr>
          </a:p>
          <a:p>
            <a:pPr defTabSz="780454">
              <a:defRPr sz="6650">
                <a:latin typeface="Arial"/>
                <a:ea typeface="Arial"/>
                <a:cs typeface="Arial"/>
                <a:sym typeface="Arial"/>
              </a:defRPr>
            </a:pPr>
          </a:p>
          <a:p>
            <a:pPr defTabSz="780454">
              <a:defRPr sz="6650">
                <a:latin typeface="Arial"/>
                <a:ea typeface="Arial"/>
                <a:cs typeface="Arial"/>
                <a:sym typeface="Arial"/>
              </a:defRPr>
            </a:pP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Double-click to edit"/>
          <p:cNvSpPr txBox="1"/>
          <p:nvPr>
            <p:ph type="ctrTitle"/>
          </p:nvPr>
        </p:nvSpPr>
        <p:spPr>
          <a:xfrm>
            <a:off x="149014" y="303702"/>
            <a:ext cx="24037975" cy="13221240"/>
          </a:xfrm>
          <a:prstGeom prst="rect">
            <a:avLst/>
          </a:prstGeom>
        </p:spPr>
        <p:txBody>
          <a:bodyPr/>
          <a:lstStyle/>
          <a:p>
            <a:pPr/>
          </a:p>
          <a:p>
            <a:pPr/>
          </a:p>
          <a:p>
            <a:pPr/>
          </a:p>
        </p:txBody>
      </p:sp>
      <p:pic>
        <p:nvPicPr>
          <p:cNvPr id="168" name="michelleobama#1.jpg" descr="michelleobama#1.jpg"/>
          <p:cNvPicPr>
            <a:picLocks noChangeAspect="1"/>
          </p:cNvPicPr>
          <p:nvPr/>
        </p:nvPicPr>
        <p:blipFill>
          <a:blip r:embed="rId2">
            <a:extLst/>
          </a:blip>
          <a:stretch>
            <a:fillRect/>
          </a:stretch>
        </p:blipFill>
        <p:spPr>
          <a:xfrm>
            <a:off x="3903172" y="650875"/>
            <a:ext cx="16529659" cy="12058521"/>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In 1992, Mr. Obama was a founding board member  of Pubic Allies, and Michelle Obama became executive director of the Chicago chapter of Public Allies in 1993. Public Allies was nothing more than an organization that seeks to turn America’s youth into com"/>
          <p:cNvSpPr txBox="1"/>
          <p:nvPr>
            <p:ph type="ctrTitle"/>
          </p:nvPr>
        </p:nvSpPr>
        <p:spPr>
          <a:xfrm>
            <a:off x="264914" y="234218"/>
            <a:ext cx="23854172" cy="13247564"/>
          </a:xfrm>
          <a:prstGeom prst="rect">
            <a:avLst/>
          </a:prstGeom>
        </p:spPr>
        <p:txBody>
          <a:bodyPr/>
          <a:lstStyle/>
          <a:p>
            <a:pPr marL="514350" indent="-771525" defTabSz="685800">
              <a:spcBef>
                <a:spcPts val="3600"/>
              </a:spcBef>
              <a:defRPr sz="5625">
                <a:latin typeface="Arial"/>
                <a:ea typeface="Arial"/>
                <a:cs typeface="Arial"/>
                <a:sym typeface="Arial"/>
              </a:defRPr>
            </a:pPr>
          </a:p>
          <a:p>
            <a:pPr marL="514350" indent="-771525" defTabSz="685800">
              <a:spcBef>
                <a:spcPts val="3600"/>
              </a:spcBef>
              <a:defRPr sz="5100">
                <a:latin typeface="Arial"/>
                <a:ea typeface="Arial"/>
                <a:cs typeface="Arial"/>
                <a:sym typeface="Arial"/>
              </a:defRPr>
            </a:pPr>
          </a:p>
          <a:p>
            <a:pPr marL="514350" indent="-771525" defTabSz="685800">
              <a:spcBef>
                <a:spcPts val="3600"/>
              </a:spcBef>
              <a:defRPr sz="5100">
                <a:latin typeface="Arial"/>
                <a:ea typeface="Arial"/>
                <a:cs typeface="Arial"/>
                <a:sym typeface="Arial"/>
              </a:defRPr>
            </a:pPr>
          </a:p>
          <a:p>
            <a:pPr marL="514350" indent="-771525" defTabSz="685800">
              <a:spcBef>
                <a:spcPts val="3600"/>
              </a:spcBef>
              <a:defRPr sz="5700">
                <a:latin typeface="Arial"/>
                <a:ea typeface="Arial"/>
                <a:cs typeface="Arial"/>
                <a:sym typeface="Arial"/>
              </a:defRPr>
            </a:pPr>
          </a:p>
          <a:p>
            <a:pPr marL="514350" indent="-771525" defTabSz="685800">
              <a:spcBef>
                <a:spcPts val="3600"/>
              </a:spcBef>
              <a:defRPr sz="7500">
                <a:latin typeface="Arial"/>
                <a:ea typeface="Arial"/>
                <a:cs typeface="Arial"/>
                <a:sym typeface="Arial"/>
              </a:defRPr>
            </a:pPr>
            <a:r>
              <a:t>In 1992, Mr. Obama was a founding board member </a:t>
            </a:r>
            <a:br/>
            <a:r>
              <a:t>of Pubic Allies, and Michelle Obama became executive director of the Chicago chapter of Public Allies in 1993. Public Allies was nothing more than an organization that seeks to turn America’s youth into community organizers that follow the worldview of Saul Alinsky. </a:t>
            </a:r>
          </a:p>
        </p:txBody>
      </p:sp>
      <p:pic>
        <p:nvPicPr>
          <p:cNvPr id="171" name="michelleobama#1.jpg" descr="michelleobama#1.jpg"/>
          <p:cNvPicPr>
            <a:picLocks noChangeAspect="1"/>
          </p:cNvPicPr>
          <p:nvPr/>
        </p:nvPicPr>
        <p:blipFill>
          <a:blip r:embed="rId2">
            <a:extLst/>
          </a:blip>
          <a:stretch>
            <a:fillRect/>
          </a:stretch>
        </p:blipFill>
        <p:spPr>
          <a:xfrm>
            <a:off x="-114300" y="-57150"/>
            <a:ext cx="6566634" cy="4790414"/>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The September 4, 2008 issue of  Investor's Business Daily , &quot;Michelle's Boot Camp for Radicals&quot; Declared:…"/>
          <p:cNvSpPr txBox="1"/>
          <p:nvPr>
            <p:ph type="subTitle" idx="1"/>
          </p:nvPr>
        </p:nvSpPr>
        <p:spPr>
          <a:xfrm>
            <a:off x="109946" y="227614"/>
            <a:ext cx="24047743" cy="13188498"/>
          </a:xfrm>
          <a:prstGeom prst="rect">
            <a:avLst/>
          </a:prstGeom>
        </p:spPr>
        <p:txBody>
          <a:bodyPr/>
          <a:lstStyle/>
          <a:p>
            <a:pPr defTabSz="813315">
              <a:defRPr sz="7425"/>
            </a:pPr>
          </a:p>
          <a:p>
            <a:pPr defTabSz="813315">
              <a:defRPr sz="7425">
                <a:solidFill>
                  <a:srgbClr val="FFD479"/>
                </a:solidFill>
                <a:latin typeface="Arial"/>
                <a:ea typeface="Arial"/>
                <a:cs typeface="Arial"/>
                <a:sym typeface="Arial"/>
              </a:defRPr>
            </a:pPr>
            <a:r>
              <a:t>The September 4, 2008 issue of </a:t>
            </a:r>
            <a:br/>
            <a:r>
              <a:t>Investor's Business Daily ,</a:t>
            </a:r>
            <a:br/>
            <a:r>
              <a:t>"Michelle's Boot Camp for Radicals" Declared:</a:t>
            </a:r>
          </a:p>
          <a:p>
            <a:pPr defTabSz="813315">
              <a:defRPr sz="7425">
                <a:latin typeface="Arial"/>
                <a:ea typeface="Arial"/>
                <a:cs typeface="Arial"/>
                <a:sym typeface="Arial"/>
              </a:defRPr>
            </a:pPr>
          </a:p>
          <a:p>
            <a:pPr defTabSz="813315">
              <a:defRPr sz="7425">
                <a:latin typeface="Arial"/>
                <a:ea typeface="Arial"/>
                <a:cs typeface="Arial"/>
                <a:sym typeface="Arial"/>
              </a:defRPr>
            </a:pPr>
          </a:p>
          <a:p>
            <a:pPr defTabSz="813315">
              <a:defRPr sz="7425">
                <a:latin typeface="Arial"/>
                <a:ea typeface="Arial"/>
                <a:cs typeface="Arial"/>
                <a:sym typeface="Arial"/>
              </a:defRPr>
            </a:pPr>
            <a:r>
              <a:t>Big Brother had nothing on the Obamas. They plan to herd American youth into government-funded reeducation camps where they'll be brainwashed into thinking America is a racist, oppressive place in need of "social change."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Published 1993"/>
          <p:cNvSpPr txBox="1"/>
          <p:nvPr>
            <p:ph type="title"/>
          </p:nvPr>
        </p:nvSpPr>
        <p:spPr>
          <a:xfrm>
            <a:off x="424854" y="357187"/>
            <a:ext cx="23713183" cy="13001626"/>
          </a:xfrm>
          <a:prstGeom prst="rect">
            <a:avLst/>
          </a:prstGeom>
        </p:spPr>
        <p:txBody>
          <a:bodyPr/>
          <a:lstStyle/>
          <a:p>
            <a:pPr/>
          </a:p>
          <a:p>
            <a:pPr/>
          </a:p>
          <a:p>
            <a:pPr/>
          </a:p>
          <a:p>
            <a:pPr/>
          </a:p>
          <a:p>
            <a:pPr/>
          </a:p>
          <a:p>
            <a:pPr/>
          </a:p>
          <a:p>
            <a:pPr>
              <a:defRPr sz="7500">
                <a:latin typeface="Arial"/>
                <a:ea typeface="Arial"/>
                <a:cs typeface="Arial"/>
                <a:sym typeface="Arial"/>
              </a:defRPr>
            </a:pPr>
            <a:r>
              <a:t>Published 1993</a:t>
            </a:r>
          </a:p>
        </p:txBody>
      </p:sp>
      <p:pic>
        <p:nvPicPr>
          <p:cNvPr id="122" name="An Educational Abduction.jpg" descr="An Educational Abduction.jpg"/>
          <p:cNvPicPr>
            <a:picLocks noChangeAspect="1"/>
          </p:cNvPicPr>
          <p:nvPr/>
        </p:nvPicPr>
        <p:blipFill>
          <a:blip r:embed="rId2">
            <a:extLst/>
          </a:blip>
          <a:stretch>
            <a:fillRect/>
          </a:stretch>
        </p:blipFill>
        <p:spPr>
          <a:xfrm>
            <a:off x="9447059" y="1139248"/>
            <a:ext cx="5489882" cy="9202304"/>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The September 4, 2008 issue of  Investor's Business Daily , &quot;Michelle's Boot Camp for Radicals&quot; Declared:…"/>
          <p:cNvSpPr txBox="1"/>
          <p:nvPr>
            <p:ph type="ctrTitle"/>
          </p:nvPr>
        </p:nvSpPr>
        <p:spPr>
          <a:xfrm>
            <a:off x="168919" y="248449"/>
            <a:ext cx="24046162" cy="13219102"/>
          </a:xfrm>
          <a:prstGeom prst="rect">
            <a:avLst/>
          </a:prstGeom>
        </p:spPr>
        <p:txBody>
          <a:bodyPr/>
          <a:lstStyle/>
          <a:p>
            <a:pPr marL="651509" indent="-977264" defTabSz="868680">
              <a:spcBef>
                <a:spcPts val="4500"/>
              </a:spcBef>
              <a:defRPr sz="6650">
                <a:solidFill>
                  <a:srgbClr val="FFD479"/>
                </a:solidFill>
                <a:latin typeface="Arial"/>
                <a:ea typeface="Arial"/>
                <a:cs typeface="Arial"/>
                <a:sym typeface="Arial"/>
              </a:defRPr>
            </a:pPr>
            <a:r>
              <a:t>The September 4, 2008 issue of </a:t>
            </a:r>
            <a:br/>
            <a:r>
              <a:t>Investor's Business Daily ,</a:t>
            </a:r>
            <a:br/>
            <a:r>
              <a:t>"Michelle's Boot Camp for Radicals" Declared:</a:t>
            </a:r>
          </a:p>
          <a:p>
            <a:pPr marL="651509" indent="-977264" defTabSz="868680">
              <a:spcBef>
                <a:spcPts val="4500"/>
              </a:spcBef>
              <a:defRPr sz="6650">
                <a:solidFill>
                  <a:srgbClr val="FFD479"/>
                </a:solidFill>
                <a:latin typeface="Arial"/>
                <a:ea typeface="Arial"/>
                <a:cs typeface="Arial"/>
                <a:sym typeface="Arial"/>
              </a:defRPr>
            </a:pPr>
          </a:p>
          <a:p>
            <a:pPr marL="651509" indent="-977264" defTabSz="868680">
              <a:spcBef>
                <a:spcPts val="4500"/>
              </a:spcBef>
              <a:defRPr sz="6650">
                <a:latin typeface="Arial"/>
                <a:ea typeface="Arial"/>
                <a:cs typeface="Arial"/>
                <a:sym typeface="Arial"/>
              </a:defRPr>
            </a:pPr>
            <a:r>
              <a:t>But its [Public Allies] real mission is to radicalize American youth and use them to bring about "social change" through threats, pressure, tension and confrontation — the tactics used by the father of community organizing, Saul "The Red" Alinsky.</a:t>
            </a:r>
          </a:p>
          <a:p>
            <a:pPr marL="651509" indent="-977264" defTabSz="868680">
              <a:spcBef>
                <a:spcPts val="4500"/>
              </a:spcBef>
              <a:defRPr sz="6175">
                <a:latin typeface="Arial"/>
                <a:ea typeface="Arial"/>
                <a:cs typeface="Arial"/>
                <a:sym typeface="Arial"/>
              </a:defRPr>
            </a:pPr>
          </a:p>
          <a:p>
            <a:pPr marL="651509" indent="-977264" defTabSz="868680">
              <a:spcBef>
                <a:spcPts val="4500"/>
              </a:spcBef>
              <a:defRPr sz="6175">
                <a:latin typeface="Arial"/>
                <a:ea typeface="Arial"/>
                <a:cs typeface="Arial"/>
                <a:sym typeface="Arial"/>
              </a:defRPr>
            </a:pPr>
            <a:endParaRPr sz="3800"/>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The September 4, 2008 issue of  Investor's Business Daily , &quot;Michelle's Boot Camp for Radicals&quot; Declared:…"/>
          <p:cNvSpPr txBox="1"/>
          <p:nvPr>
            <p:ph type="ctrTitle"/>
          </p:nvPr>
        </p:nvSpPr>
        <p:spPr>
          <a:xfrm>
            <a:off x="264355" y="284354"/>
            <a:ext cx="23855290" cy="13147292"/>
          </a:xfrm>
          <a:prstGeom prst="rect">
            <a:avLst/>
          </a:prstGeom>
        </p:spPr>
        <p:txBody>
          <a:bodyPr/>
          <a:lstStyle/>
          <a:p>
            <a:pPr defTabSz="328612">
              <a:defRPr sz="6400">
                <a:solidFill>
                  <a:srgbClr val="FFD479"/>
                </a:solidFill>
                <a:latin typeface="Arial"/>
                <a:ea typeface="Arial"/>
                <a:cs typeface="Arial"/>
                <a:sym typeface="Arial"/>
              </a:defRPr>
            </a:pPr>
            <a:r>
              <a:t>The September 4, 2008 issue of </a:t>
            </a:r>
            <a:br/>
            <a:r>
              <a:t>Investor's Business Daily ,</a:t>
            </a:r>
            <a:br/>
            <a:r>
              <a:t>"Michelle's Boot Camp for Radicals" Declared:</a:t>
            </a:r>
          </a:p>
          <a:p>
            <a:pPr defTabSz="328612">
              <a:defRPr sz="6400">
                <a:solidFill>
                  <a:srgbClr val="FFD479"/>
                </a:solidFill>
                <a:latin typeface="Arial"/>
                <a:ea typeface="Arial"/>
                <a:cs typeface="Arial"/>
                <a:sym typeface="Arial"/>
              </a:defRPr>
            </a:pPr>
          </a:p>
          <a:p>
            <a:pPr defTabSz="328612">
              <a:defRPr sz="6400">
                <a:solidFill>
                  <a:srgbClr val="FFD479"/>
                </a:solidFill>
                <a:latin typeface="Arial"/>
                <a:ea typeface="Arial"/>
                <a:cs typeface="Arial"/>
                <a:sym typeface="Arial"/>
              </a:defRPr>
            </a:pPr>
          </a:p>
          <a:p>
            <a:pPr marL="274320" indent="-411480" defTabSz="365760">
              <a:spcBef>
                <a:spcPts val="1900"/>
              </a:spcBef>
              <a:defRPr sz="6400">
                <a:latin typeface="Arial"/>
                <a:ea typeface="Arial"/>
                <a:cs typeface="Arial"/>
                <a:sym typeface="Arial"/>
              </a:defRPr>
            </a:pPr>
            <a:r>
              <a:t>"Our alumni are more than twice as likely as 18-34 year olds to . . . engage in protest activities," Public Allies boasts in a document found with its tax filings. It has already deployed an army of 2,200 community organizers like Obama to agitate for "justice" and "equality" in his hometown of Chicago and other U.S. cities, including Cincinnati, Los Angeles, Milwaukee, New York, Phoenix, Pittsburgh and Washington. </a:t>
            </a:r>
          </a:p>
          <a:p>
            <a:pPr marL="274320" indent="-274320" defTabSz="365760">
              <a:spcBef>
                <a:spcPts val="1900"/>
              </a:spcBef>
              <a:defRPr sz="1440">
                <a:effectLst>
                  <a:outerShdw sx="100000" sy="100000" kx="0" ky="0" algn="b" rotWithShape="0" blurRad="5080" dist="10160" dir="2700000">
                    <a:srgbClr val="000000"/>
                  </a:outerShdw>
                </a:effectLst>
                <a:latin typeface="Gill Sans"/>
                <a:ea typeface="Gill Sans"/>
                <a:cs typeface="Gill Sans"/>
                <a:sym typeface="Gill Sans"/>
              </a:defRPr>
            </a:pPr>
          </a:p>
          <a:p>
            <a:pPr defTabSz="328612">
              <a:defRPr sz="3000">
                <a:solidFill>
                  <a:srgbClr val="FFD479"/>
                </a:solidFill>
                <a:latin typeface="Arial"/>
                <a:ea typeface="Arial"/>
                <a:cs typeface="Arial"/>
                <a:sym typeface="Arial"/>
              </a:defRPr>
            </a:pPr>
          </a:p>
          <a:p>
            <a:pPr defTabSz="328612">
              <a:defRPr sz="3000">
                <a:solidFill>
                  <a:srgbClr val="FFD479"/>
                </a:solidFill>
                <a:latin typeface="Arial"/>
                <a:ea typeface="Arial"/>
                <a:cs typeface="Arial"/>
                <a:sym typeface="Arial"/>
              </a:defRPr>
            </a:pPr>
          </a:p>
          <a:p>
            <a:pPr defTabSz="328612">
              <a:defRPr sz="3000">
                <a:solidFill>
                  <a:srgbClr val="FFD479"/>
                </a:solidFill>
                <a:latin typeface="Arial"/>
                <a:ea typeface="Arial"/>
                <a:cs typeface="Arial"/>
                <a:sym typeface="Arial"/>
              </a:defRPr>
            </a:pPr>
          </a:p>
          <a:p>
            <a:pPr defTabSz="328612">
              <a:defRPr sz="3000">
                <a:solidFill>
                  <a:srgbClr val="FFD479"/>
                </a:solidFill>
                <a:latin typeface="Arial"/>
                <a:ea typeface="Arial"/>
                <a:cs typeface="Arial"/>
                <a:sym typeface="Arial"/>
              </a:defRPr>
            </a:pP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The September 4, 2008 issue of  Investor's Business Daily , &quot;Michelle's Boot Camp for Radicals&quot; Declared:…"/>
          <p:cNvSpPr txBox="1"/>
          <p:nvPr>
            <p:ph type="ctrTitle"/>
          </p:nvPr>
        </p:nvSpPr>
        <p:spPr>
          <a:xfrm>
            <a:off x="193848" y="212638"/>
            <a:ext cx="23996304" cy="13290724"/>
          </a:xfrm>
          <a:prstGeom prst="rect">
            <a:avLst/>
          </a:prstGeom>
        </p:spPr>
        <p:txBody>
          <a:bodyPr/>
          <a:lstStyle/>
          <a:p>
            <a:pPr defTabSz="402550">
              <a:defRPr sz="6370">
                <a:solidFill>
                  <a:srgbClr val="FFD479"/>
                </a:solidFill>
                <a:latin typeface="Arial"/>
                <a:ea typeface="Arial"/>
                <a:cs typeface="Arial"/>
                <a:sym typeface="Arial"/>
              </a:defRPr>
            </a:pPr>
            <a:br/>
            <a:r>
              <a:rPr sz="7350"/>
              <a:t>The September 4, 2008 issue of </a:t>
            </a:r>
            <a:br>
              <a:rPr sz="7350"/>
            </a:br>
            <a:r>
              <a:rPr sz="7350"/>
              <a:t>Investor's Business Daily ,</a:t>
            </a:r>
            <a:br>
              <a:rPr sz="7350"/>
            </a:br>
            <a:r>
              <a:rPr sz="7350"/>
              <a:t>"Michelle's Boot Camp for Radicals" Declared:</a:t>
            </a:r>
            <a:endParaRPr sz="7350"/>
          </a:p>
          <a:p>
            <a:pPr defTabSz="402550">
              <a:defRPr sz="7350">
                <a:solidFill>
                  <a:srgbClr val="FFD479"/>
                </a:solidFill>
                <a:latin typeface="Arial"/>
                <a:ea typeface="Arial"/>
                <a:cs typeface="Arial"/>
                <a:sym typeface="Arial"/>
              </a:defRPr>
            </a:pPr>
          </a:p>
          <a:p>
            <a:pPr defTabSz="402550">
              <a:defRPr sz="7350">
                <a:latin typeface="Arial"/>
                <a:ea typeface="Arial"/>
                <a:cs typeface="Arial"/>
                <a:sym typeface="Arial"/>
              </a:defRPr>
            </a:pPr>
          </a:p>
          <a:p>
            <a:pPr defTabSz="402550">
              <a:defRPr sz="7350">
                <a:latin typeface="Arial"/>
                <a:ea typeface="Arial"/>
                <a:cs typeface="Arial"/>
                <a:sym typeface="Arial"/>
              </a:defRPr>
            </a:pPr>
            <a:r>
              <a:t>I get to practice being an activist," and get paid for it, </a:t>
            </a:r>
            <a:br/>
            <a:r>
              <a:t>gushed Cincinnati recruit Amy Vincent.</a:t>
            </a:r>
          </a:p>
          <a:p>
            <a:pPr defTabSz="402550">
              <a:defRPr sz="6370">
                <a:latin typeface="Arial"/>
                <a:ea typeface="Arial"/>
                <a:cs typeface="Arial"/>
                <a:sym typeface="Arial"/>
              </a:defRPr>
            </a:pPr>
          </a:p>
          <a:p>
            <a:pPr defTabSz="402550">
              <a:defRPr sz="3675">
                <a:solidFill>
                  <a:srgbClr val="FFD479"/>
                </a:solidFill>
                <a:latin typeface="Arial"/>
                <a:ea typeface="Arial"/>
                <a:cs typeface="Arial"/>
                <a:sym typeface="Arial"/>
              </a:defRPr>
            </a:pPr>
          </a:p>
          <a:p>
            <a:pPr defTabSz="402550">
              <a:defRPr sz="3675">
                <a:solidFill>
                  <a:srgbClr val="FFD479"/>
                </a:solidFill>
                <a:latin typeface="Arial"/>
                <a:ea typeface="Arial"/>
                <a:cs typeface="Arial"/>
                <a:sym typeface="Arial"/>
              </a:defRPr>
            </a:pPr>
          </a:p>
          <a:p>
            <a:pPr defTabSz="402550">
              <a:defRPr sz="3675">
                <a:solidFill>
                  <a:srgbClr val="FFD479"/>
                </a:solidFill>
                <a:latin typeface="Arial"/>
                <a:ea typeface="Arial"/>
                <a:cs typeface="Arial"/>
                <a:sym typeface="Arial"/>
              </a:defRPr>
            </a:pPr>
          </a:p>
          <a:p>
            <a:pPr defTabSz="402550">
              <a:defRPr sz="3675">
                <a:solidFill>
                  <a:srgbClr val="FFD479"/>
                </a:solidFill>
                <a:latin typeface="Arial"/>
                <a:ea typeface="Arial"/>
                <a:cs typeface="Arial"/>
                <a:sym typeface="Arial"/>
              </a:defRPr>
            </a:pPr>
          </a:p>
          <a:p>
            <a:pPr defTabSz="402550">
              <a:defRPr sz="3675">
                <a:solidFill>
                  <a:srgbClr val="FFD479"/>
                </a:solidFill>
                <a:latin typeface="Arial"/>
                <a:ea typeface="Arial"/>
                <a:cs typeface="Arial"/>
                <a:sym typeface="Arial"/>
              </a:defRPr>
            </a:pPr>
          </a:p>
          <a:p>
            <a:pPr defTabSz="402550">
              <a:defRPr sz="3675">
                <a:solidFill>
                  <a:srgbClr val="FFD479"/>
                </a:solidFill>
                <a:latin typeface="Arial"/>
                <a:ea typeface="Arial"/>
                <a:cs typeface="Arial"/>
                <a:sym typeface="Arial"/>
              </a:defRPr>
            </a:pP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The September 4, 2008 issue of  Investor's Business Daily , &quot;Michelle's Boot Camp for Radicals&quot; Declared:…"/>
          <p:cNvSpPr txBox="1"/>
          <p:nvPr>
            <p:ph type="ctrTitle"/>
          </p:nvPr>
        </p:nvSpPr>
        <p:spPr>
          <a:xfrm>
            <a:off x="205940" y="195057"/>
            <a:ext cx="23972120" cy="13325886"/>
          </a:xfrm>
          <a:prstGeom prst="rect">
            <a:avLst/>
          </a:prstGeom>
        </p:spPr>
        <p:txBody>
          <a:bodyPr/>
          <a:lstStyle/>
          <a:p>
            <a:pPr defTabSz="369689">
              <a:defRPr sz="6075">
                <a:solidFill>
                  <a:srgbClr val="FFD479"/>
                </a:solidFill>
                <a:latin typeface="Arial"/>
                <a:ea typeface="Arial"/>
                <a:cs typeface="Arial"/>
                <a:sym typeface="Arial"/>
              </a:defRPr>
            </a:pPr>
            <a:br/>
            <a:r>
              <a:rPr sz="6525"/>
              <a:t>The September 4, 2008 issue of </a:t>
            </a:r>
            <a:br>
              <a:rPr sz="6525"/>
            </a:br>
            <a:r>
              <a:rPr sz="6525"/>
              <a:t>Investor's Business Daily ,</a:t>
            </a:r>
            <a:br>
              <a:rPr sz="6525"/>
            </a:br>
            <a:r>
              <a:rPr sz="6525"/>
              <a:t>"Michelle's Boot Camp for Radicals" Declared:</a:t>
            </a:r>
            <a:endParaRPr sz="6525"/>
          </a:p>
          <a:p>
            <a:pPr defTabSz="369689">
              <a:defRPr sz="6525">
                <a:latin typeface="Arial"/>
                <a:ea typeface="Arial"/>
                <a:cs typeface="Arial"/>
                <a:sym typeface="Arial"/>
              </a:defRPr>
            </a:pPr>
          </a:p>
          <a:p>
            <a:pPr defTabSz="369689">
              <a:defRPr sz="6525">
                <a:latin typeface="Arial"/>
                <a:ea typeface="Arial"/>
                <a:cs typeface="Arial"/>
                <a:sym typeface="Arial"/>
              </a:defRPr>
            </a:pPr>
            <a:r>
              <a:t>When they're not protesting, they're staffing AIDS clinics, handing out condoms, bailing criminals out of jail and helping illegal aliens and the homeless obtain food stamps and </a:t>
            </a:r>
            <a:br/>
            <a:r>
              <a:t>other welfare.</a:t>
            </a:r>
          </a:p>
          <a:p>
            <a:pPr defTabSz="369689">
              <a:defRPr sz="6075">
                <a:latin typeface="Arial"/>
                <a:ea typeface="Arial"/>
                <a:cs typeface="Arial"/>
                <a:sym typeface="Arial"/>
              </a:defRPr>
            </a:pPr>
          </a:p>
          <a:p>
            <a:pPr defTabSz="369689">
              <a:defRPr sz="4500">
                <a:latin typeface="Arial"/>
                <a:ea typeface="Arial"/>
                <a:cs typeface="Arial"/>
                <a:sym typeface="Arial"/>
              </a:defRPr>
            </a:pPr>
          </a:p>
          <a:p>
            <a:pPr defTabSz="369689">
              <a:defRPr sz="4500">
                <a:latin typeface="Arial"/>
                <a:ea typeface="Arial"/>
                <a:cs typeface="Arial"/>
                <a:sym typeface="Arial"/>
              </a:defRPr>
            </a:pPr>
          </a:p>
          <a:p>
            <a:pPr defTabSz="369689">
              <a:defRPr sz="3375">
                <a:latin typeface="Arial"/>
                <a:ea typeface="Arial"/>
                <a:cs typeface="Arial"/>
                <a:sym typeface="Arial"/>
              </a:defRPr>
            </a:pPr>
          </a:p>
          <a:p>
            <a:pPr defTabSz="369689">
              <a:defRPr sz="3375">
                <a:latin typeface="Arial"/>
                <a:ea typeface="Arial"/>
                <a:cs typeface="Arial"/>
                <a:sym typeface="Arial"/>
              </a:defRPr>
            </a:pPr>
          </a:p>
          <a:p>
            <a:pPr defTabSz="369689">
              <a:defRPr sz="3375">
                <a:latin typeface="Arial"/>
                <a:ea typeface="Arial"/>
                <a:cs typeface="Arial"/>
                <a:sym typeface="Arial"/>
              </a:defRPr>
            </a:pPr>
          </a:p>
          <a:p>
            <a:pPr defTabSz="369689">
              <a:defRPr sz="3375">
                <a:latin typeface="Arial"/>
                <a:ea typeface="Arial"/>
                <a:cs typeface="Arial"/>
                <a:sym typeface="Arial"/>
              </a:defRPr>
            </a:pP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The September 4, 2008 issue of  Investor's Business Daily , &quot;Michelle's Boot Camp for Radicals&quot; Declared:…"/>
          <p:cNvSpPr txBox="1"/>
          <p:nvPr>
            <p:ph type="ctrTitle"/>
          </p:nvPr>
        </p:nvSpPr>
        <p:spPr>
          <a:xfrm>
            <a:off x="222870" y="303888"/>
            <a:ext cx="23938260" cy="13108224"/>
          </a:xfrm>
          <a:prstGeom prst="rect">
            <a:avLst/>
          </a:prstGeom>
        </p:spPr>
        <p:txBody>
          <a:bodyPr/>
          <a:lstStyle/>
          <a:p>
            <a:pPr defTabSz="813315">
              <a:defRPr sz="7425">
                <a:latin typeface="Arial"/>
                <a:ea typeface="Arial"/>
                <a:cs typeface="Arial"/>
                <a:sym typeface="Arial"/>
              </a:defRPr>
            </a:pPr>
            <a:br/>
            <a:r>
              <a:rPr>
                <a:solidFill>
                  <a:srgbClr val="FFD479"/>
                </a:solidFill>
              </a:rPr>
              <a:t>The September 4, 2008 issue of </a:t>
            </a:r>
            <a:br>
              <a:rPr>
                <a:solidFill>
                  <a:srgbClr val="FFD479"/>
                </a:solidFill>
              </a:rPr>
            </a:br>
            <a:r>
              <a:rPr>
                <a:solidFill>
                  <a:srgbClr val="FFD479"/>
                </a:solidFill>
              </a:rPr>
              <a:t>Investor's Business Daily ,</a:t>
            </a:r>
            <a:br>
              <a:rPr>
                <a:solidFill>
                  <a:srgbClr val="FFD479"/>
                </a:solidFill>
              </a:rPr>
            </a:br>
            <a:r>
              <a:rPr>
                <a:solidFill>
                  <a:srgbClr val="FFD479"/>
                </a:solidFill>
              </a:rPr>
              <a:t>"Michelle's Boot Camp for Radicals" Declared:</a:t>
            </a:r>
          </a:p>
          <a:p>
            <a:pPr defTabSz="813315">
              <a:defRPr sz="7425">
                <a:latin typeface="Arial"/>
                <a:ea typeface="Arial"/>
                <a:cs typeface="Arial"/>
                <a:sym typeface="Arial"/>
              </a:defRPr>
            </a:pPr>
          </a:p>
          <a:p>
            <a:pPr defTabSz="813315">
              <a:defRPr sz="7425">
                <a:latin typeface="Arial"/>
                <a:ea typeface="Arial"/>
                <a:cs typeface="Arial"/>
                <a:sym typeface="Arial"/>
              </a:defRPr>
            </a:pPr>
          </a:p>
          <a:p>
            <a:pPr defTabSz="813315">
              <a:defRPr sz="7425">
                <a:latin typeface="Arial"/>
                <a:ea typeface="Arial"/>
                <a:cs typeface="Arial"/>
                <a:sym typeface="Arial"/>
              </a:defRPr>
            </a:pPr>
            <a:r>
              <a:t>Public Allies brags that more than 80% of graduates have continued working in nonprofit or government jobs. It's training the "next generation of nonprofit leaders"—future "social entrepreneurs.”</a:t>
            </a:r>
          </a:p>
          <a:p>
            <a:pPr defTabSz="813315">
              <a:defRPr sz="7425">
                <a:latin typeface="Arial"/>
                <a:ea typeface="Arial"/>
                <a:cs typeface="Arial"/>
                <a:sym typeface="Arial"/>
              </a:defRPr>
            </a:pP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The September 4, 2008 issue of  Investor's Business Daily , &quot;Michelle's Boot Camp for Radicals&quot; Declared:…"/>
          <p:cNvSpPr txBox="1"/>
          <p:nvPr>
            <p:ph type="ctrTitle"/>
          </p:nvPr>
        </p:nvSpPr>
        <p:spPr>
          <a:xfrm>
            <a:off x="167338" y="279610"/>
            <a:ext cx="24049324" cy="13156780"/>
          </a:xfrm>
          <a:prstGeom prst="rect">
            <a:avLst/>
          </a:prstGeom>
        </p:spPr>
        <p:txBody>
          <a:bodyPr/>
          <a:lstStyle/>
          <a:p>
            <a:pPr defTabSz="599717">
              <a:defRPr sz="6570">
                <a:latin typeface="Arial"/>
                <a:ea typeface="Arial"/>
                <a:cs typeface="Arial"/>
                <a:sym typeface="Arial"/>
              </a:defRPr>
            </a:pPr>
            <a:br/>
            <a:r>
              <a:rPr sz="7300">
                <a:solidFill>
                  <a:srgbClr val="FFD479"/>
                </a:solidFill>
              </a:rPr>
              <a:t>The September 4, 2008 issue of </a:t>
            </a:r>
            <a:br>
              <a:rPr sz="7300">
                <a:solidFill>
                  <a:srgbClr val="FFD479"/>
                </a:solidFill>
              </a:rPr>
            </a:br>
            <a:r>
              <a:rPr sz="7300">
                <a:solidFill>
                  <a:srgbClr val="FFD479"/>
                </a:solidFill>
              </a:rPr>
              <a:t>Investor's Business Daily ,</a:t>
            </a:r>
            <a:br>
              <a:rPr sz="7300">
                <a:solidFill>
                  <a:srgbClr val="FFD479"/>
                </a:solidFill>
              </a:rPr>
            </a:br>
            <a:r>
              <a:rPr sz="7300">
                <a:solidFill>
                  <a:srgbClr val="FFD479"/>
                </a:solidFill>
              </a:rPr>
              <a:t>"Michelle's Boot Camp for Radicals" Declared:</a:t>
            </a:r>
            <a:endParaRPr sz="7300"/>
          </a:p>
          <a:p>
            <a:pPr defTabSz="599717">
              <a:defRPr sz="7300">
                <a:latin typeface="Arial"/>
                <a:ea typeface="Arial"/>
                <a:cs typeface="Arial"/>
                <a:sym typeface="Arial"/>
              </a:defRPr>
            </a:pPr>
          </a:p>
          <a:p>
            <a:pPr defTabSz="599717">
              <a:defRPr sz="7300">
                <a:latin typeface="Arial"/>
                <a:ea typeface="Arial"/>
                <a:cs typeface="Arial"/>
                <a:sym typeface="Arial"/>
              </a:defRPr>
            </a:pPr>
          </a:p>
          <a:p>
            <a:pPr defTabSz="599717">
              <a:defRPr sz="7300">
                <a:latin typeface="Arial"/>
                <a:ea typeface="Arial"/>
                <a:cs typeface="Arial"/>
                <a:sym typeface="Arial"/>
              </a:defRPr>
            </a:pPr>
            <a:r>
              <a:t>"It was too touchy-feely," said Nelly Nieblas, 29, of the 2005 Los Angeles class. "It's a lot of talk about race, a lot of talk about sexism, a lot of talk about homophobia, talk about -isms and phobias.”</a:t>
            </a:r>
          </a:p>
          <a:p>
            <a:pPr defTabSz="599717">
              <a:defRPr sz="5475">
                <a:latin typeface="Arial"/>
                <a:ea typeface="Arial"/>
                <a:cs typeface="Arial"/>
                <a:sym typeface="Arial"/>
              </a:defRPr>
            </a:pPr>
          </a:p>
          <a:p>
            <a:pPr defTabSz="599717">
              <a:defRPr sz="5475">
                <a:latin typeface="Arial"/>
                <a:ea typeface="Arial"/>
                <a:cs typeface="Arial"/>
                <a:sym typeface="Arial"/>
              </a:defRPr>
            </a:pP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The September 4, 2008 issue of  Investor's Business Daily , &quot;Michelle's Boot Camp for Radicals&quot; Declared:…"/>
          <p:cNvSpPr txBox="1"/>
          <p:nvPr>
            <p:ph type="ctrTitle"/>
          </p:nvPr>
        </p:nvSpPr>
        <p:spPr>
          <a:xfrm>
            <a:off x="180919" y="292819"/>
            <a:ext cx="24002443" cy="13317327"/>
          </a:xfrm>
          <a:prstGeom prst="rect">
            <a:avLst/>
          </a:prstGeom>
        </p:spPr>
        <p:txBody>
          <a:bodyPr/>
          <a:lstStyle/>
          <a:p>
            <a:pPr>
              <a:defRPr sz="7500">
                <a:latin typeface="Arial"/>
                <a:ea typeface="Arial"/>
                <a:cs typeface="Arial"/>
                <a:sym typeface="Arial"/>
              </a:defRPr>
            </a:pPr>
            <a:br/>
            <a:r>
              <a:rPr>
                <a:solidFill>
                  <a:srgbClr val="FFD479"/>
                </a:solidFill>
              </a:rPr>
              <a:t>The September 4, 2008 issue of </a:t>
            </a:r>
            <a:br>
              <a:rPr>
                <a:solidFill>
                  <a:srgbClr val="FFD479"/>
                </a:solidFill>
              </a:rPr>
            </a:br>
            <a:r>
              <a:rPr>
                <a:solidFill>
                  <a:srgbClr val="FFD479"/>
                </a:solidFill>
              </a:rPr>
              <a:t>Investor's Business Daily ,</a:t>
            </a:r>
            <a:br>
              <a:rPr>
                <a:solidFill>
                  <a:srgbClr val="FFD479"/>
                </a:solidFill>
              </a:rPr>
            </a:br>
            <a:r>
              <a:rPr>
                <a:solidFill>
                  <a:srgbClr val="FFD479"/>
                </a:solidFill>
              </a:rPr>
              <a:t>"Michelle's Boot Camp for Radicals" Declared:</a:t>
            </a:r>
          </a:p>
          <a:p>
            <a:pPr>
              <a:defRPr sz="7500">
                <a:latin typeface="Arial"/>
                <a:ea typeface="Arial"/>
                <a:cs typeface="Arial"/>
                <a:sym typeface="Arial"/>
              </a:defRPr>
            </a:pPr>
          </a:p>
          <a:p>
            <a:pPr>
              <a:defRPr sz="7500">
                <a:latin typeface="Arial"/>
                <a:ea typeface="Arial"/>
                <a:cs typeface="Arial"/>
                <a:sym typeface="Arial"/>
              </a:defRPr>
            </a:pPr>
            <a:r>
              <a:t>Obama wants to fully fund it and expand it into a national program that some see costing $500 billion. "We've got to have a civilian national security force that's just as powerful, just as strong, just as well-funded" as the military, he said.</a:t>
            </a:r>
          </a:p>
          <a:p>
            <a:pPr>
              <a:defRPr sz="7500">
                <a:latin typeface="Arial"/>
                <a:ea typeface="Arial"/>
                <a:cs typeface="Arial"/>
                <a:sym typeface="Arial"/>
              </a:defRPr>
            </a:pP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The September 4, 2008 issue of  Investor's Business Daily , &quot;Michelle's Boot Camp for Radicals&quot; Declared:…"/>
          <p:cNvSpPr txBox="1"/>
          <p:nvPr>
            <p:ph type="ctrTitle"/>
          </p:nvPr>
        </p:nvSpPr>
        <p:spPr>
          <a:xfrm>
            <a:off x="219707" y="179430"/>
            <a:ext cx="23944586" cy="13357140"/>
          </a:xfrm>
          <a:prstGeom prst="rect">
            <a:avLst/>
          </a:prstGeom>
        </p:spPr>
        <p:txBody>
          <a:bodyPr/>
          <a:lstStyle/>
          <a:p>
            <a:pPr>
              <a:defRPr sz="7500">
                <a:latin typeface="Arial"/>
                <a:ea typeface="Arial"/>
                <a:cs typeface="Arial"/>
                <a:sym typeface="Arial"/>
              </a:defRPr>
            </a:pPr>
            <a:br/>
            <a:r>
              <a:rPr>
                <a:solidFill>
                  <a:srgbClr val="FFD479"/>
                </a:solidFill>
              </a:rPr>
              <a:t>The September 4, 2008 issue of </a:t>
            </a:r>
            <a:br>
              <a:rPr>
                <a:solidFill>
                  <a:srgbClr val="FFD479"/>
                </a:solidFill>
              </a:rPr>
            </a:br>
            <a:r>
              <a:rPr>
                <a:solidFill>
                  <a:srgbClr val="FFD479"/>
                </a:solidFill>
              </a:rPr>
              <a:t>Investor's Business Daily ,</a:t>
            </a:r>
            <a:br>
              <a:rPr>
                <a:solidFill>
                  <a:srgbClr val="FFD479"/>
                </a:solidFill>
              </a:rPr>
            </a:br>
            <a:r>
              <a:rPr>
                <a:solidFill>
                  <a:srgbClr val="FFD479"/>
                </a:solidFill>
              </a:rPr>
              <a:t>"Michelle's Boot Camp for Radicals" Declared:</a:t>
            </a:r>
          </a:p>
          <a:p>
            <a:pPr>
              <a:defRPr sz="7500">
                <a:latin typeface="Arial"/>
                <a:ea typeface="Arial"/>
                <a:cs typeface="Arial"/>
                <a:sym typeface="Arial"/>
              </a:defRPr>
            </a:pPr>
          </a:p>
          <a:p>
            <a:pPr>
              <a:defRPr sz="7500">
                <a:latin typeface="Arial"/>
                <a:ea typeface="Arial"/>
                <a:cs typeface="Arial"/>
                <a:sym typeface="Arial"/>
              </a:defRPr>
            </a:pPr>
            <a:r>
              <a:t>The gall of it: The Obamas want to create a boot camp for radicals who hate the military —and stick American taxpayers with the bill.</a:t>
            </a:r>
          </a:p>
          <a:p>
            <a:pPr>
              <a:defRPr sz="7500">
                <a:latin typeface="Arial"/>
                <a:ea typeface="Arial"/>
                <a:cs typeface="Arial"/>
                <a:sym typeface="Arial"/>
              </a:defRPr>
            </a:pPr>
          </a:p>
          <a:p>
            <a:pPr>
              <a:defRPr sz="7500">
                <a:latin typeface="Arial"/>
                <a:ea typeface="Arial"/>
                <a:cs typeface="Arial"/>
                <a:sym typeface="Arial"/>
              </a:defRPr>
            </a:pPr>
          </a:p>
          <a:p>
            <a:pPr>
              <a:defRPr sz="7500">
                <a:latin typeface="Arial"/>
                <a:ea typeface="Arial"/>
                <a:cs typeface="Arial"/>
                <a:sym typeface="Arial"/>
              </a:defRPr>
            </a:pP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Article on Vanessa Kirsch"/>
          <p:cNvSpPr txBox="1"/>
          <p:nvPr>
            <p:ph type="ctrTitle"/>
          </p:nvPr>
        </p:nvSpPr>
        <p:spPr>
          <a:xfrm>
            <a:off x="326026" y="182500"/>
            <a:ext cx="23857615" cy="13303654"/>
          </a:xfrm>
          <a:prstGeom prst="rect">
            <a:avLst/>
          </a:prstGeom>
        </p:spPr>
        <p:txBody>
          <a:bodyPr/>
          <a:lstStyle/>
          <a:p>
            <a:pPr/>
          </a:p>
          <a:p>
            <a:pPr/>
          </a:p>
          <a:p>
            <a:pPr>
              <a:defRPr sz="9100">
                <a:latin typeface="Arial"/>
                <a:ea typeface="Arial"/>
                <a:cs typeface="Arial"/>
                <a:sym typeface="Arial"/>
              </a:defRPr>
            </a:pPr>
            <a:r>
              <a:t>Article on Vanessa Kirsch</a:t>
            </a:r>
          </a:p>
        </p:txBody>
      </p:sp>
      <p:pic>
        <p:nvPicPr>
          <p:cNvPr id="192" name="biz#1.jpg" descr="biz#1.jpg"/>
          <p:cNvPicPr>
            <a:picLocks noChangeAspect="1"/>
          </p:cNvPicPr>
          <p:nvPr/>
        </p:nvPicPr>
        <p:blipFill>
          <a:blip r:embed="rId2">
            <a:extLst/>
          </a:blip>
          <a:stretch>
            <a:fillRect/>
          </a:stretch>
        </p:blipFill>
        <p:spPr>
          <a:xfrm>
            <a:off x="1653206" y="244475"/>
            <a:ext cx="21077588" cy="2549018"/>
          </a:xfrm>
          <a:prstGeom prst="rect">
            <a:avLst/>
          </a:prstGeom>
          <a:ln w="12700">
            <a:miter lim="400000"/>
          </a:ln>
        </p:spPr>
      </p:pic>
      <p:pic>
        <p:nvPicPr>
          <p:cNvPr id="193" name="biz#2.jpg" descr="biz#2.jpg"/>
          <p:cNvPicPr>
            <a:picLocks noChangeAspect="1"/>
          </p:cNvPicPr>
          <p:nvPr/>
        </p:nvPicPr>
        <p:blipFill>
          <a:blip r:embed="rId3">
            <a:extLst/>
          </a:blip>
          <a:stretch>
            <a:fillRect/>
          </a:stretch>
        </p:blipFill>
        <p:spPr>
          <a:xfrm>
            <a:off x="5676750" y="3136900"/>
            <a:ext cx="13156167" cy="3384001"/>
          </a:xfrm>
          <a:prstGeom prst="rect">
            <a:avLst/>
          </a:prstGeom>
          <a:ln w="12700">
            <a:miter lim="400000"/>
          </a:ln>
        </p:spPr>
      </p:pic>
      <p:pic>
        <p:nvPicPr>
          <p:cNvPr id="194" name="biz#3.jpg" descr="biz#3.jpg"/>
          <p:cNvPicPr>
            <a:picLocks noChangeAspect="1"/>
          </p:cNvPicPr>
          <p:nvPr/>
        </p:nvPicPr>
        <p:blipFill>
          <a:blip r:embed="rId4">
            <a:extLst/>
          </a:blip>
          <a:stretch>
            <a:fillRect/>
          </a:stretch>
        </p:blipFill>
        <p:spPr>
          <a:xfrm>
            <a:off x="2232722" y="6858000"/>
            <a:ext cx="20044223" cy="5288263"/>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Double-click to edit"/>
          <p:cNvSpPr txBox="1"/>
          <p:nvPr>
            <p:ph type="title"/>
          </p:nvPr>
        </p:nvSpPr>
        <p:spPr>
          <a:xfrm>
            <a:off x="308446" y="357187"/>
            <a:ext cx="23767108" cy="13001626"/>
          </a:xfrm>
          <a:prstGeom prst="rect">
            <a:avLst/>
          </a:prstGeom>
        </p:spPr>
        <p:txBody>
          <a:bodyPr/>
          <a:lstStyle/>
          <a:p>
            <a:pPr/>
          </a:p>
          <a:p>
            <a:pPr/>
          </a:p>
          <a:p>
            <a:pPr/>
          </a:p>
        </p:txBody>
      </p:sp>
      <p:pic>
        <p:nvPicPr>
          <p:cNvPr id="197" name="commissionboard#4.jpg" descr="commissionboard#4.jpg"/>
          <p:cNvPicPr>
            <a:picLocks noChangeAspect="1"/>
          </p:cNvPicPr>
          <p:nvPr/>
        </p:nvPicPr>
        <p:blipFill>
          <a:blip r:embed="rId2">
            <a:extLst/>
          </a:blip>
          <a:stretch>
            <a:fillRect/>
          </a:stretch>
        </p:blipFill>
        <p:spPr>
          <a:xfrm>
            <a:off x="898525" y="1240647"/>
            <a:ext cx="11187970" cy="8999506"/>
          </a:xfrm>
          <a:prstGeom prst="rect">
            <a:avLst/>
          </a:prstGeom>
          <a:ln w="12700">
            <a:miter lim="400000"/>
          </a:ln>
        </p:spPr>
      </p:pic>
      <p:pic>
        <p:nvPicPr>
          <p:cNvPr id="198" name="Alan.jpg" descr="Alan.jpg"/>
          <p:cNvPicPr>
            <a:picLocks noChangeAspect="1"/>
          </p:cNvPicPr>
          <p:nvPr/>
        </p:nvPicPr>
        <p:blipFill>
          <a:blip r:embed="rId3">
            <a:extLst/>
          </a:blip>
          <a:stretch>
            <a:fillRect/>
          </a:stretch>
        </p:blipFill>
        <p:spPr>
          <a:xfrm>
            <a:off x="12412966" y="266606"/>
            <a:ext cx="11857592" cy="11350445"/>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Published in 1995"/>
          <p:cNvSpPr txBox="1"/>
          <p:nvPr>
            <p:ph type="title"/>
          </p:nvPr>
        </p:nvSpPr>
        <p:spPr>
          <a:xfrm>
            <a:off x="242124" y="357187"/>
            <a:ext cx="23899752" cy="13001626"/>
          </a:xfrm>
          <a:prstGeom prst="rect">
            <a:avLst/>
          </a:prstGeom>
        </p:spPr>
        <p:txBody>
          <a:bodyPr/>
          <a:lstStyle/>
          <a:p>
            <a:pPr/>
          </a:p>
          <a:p>
            <a:pPr/>
          </a:p>
          <a:p>
            <a:pPr/>
          </a:p>
          <a:p>
            <a:pPr/>
          </a:p>
          <a:p>
            <a:pPr/>
          </a:p>
          <a:p>
            <a:pPr>
              <a:defRPr sz="9000">
                <a:latin typeface="Arial Narrow"/>
                <a:ea typeface="Arial Narrow"/>
                <a:cs typeface="Arial Narrow"/>
                <a:sym typeface="Arial Narrow"/>
              </a:defRPr>
            </a:pPr>
          </a:p>
          <a:p>
            <a:pPr>
              <a:defRPr sz="9000">
                <a:latin typeface="Arial Narrow"/>
                <a:ea typeface="Arial Narrow"/>
                <a:cs typeface="Arial Narrow"/>
                <a:sym typeface="Arial Narrow"/>
              </a:defRPr>
            </a:pPr>
          </a:p>
          <a:p>
            <a:pPr>
              <a:defRPr sz="9000">
                <a:latin typeface="Arial Narrow"/>
                <a:ea typeface="Arial Narrow"/>
                <a:cs typeface="Arial Narrow"/>
                <a:sym typeface="Arial Narrow"/>
              </a:defRPr>
            </a:pPr>
            <a:r>
              <a:t>Published in 1995 </a:t>
            </a:r>
          </a:p>
        </p:txBody>
      </p:sp>
      <p:pic>
        <p:nvPicPr>
          <p:cNvPr id="125" name="reclaiminanationatrisk.jpg" descr="reclaiminanationatrisk.jpg"/>
          <p:cNvPicPr>
            <a:picLocks noChangeAspect="1"/>
          </p:cNvPicPr>
          <p:nvPr/>
        </p:nvPicPr>
        <p:blipFill>
          <a:blip r:embed="rId2">
            <a:extLst/>
          </a:blip>
          <a:stretch>
            <a:fillRect/>
          </a:stretch>
        </p:blipFill>
        <p:spPr>
          <a:xfrm>
            <a:off x="9134635" y="938857"/>
            <a:ext cx="6443332" cy="10227513"/>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Double-click to edit"/>
          <p:cNvSpPr txBox="1"/>
          <p:nvPr>
            <p:ph type="ctrTitle"/>
          </p:nvPr>
        </p:nvSpPr>
        <p:spPr>
          <a:xfrm>
            <a:off x="175059" y="292354"/>
            <a:ext cx="23990257" cy="13253424"/>
          </a:xfrm>
          <a:prstGeom prst="rect">
            <a:avLst/>
          </a:prstGeom>
        </p:spPr>
        <p:txBody>
          <a:bodyPr/>
          <a:lstStyle/>
          <a:p>
            <a:pPr/>
          </a:p>
          <a:p>
            <a:pPr/>
          </a:p>
          <a:p>
            <a:pPr/>
          </a:p>
          <a:p>
            <a:pPr/>
          </a:p>
        </p:txBody>
      </p:sp>
      <p:pic>
        <p:nvPicPr>
          <p:cNvPr id="201" name="SL#1.jpg" descr="SL#1.jpg"/>
          <p:cNvPicPr>
            <a:picLocks noChangeAspect="1"/>
          </p:cNvPicPr>
          <p:nvPr/>
        </p:nvPicPr>
        <p:blipFill>
          <a:blip r:embed="rId2">
            <a:extLst/>
          </a:blip>
          <a:stretch>
            <a:fillRect/>
          </a:stretch>
        </p:blipFill>
        <p:spPr>
          <a:xfrm>
            <a:off x="441262" y="8256587"/>
            <a:ext cx="23123978" cy="3603428"/>
          </a:xfrm>
          <a:prstGeom prst="rect">
            <a:avLst/>
          </a:prstGeom>
          <a:ln w="12700">
            <a:miter lim="400000"/>
          </a:ln>
        </p:spPr>
      </p:pic>
      <p:pic>
        <p:nvPicPr>
          <p:cNvPr id="202" name="draft#2.jpg" descr="draft#2.jpg"/>
          <p:cNvPicPr>
            <a:picLocks noChangeAspect="1"/>
          </p:cNvPicPr>
          <p:nvPr/>
        </p:nvPicPr>
        <p:blipFill>
          <a:blip r:embed="rId3">
            <a:extLst/>
          </a:blip>
          <a:stretch>
            <a:fillRect/>
          </a:stretch>
        </p:blipFill>
        <p:spPr>
          <a:xfrm>
            <a:off x="9194800" y="268287"/>
            <a:ext cx="5994400" cy="7416801"/>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4" name="homeschool#1.jpg" descr="homeschool#1.jpg"/>
          <p:cNvPicPr>
            <a:picLocks noChangeAspect="1"/>
          </p:cNvPicPr>
          <p:nvPr/>
        </p:nvPicPr>
        <p:blipFill>
          <a:blip r:embed="rId2">
            <a:extLst/>
          </a:blip>
          <a:stretch>
            <a:fillRect/>
          </a:stretch>
        </p:blipFill>
        <p:spPr>
          <a:xfrm>
            <a:off x="5100487" y="708025"/>
            <a:ext cx="14564026" cy="2845414"/>
          </a:xfrm>
          <a:prstGeom prst="rect">
            <a:avLst/>
          </a:prstGeom>
          <a:ln w="12700">
            <a:miter lim="400000"/>
          </a:ln>
        </p:spPr>
      </p:pic>
      <p:pic>
        <p:nvPicPr>
          <p:cNvPr id="205" name="homeschool#2.jpg" descr="homeschool#2.jpg"/>
          <p:cNvPicPr>
            <a:picLocks noChangeAspect="1"/>
          </p:cNvPicPr>
          <p:nvPr/>
        </p:nvPicPr>
        <p:blipFill>
          <a:blip r:embed="rId3">
            <a:extLst/>
          </a:blip>
          <a:stretch>
            <a:fillRect/>
          </a:stretch>
        </p:blipFill>
        <p:spPr>
          <a:xfrm>
            <a:off x="5739872" y="4078287"/>
            <a:ext cx="13285256" cy="9148180"/>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Double-click to edit"/>
          <p:cNvSpPr txBox="1"/>
          <p:nvPr>
            <p:ph type="ctrTitle"/>
          </p:nvPr>
        </p:nvSpPr>
        <p:spPr>
          <a:xfrm>
            <a:off x="229102" y="214684"/>
            <a:ext cx="23914913" cy="13174360"/>
          </a:xfrm>
          <a:prstGeom prst="rect">
            <a:avLst/>
          </a:prstGeom>
        </p:spPr>
        <p:txBody>
          <a:bodyPr/>
          <a:lstStyle/>
          <a:p>
            <a:pPr/>
          </a:p>
          <a:p>
            <a:pPr/>
          </a:p>
          <a:p>
            <a:pPr/>
          </a:p>
          <a:p>
            <a:pPr/>
          </a:p>
        </p:txBody>
      </p:sp>
      <p:pic>
        <p:nvPicPr>
          <p:cNvPr id="208" name="SL#2.jpg" descr="SL#2.jpg"/>
          <p:cNvPicPr>
            <a:picLocks noChangeAspect="1"/>
          </p:cNvPicPr>
          <p:nvPr/>
        </p:nvPicPr>
        <p:blipFill>
          <a:blip r:embed="rId2">
            <a:extLst/>
          </a:blip>
          <a:stretch>
            <a:fillRect/>
          </a:stretch>
        </p:blipFill>
        <p:spPr>
          <a:xfrm>
            <a:off x="4295423" y="4262437"/>
            <a:ext cx="19365029" cy="9221444"/>
          </a:xfrm>
          <a:prstGeom prst="rect">
            <a:avLst/>
          </a:prstGeom>
          <a:ln w="12700">
            <a:miter lim="400000"/>
          </a:ln>
        </p:spPr>
      </p:pic>
      <p:pic>
        <p:nvPicPr>
          <p:cNvPr id="209" name="draft#2.jpg" descr="draft#2.jpg"/>
          <p:cNvPicPr>
            <a:picLocks noChangeAspect="1"/>
          </p:cNvPicPr>
          <p:nvPr/>
        </p:nvPicPr>
        <p:blipFill>
          <a:blip r:embed="rId3">
            <a:extLst/>
          </a:blip>
          <a:stretch>
            <a:fillRect/>
          </a:stretch>
        </p:blipFill>
        <p:spPr>
          <a:xfrm>
            <a:off x="-139700" y="-17463"/>
            <a:ext cx="5682318" cy="7030666"/>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Double-click to edit"/>
          <p:cNvSpPr txBox="1"/>
          <p:nvPr>
            <p:ph type="ctrTitle"/>
          </p:nvPr>
        </p:nvSpPr>
        <p:spPr>
          <a:xfrm>
            <a:off x="62321" y="191337"/>
            <a:ext cx="24259358" cy="13333326"/>
          </a:xfrm>
          <a:prstGeom prst="rect">
            <a:avLst/>
          </a:prstGeom>
        </p:spPr>
        <p:txBody>
          <a:bodyPr/>
          <a:lstStyle/>
          <a:p>
            <a:pPr/>
          </a:p>
          <a:p>
            <a:pPr/>
          </a:p>
          <a:p>
            <a:pPr/>
          </a:p>
          <a:p>
            <a:pPr/>
          </a:p>
        </p:txBody>
      </p:sp>
      <p:pic>
        <p:nvPicPr>
          <p:cNvPr id="212" name="SL#3.jpg" descr="SL#3.jpg"/>
          <p:cNvPicPr>
            <a:picLocks noChangeAspect="1"/>
          </p:cNvPicPr>
          <p:nvPr/>
        </p:nvPicPr>
        <p:blipFill>
          <a:blip r:embed="rId2">
            <a:extLst/>
          </a:blip>
          <a:stretch>
            <a:fillRect/>
          </a:stretch>
        </p:blipFill>
        <p:spPr>
          <a:xfrm>
            <a:off x="3494115" y="2839772"/>
            <a:ext cx="22728381" cy="10878361"/>
          </a:xfrm>
          <a:prstGeom prst="rect">
            <a:avLst/>
          </a:prstGeom>
          <a:ln w="12700">
            <a:miter lim="400000"/>
          </a:ln>
        </p:spPr>
      </p:pic>
      <p:pic>
        <p:nvPicPr>
          <p:cNvPr id="213" name="draft#2.jpg" descr="draft#2.jpg"/>
          <p:cNvPicPr>
            <a:picLocks noChangeAspect="1"/>
          </p:cNvPicPr>
          <p:nvPr/>
        </p:nvPicPr>
        <p:blipFill>
          <a:blip r:embed="rId3">
            <a:extLst/>
          </a:blip>
          <a:stretch>
            <a:fillRect/>
          </a:stretch>
        </p:blipFill>
        <p:spPr>
          <a:xfrm>
            <a:off x="-107950" y="-33338"/>
            <a:ext cx="5620807" cy="6954557"/>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Double-click to edit"/>
          <p:cNvSpPr txBox="1"/>
          <p:nvPr>
            <p:ph type="ctrTitle"/>
          </p:nvPr>
        </p:nvSpPr>
        <p:spPr>
          <a:xfrm>
            <a:off x="19645" y="138410"/>
            <a:ext cx="24344710" cy="13439180"/>
          </a:xfrm>
          <a:prstGeom prst="rect">
            <a:avLst/>
          </a:prstGeom>
        </p:spPr>
        <p:txBody>
          <a:bodyPr/>
          <a:lstStyle/>
          <a:p>
            <a:pPr/>
          </a:p>
          <a:p>
            <a:pPr/>
          </a:p>
          <a:p>
            <a:pPr/>
          </a:p>
        </p:txBody>
      </p:sp>
      <p:pic>
        <p:nvPicPr>
          <p:cNvPr id="216" name="SL#6.jpg" descr="SL#6.jpg"/>
          <p:cNvPicPr>
            <a:picLocks noChangeAspect="1"/>
          </p:cNvPicPr>
          <p:nvPr/>
        </p:nvPicPr>
        <p:blipFill>
          <a:blip r:embed="rId2">
            <a:extLst/>
          </a:blip>
          <a:stretch>
            <a:fillRect/>
          </a:stretch>
        </p:blipFill>
        <p:spPr>
          <a:xfrm>
            <a:off x="1083577" y="1752600"/>
            <a:ext cx="22216846" cy="8572804"/>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This Exhibit Traveled With Brannon Howse For Over 20 Years As He Presented it to Audiences He Spoke Before"/>
          <p:cNvSpPr txBox="1"/>
          <p:nvPr>
            <p:ph type="title"/>
          </p:nvPr>
        </p:nvSpPr>
        <p:spPr>
          <a:xfrm>
            <a:off x="221102" y="357187"/>
            <a:ext cx="23941796" cy="13187196"/>
          </a:xfrm>
          <a:prstGeom prst="rect">
            <a:avLst/>
          </a:prstGeom>
        </p:spPr>
        <p:txBody>
          <a:bodyPr/>
          <a:lstStyle/>
          <a:p>
            <a:pPr/>
          </a:p>
          <a:p>
            <a:pPr/>
          </a:p>
          <a:p>
            <a:pPr/>
          </a:p>
          <a:p>
            <a:pPr/>
          </a:p>
          <a:p>
            <a:pPr/>
          </a:p>
          <a:p>
            <a:pPr/>
          </a:p>
          <a:p>
            <a:pPr>
              <a:defRPr sz="7500">
                <a:latin typeface="Arial Narrow"/>
                <a:ea typeface="Arial Narrow"/>
                <a:cs typeface="Arial Narrow"/>
                <a:sym typeface="Arial Narrow"/>
              </a:defRPr>
            </a:pPr>
            <a:r>
              <a:t>This Exhibit Traveled With Brannon Howse For Over 20 Years As He Presented it to Audiences He Spoke Before  </a:t>
            </a:r>
          </a:p>
        </p:txBody>
      </p:sp>
      <p:pic>
        <p:nvPicPr>
          <p:cNvPr id="219" name="certificateofmastery.jpg" descr="certificateofmastery.jpg"/>
          <p:cNvPicPr>
            <a:picLocks noChangeAspect="1"/>
          </p:cNvPicPr>
          <p:nvPr/>
        </p:nvPicPr>
        <p:blipFill>
          <a:blip r:embed="rId2">
            <a:extLst/>
          </a:blip>
          <a:stretch>
            <a:fillRect/>
          </a:stretch>
        </p:blipFill>
        <p:spPr>
          <a:xfrm>
            <a:off x="5523706" y="570279"/>
            <a:ext cx="13336627" cy="10002471"/>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Double-click to edit"/>
          <p:cNvSpPr txBox="1"/>
          <p:nvPr>
            <p:ph type="title"/>
          </p:nvPr>
        </p:nvSpPr>
        <p:spPr>
          <a:xfrm>
            <a:off x="159618" y="357187"/>
            <a:ext cx="24064764" cy="13001626"/>
          </a:xfrm>
          <a:prstGeom prst="rect">
            <a:avLst/>
          </a:prstGeom>
        </p:spPr>
        <p:txBody>
          <a:bodyPr/>
          <a:lstStyle/>
          <a:p>
            <a:pPr/>
          </a:p>
          <a:p>
            <a:pPr/>
          </a:p>
          <a:p>
            <a:pPr/>
          </a:p>
          <a:p>
            <a:pPr/>
          </a:p>
          <a:p>
            <a:pPr/>
          </a:p>
          <a:p>
            <a:pPr/>
          </a:p>
        </p:txBody>
      </p:sp>
      <p:pic>
        <p:nvPicPr>
          <p:cNvPr id="222" name="certificateofmastery.jpg" descr="certificateofmastery.jpg"/>
          <p:cNvPicPr>
            <a:picLocks noChangeAspect="1"/>
          </p:cNvPicPr>
          <p:nvPr/>
        </p:nvPicPr>
        <p:blipFill>
          <a:blip r:embed="rId2">
            <a:extLst/>
          </a:blip>
          <a:stretch>
            <a:fillRect/>
          </a:stretch>
        </p:blipFill>
        <p:spPr>
          <a:xfrm>
            <a:off x="227238" y="-2474913"/>
            <a:ext cx="23929524" cy="17947143"/>
          </a:xfrm>
          <a:prstGeom prst="rect">
            <a:avLst/>
          </a:prstGeom>
          <a:ln w="12700">
            <a:miter lim="400000"/>
          </a:ln>
        </p:spPr>
      </p:pic>
      <p:sp>
        <p:nvSpPr>
          <p:cNvPr id="223" name="Arrow"/>
          <p:cNvSpPr/>
          <p:nvPr/>
        </p:nvSpPr>
        <p:spPr>
          <a:xfrm>
            <a:off x="7144444" y="9931400"/>
            <a:ext cx="1694756" cy="1270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359" y="14256"/>
                </a:moveTo>
                <a:lnTo>
                  <a:pt x="10359" y="21600"/>
                </a:lnTo>
                <a:lnTo>
                  <a:pt x="0" y="10800"/>
                </a:lnTo>
                <a:lnTo>
                  <a:pt x="10359" y="0"/>
                </a:lnTo>
                <a:lnTo>
                  <a:pt x="10359" y="7344"/>
                </a:lnTo>
                <a:lnTo>
                  <a:pt x="21600" y="7344"/>
                </a:lnTo>
                <a:lnTo>
                  <a:pt x="21600" y="14256"/>
                </a:lnTo>
                <a:close/>
              </a:path>
            </a:pathLst>
          </a:custGeom>
          <a:solidFill>
            <a:schemeClr val="accent1">
              <a:lumOff val="13529"/>
            </a:schemeClr>
          </a:solidFill>
          <a:ln w="12700">
            <a:miter lim="400000"/>
          </a:ln>
        </p:spPr>
        <p:txBody>
          <a:bodyPr lIns="71437" tIns="71437" rIns="71437" bIns="71437" anchor="ctr"/>
          <a:lstStyle/>
          <a:p>
            <a:pPr>
              <a:defRPr b="0" sz="3000">
                <a:latin typeface="+mn-lt"/>
                <a:ea typeface="+mn-ea"/>
                <a:cs typeface="+mn-cs"/>
                <a:sym typeface="Helvetica Neue Medium"/>
              </a:defRPr>
            </a:pP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Double-click to edit"/>
          <p:cNvSpPr txBox="1"/>
          <p:nvPr>
            <p:ph type="ctrTitle"/>
          </p:nvPr>
        </p:nvSpPr>
        <p:spPr>
          <a:xfrm>
            <a:off x="19645" y="138410"/>
            <a:ext cx="24344710" cy="13439180"/>
          </a:xfrm>
          <a:prstGeom prst="rect">
            <a:avLst/>
          </a:prstGeom>
        </p:spPr>
        <p:txBody>
          <a:bodyPr/>
          <a:lstStyle/>
          <a:p>
            <a:pPr/>
          </a:p>
          <a:p>
            <a:pPr/>
          </a:p>
          <a:p>
            <a:pPr/>
          </a:p>
        </p:txBody>
      </p:sp>
      <p:pic>
        <p:nvPicPr>
          <p:cNvPr id="226" name="SL#6.jpg" descr="SL#6.jpg"/>
          <p:cNvPicPr>
            <a:picLocks noChangeAspect="1"/>
          </p:cNvPicPr>
          <p:nvPr/>
        </p:nvPicPr>
        <p:blipFill>
          <a:blip r:embed="rId2">
            <a:extLst/>
          </a:blip>
          <a:stretch>
            <a:fillRect/>
          </a:stretch>
        </p:blipFill>
        <p:spPr>
          <a:xfrm>
            <a:off x="1083577" y="1752600"/>
            <a:ext cx="22216846" cy="8572804"/>
          </a:xfrm>
          <a:prstGeom prst="rect">
            <a:avLst/>
          </a:prstGeom>
          <a:ln w="12700">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Double-click to edit"/>
          <p:cNvSpPr txBox="1"/>
          <p:nvPr>
            <p:ph type="ctrTitle"/>
          </p:nvPr>
        </p:nvSpPr>
        <p:spPr>
          <a:xfrm>
            <a:off x="302220" y="145157"/>
            <a:ext cx="23850700" cy="13261876"/>
          </a:xfrm>
          <a:prstGeom prst="rect">
            <a:avLst/>
          </a:prstGeom>
        </p:spPr>
        <p:txBody>
          <a:bodyPr/>
          <a:lstStyle/>
          <a:p>
            <a:pPr/>
          </a:p>
          <a:p>
            <a:pPr/>
          </a:p>
          <a:p>
            <a:pPr/>
          </a:p>
        </p:txBody>
      </p:sp>
      <p:pic>
        <p:nvPicPr>
          <p:cNvPr id="229" name="draft#2.jpg" descr="draft#2.jpg"/>
          <p:cNvPicPr>
            <a:picLocks noChangeAspect="1"/>
          </p:cNvPicPr>
          <p:nvPr/>
        </p:nvPicPr>
        <p:blipFill>
          <a:blip r:embed="rId2">
            <a:extLst/>
          </a:blip>
          <a:stretch>
            <a:fillRect/>
          </a:stretch>
        </p:blipFill>
        <p:spPr>
          <a:xfrm>
            <a:off x="406400" y="1260370"/>
            <a:ext cx="7015876" cy="8680660"/>
          </a:xfrm>
          <a:prstGeom prst="rect">
            <a:avLst/>
          </a:prstGeom>
          <a:ln w="12700">
            <a:miter lim="400000"/>
          </a:ln>
        </p:spPr>
      </p:pic>
      <p:pic>
        <p:nvPicPr>
          <p:cNvPr id="230" name="SL#7.jpg" descr="SL#7.jpg"/>
          <p:cNvPicPr>
            <a:picLocks noChangeAspect="1"/>
          </p:cNvPicPr>
          <p:nvPr/>
        </p:nvPicPr>
        <p:blipFill>
          <a:blip r:embed="rId3">
            <a:extLst/>
          </a:blip>
          <a:stretch>
            <a:fillRect/>
          </a:stretch>
        </p:blipFill>
        <p:spPr>
          <a:xfrm>
            <a:off x="8807450" y="3131691"/>
            <a:ext cx="11825253" cy="4938018"/>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Double-click to edit"/>
          <p:cNvSpPr txBox="1"/>
          <p:nvPr>
            <p:ph type="ctrTitle"/>
          </p:nvPr>
        </p:nvSpPr>
        <p:spPr>
          <a:xfrm>
            <a:off x="142081" y="182760"/>
            <a:ext cx="24099838" cy="13350480"/>
          </a:xfrm>
          <a:prstGeom prst="rect">
            <a:avLst/>
          </a:prstGeom>
        </p:spPr>
        <p:txBody>
          <a:bodyPr/>
          <a:lstStyle/>
          <a:p>
            <a:pPr/>
          </a:p>
          <a:p>
            <a:pPr/>
          </a:p>
          <a:p>
            <a:pPr/>
          </a:p>
        </p:txBody>
      </p:sp>
      <p:pic>
        <p:nvPicPr>
          <p:cNvPr id="233" name="disposition#1.jpg" descr="disposition#1.jpg"/>
          <p:cNvPicPr>
            <a:picLocks noChangeAspect="1"/>
          </p:cNvPicPr>
          <p:nvPr/>
        </p:nvPicPr>
        <p:blipFill>
          <a:blip r:embed="rId2">
            <a:extLst/>
          </a:blip>
          <a:stretch>
            <a:fillRect/>
          </a:stretch>
        </p:blipFill>
        <p:spPr>
          <a:xfrm>
            <a:off x="276063" y="1276350"/>
            <a:ext cx="23831874" cy="9252644"/>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Chattanooga Free Press, March 16, 1996"/>
          <p:cNvSpPr txBox="1"/>
          <p:nvPr>
            <p:ph type="title"/>
          </p:nvPr>
        </p:nvSpPr>
        <p:spPr>
          <a:xfrm>
            <a:off x="282494" y="357187"/>
            <a:ext cx="23819012" cy="13001626"/>
          </a:xfrm>
          <a:prstGeom prst="rect">
            <a:avLst/>
          </a:prstGeom>
        </p:spPr>
        <p:txBody>
          <a:bodyPr/>
          <a:lstStyle/>
          <a:p>
            <a:pPr defTabSz="443626">
              <a:defRPr sz="6048"/>
            </a:pPr>
          </a:p>
          <a:p>
            <a:pPr defTabSz="443626">
              <a:defRPr sz="6048"/>
            </a:pPr>
          </a:p>
          <a:p>
            <a:pPr defTabSz="443626">
              <a:defRPr sz="6048"/>
            </a:pPr>
          </a:p>
          <a:p>
            <a:pPr defTabSz="443626">
              <a:defRPr sz="6048"/>
            </a:pPr>
          </a:p>
          <a:p>
            <a:pPr defTabSz="443626">
              <a:defRPr sz="6048"/>
            </a:pPr>
          </a:p>
          <a:p>
            <a:pPr defTabSz="443626">
              <a:defRPr sz="6048"/>
            </a:pPr>
          </a:p>
          <a:p>
            <a:pPr defTabSz="443626">
              <a:defRPr sz="6048"/>
            </a:pPr>
          </a:p>
          <a:p>
            <a:pPr defTabSz="443626">
              <a:defRPr sz="6048">
                <a:latin typeface="Arial Narrow"/>
                <a:ea typeface="Arial Narrow"/>
                <a:cs typeface="Arial Narrow"/>
                <a:sym typeface="Arial Narrow"/>
              </a:defRPr>
            </a:pPr>
          </a:p>
          <a:p>
            <a:pPr defTabSz="443626">
              <a:defRPr sz="6048">
                <a:latin typeface="Arial Narrow"/>
                <a:ea typeface="Arial Narrow"/>
                <a:cs typeface="Arial Narrow"/>
                <a:sym typeface="Arial Narrow"/>
              </a:defRPr>
            </a:pPr>
          </a:p>
          <a:p>
            <a:pPr defTabSz="443626">
              <a:defRPr sz="6048">
                <a:latin typeface="Arial Narrow"/>
                <a:ea typeface="Arial Narrow"/>
                <a:cs typeface="Arial Narrow"/>
                <a:sym typeface="Arial Narrow"/>
              </a:defRPr>
            </a:pPr>
          </a:p>
          <a:p>
            <a:pPr defTabSz="443626">
              <a:defRPr sz="6048">
                <a:latin typeface="Arial Narrow"/>
                <a:ea typeface="Arial Narrow"/>
                <a:cs typeface="Arial Narrow"/>
                <a:sym typeface="Arial Narrow"/>
              </a:defRPr>
            </a:pPr>
          </a:p>
          <a:p>
            <a:pPr defTabSz="443626">
              <a:defRPr sz="6048">
                <a:latin typeface="Arial Narrow"/>
                <a:ea typeface="Arial Narrow"/>
                <a:cs typeface="Arial Narrow"/>
                <a:sym typeface="Arial Narrow"/>
              </a:defRPr>
            </a:pPr>
          </a:p>
          <a:p>
            <a:pPr defTabSz="443626">
              <a:defRPr sz="6048">
                <a:latin typeface="Arial Narrow"/>
                <a:ea typeface="Arial Narrow"/>
                <a:cs typeface="Arial Narrow"/>
                <a:sym typeface="Arial Narrow"/>
              </a:defRPr>
            </a:pPr>
            <a:r>
              <a:t>Chattanooga Free Press, March 16, 1996</a:t>
            </a:r>
          </a:p>
        </p:txBody>
      </p:sp>
      <p:pic>
        <p:nvPicPr>
          <p:cNvPr id="128" name="chatt#1.jpg" descr="chatt#1.jpg"/>
          <p:cNvPicPr>
            <a:picLocks noChangeAspect="1"/>
          </p:cNvPicPr>
          <p:nvPr/>
        </p:nvPicPr>
        <p:blipFill>
          <a:blip r:embed="rId2">
            <a:extLst/>
          </a:blip>
          <a:stretch>
            <a:fillRect/>
          </a:stretch>
        </p:blipFill>
        <p:spPr>
          <a:xfrm>
            <a:off x="7908395" y="513114"/>
            <a:ext cx="8246850" cy="10995800"/>
          </a:xfrm>
          <a:prstGeom prst="rect">
            <a:avLst/>
          </a:prstGeom>
          <a:ln w="12700">
            <a:miter lim="400000"/>
          </a:ln>
        </p:spPr>
      </p:pic>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Double-click to edit"/>
          <p:cNvSpPr txBox="1"/>
          <p:nvPr>
            <p:ph type="ctrTitle"/>
          </p:nvPr>
        </p:nvSpPr>
        <p:spPr>
          <a:xfrm>
            <a:off x="244357" y="270216"/>
            <a:ext cx="23895286" cy="13175568"/>
          </a:xfrm>
          <a:prstGeom prst="rect">
            <a:avLst/>
          </a:prstGeom>
        </p:spPr>
        <p:txBody>
          <a:bodyPr/>
          <a:lstStyle/>
          <a:p>
            <a:pPr/>
          </a:p>
          <a:p>
            <a:pPr/>
          </a:p>
          <a:p>
            <a:pPr/>
          </a:p>
        </p:txBody>
      </p:sp>
      <p:pic>
        <p:nvPicPr>
          <p:cNvPr id="236" name="draft#2.jpg" descr="draft#2.jpg"/>
          <p:cNvPicPr>
            <a:picLocks noChangeAspect="1"/>
          </p:cNvPicPr>
          <p:nvPr/>
        </p:nvPicPr>
        <p:blipFill>
          <a:blip r:embed="rId2">
            <a:extLst/>
          </a:blip>
          <a:stretch>
            <a:fillRect/>
          </a:stretch>
        </p:blipFill>
        <p:spPr>
          <a:xfrm>
            <a:off x="-12700" y="61912"/>
            <a:ext cx="5994400" cy="7416801"/>
          </a:xfrm>
          <a:prstGeom prst="rect">
            <a:avLst/>
          </a:prstGeom>
          <a:ln w="12700">
            <a:miter lim="400000"/>
          </a:ln>
        </p:spPr>
      </p:pic>
      <p:pic>
        <p:nvPicPr>
          <p:cNvPr id="237" name="SL#4.jpg" descr="SL#4.jpg"/>
          <p:cNvPicPr>
            <a:picLocks noChangeAspect="1"/>
          </p:cNvPicPr>
          <p:nvPr/>
        </p:nvPicPr>
        <p:blipFill>
          <a:blip r:embed="rId3">
            <a:extLst/>
          </a:blip>
          <a:stretch>
            <a:fillRect/>
          </a:stretch>
        </p:blipFill>
        <p:spPr>
          <a:xfrm>
            <a:off x="6353175" y="696154"/>
            <a:ext cx="14583930" cy="12323692"/>
          </a:xfrm>
          <a:prstGeom prst="rect">
            <a:avLst/>
          </a:prstGeom>
          <a:ln w="12700">
            <a:miter lim="400000"/>
          </a:ln>
        </p:spPr>
      </p:pic>
      <p:sp>
        <p:nvSpPr>
          <p:cNvPr id="238" name="Arrow"/>
          <p:cNvSpPr/>
          <p:nvPr/>
        </p:nvSpPr>
        <p:spPr>
          <a:xfrm>
            <a:off x="20312062" y="7469187"/>
            <a:ext cx="1898273" cy="127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249" y="14256"/>
                </a:moveTo>
                <a:lnTo>
                  <a:pt x="9249" y="21600"/>
                </a:lnTo>
                <a:lnTo>
                  <a:pt x="0" y="10800"/>
                </a:lnTo>
                <a:lnTo>
                  <a:pt x="9249" y="0"/>
                </a:lnTo>
                <a:lnTo>
                  <a:pt x="9249" y="7344"/>
                </a:lnTo>
                <a:lnTo>
                  <a:pt x="21600" y="7344"/>
                </a:lnTo>
                <a:lnTo>
                  <a:pt x="21600" y="14256"/>
                </a:lnTo>
                <a:close/>
              </a:path>
            </a:pathLst>
          </a:custGeom>
          <a:solidFill>
            <a:schemeClr val="accent1">
              <a:lumOff val="13529"/>
            </a:schemeClr>
          </a:solidFill>
          <a:ln w="12700">
            <a:miter lim="400000"/>
          </a:ln>
        </p:spPr>
        <p:txBody>
          <a:bodyPr lIns="71437" tIns="71437" rIns="71437" bIns="71437" anchor="ctr"/>
          <a:lstStyle/>
          <a:p>
            <a:pPr>
              <a:defRPr b="0" sz="3000">
                <a:latin typeface="+mn-lt"/>
                <a:ea typeface="+mn-ea"/>
                <a:cs typeface="+mn-cs"/>
                <a:sym typeface="Helvetica Neue Medium"/>
              </a:defRPr>
            </a:pP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Double-click to edit"/>
          <p:cNvSpPr txBox="1"/>
          <p:nvPr>
            <p:ph type="ctrTitle"/>
          </p:nvPr>
        </p:nvSpPr>
        <p:spPr>
          <a:xfrm>
            <a:off x="173012" y="154874"/>
            <a:ext cx="24097228" cy="13275376"/>
          </a:xfrm>
          <a:prstGeom prst="rect">
            <a:avLst/>
          </a:prstGeom>
        </p:spPr>
        <p:txBody>
          <a:bodyPr/>
          <a:lstStyle/>
          <a:p>
            <a:pPr/>
          </a:p>
          <a:p>
            <a:pPr/>
          </a:p>
        </p:txBody>
      </p:sp>
      <p:pic>
        <p:nvPicPr>
          <p:cNvPr id="241" name="draft#2.jpg" descr="draft#2.jpg"/>
          <p:cNvPicPr>
            <a:picLocks noChangeAspect="1"/>
          </p:cNvPicPr>
          <p:nvPr/>
        </p:nvPicPr>
        <p:blipFill>
          <a:blip r:embed="rId2">
            <a:extLst/>
          </a:blip>
          <a:stretch>
            <a:fillRect/>
          </a:stretch>
        </p:blipFill>
        <p:spPr>
          <a:xfrm>
            <a:off x="-26988" y="-17463"/>
            <a:ext cx="5994401" cy="7416801"/>
          </a:xfrm>
          <a:prstGeom prst="rect">
            <a:avLst/>
          </a:prstGeom>
          <a:ln w="12700">
            <a:miter lim="400000"/>
          </a:ln>
        </p:spPr>
      </p:pic>
      <p:pic>
        <p:nvPicPr>
          <p:cNvPr id="242" name="SL#5.jpg" descr="SL#5.jpg"/>
          <p:cNvPicPr>
            <a:picLocks noChangeAspect="1"/>
          </p:cNvPicPr>
          <p:nvPr/>
        </p:nvPicPr>
        <p:blipFill>
          <a:blip r:embed="rId3">
            <a:extLst/>
          </a:blip>
          <a:stretch>
            <a:fillRect/>
          </a:stretch>
        </p:blipFill>
        <p:spPr>
          <a:xfrm>
            <a:off x="7297737" y="2233247"/>
            <a:ext cx="15047351" cy="9118630"/>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In New Worlds For Old…"/>
          <p:cNvSpPr txBox="1"/>
          <p:nvPr>
            <p:ph type="title"/>
          </p:nvPr>
        </p:nvSpPr>
        <p:spPr>
          <a:xfrm>
            <a:off x="197197" y="357187"/>
            <a:ext cx="23989606" cy="13001626"/>
          </a:xfrm>
          <a:prstGeom prst="rect">
            <a:avLst/>
          </a:prstGeom>
        </p:spPr>
        <p:txBody>
          <a:bodyPr/>
          <a:lstStyle/>
          <a:p>
            <a:pPr>
              <a:defRPr sz="7500">
                <a:latin typeface="Arial"/>
                <a:ea typeface="Arial"/>
                <a:cs typeface="Arial"/>
                <a:sym typeface="Arial"/>
              </a:defRPr>
            </a:pPr>
            <a:r>
              <a:t>In </a:t>
            </a:r>
            <a:r>
              <a:rPr i="1"/>
              <a:t>New Worlds For Old</a:t>
            </a:r>
            <a:endParaRPr i="1"/>
          </a:p>
          <a:p>
            <a:pPr>
              <a:defRPr sz="7500">
                <a:latin typeface="Arial"/>
                <a:ea typeface="Arial"/>
                <a:cs typeface="Arial"/>
                <a:sym typeface="Arial"/>
              </a:defRPr>
            </a:pPr>
            <a:r>
              <a:t>H.G. Wells Calls for</a:t>
            </a:r>
          </a:p>
          <a:p>
            <a:pPr/>
          </a:p>
          <a:p>
            <a:pPr>
              <a:defRPr sz="7500">
                <a:latin typeface="Arial"/>
                <a:ea typeface="Arial"/>
                <a:cs typeface="Arial"/>
                <a:sym typeface="Arial"/>
              </a:defRPr>
            </a:pPr>
            <a:r>
              <a:t>Wells argues for replacing a “social system, based on Private Ownership” with a system based on the </a:t>
            </a:r>
            <a:br/>
            <a:r>
              <a:t>“spirit of service.” Wells calls for “a disconnected series of protests against the extreme theories of individualism and individualist political economy.”</a:t>
            </a:r>
          </a:p>
          <a:p>
            <a:pPr>
              <a:defRPr sz="7500">
                <a:latin typeface="Arial"/>
                <a:ea typeface="Arial"/>
                <a:cs typeface="Arial"/>
                <a:sym typeface="Arial"/>
              </a:defRPr>
            </a:pP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Double-click to edit"/>
          <p:cNvSpPr txBox="1"/>
          <p:nvPr>
            <p:ph type="title"/>
          </p:nvPr>
        </p:nvSpPr>
        <p:spPr>
          <a:xfrm>
            <a:off x="282959" y="357187"/>
            <a:ext cx="23818082" cy="13145524"/>
          </a:xfrm>
          <a:prstGeom prst="rect">
            <a:avLst/>
          </a:prstGeom>
        </p:spPr>
        <p:txBody>
          <a:bodyPr/>
          <a:lstStyle/>
          <a:p>
            <a:pPr defTabSz="681870">
              <a:defRPr sz="9296"/>
            </a:pPr>
          </a:p>
          <a:p>
            <a:pPr defTabSz="681870">
              <a:defRPr sz="9296"/>
            </a:pPr>
          </a:p>
          <a:p>
            <a:pPr defTabSz="681870">
              <a:defRPr sz="9296"/>
            </a:pPr>
          </a:p>
          <a:p>
            <a:pPr defTabSz="681870">
              <a:defRPr sz="9296"/>
            </a:pPr>
          </a:p>
          <a:p>
            <a:pPr defTabSz="681870">
              <a:defRPr sz="9296"/>
            </a:pPr>
          </a:p>
          <a:p>
            <a:pPr defTabSz="681870">
              <a:defRPr sz="9296"/>
            </a:pPr>
          </a:p>
          <a:p>
            <a:pPr defTabSz="681870">
              <a:defRPr sz="9296"/>
            </a:pPr>
          </a:p>
          <a:p>
            <a:pPr defTabSz="681870">
              <a:defRPr sz="9296"/>
            </a:pPr>
          </a:p>
        </p:txBody>
      </p:sp>
      <p:pic>
        <p:nvPicPr>
          <p:cNvPr id="247" name="Fabian Window.jpg" descr="Fabian Window.jpg"/>
          <p:cNvPicPr>
            <a:picLocks noChangeAspect="1"/>
          </p:cNvPicPr>
          <p:nvPr/>
        </p:nvPicPr>
        <p:blipFill>
          <a:blip r:embed="rId2">
            <a:extLst/>
          </a:blip>
          <a:stretch>
            <a:fillRect/>
          </a:stretch>
        </p:blipFill>
        <p:spPr>
          <a:xfrm>
            <a:off x="5428658" y="52387"/>
            <a:ext cx="13526684" cy="13611226"/>
          </a:xfrm>
          <a:prstGeom prst="rect">
            <a:avLst/>
          </a:prstGeom>
          <a:ln w="12700">
            <a:miter lim="400000"/>
          </a:ln>
        </p:spPr>
      </p:pic>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Double-click to edit"/>
          <p:cNvSpPr txBox="1"/>
          <p:nvPr>
            <p:ph type="title"/>
          </p:nvPr>
        </p:nvSpPr>
        <p:spPr>
          <a:xfrm>
            <a:off x="396022" y="357187"/>
            <a:ext cx="23591956" cy="13001626"/>
          </a:xfrm>
          <a:prstGeom prst="rect">
            <a:avLst/>
          </a:prstGeom>
        </p:spPr>
        <p:txBody>
          <a:bodyPr/>
          <a:lstStyle/>
          <a:p>
            <a:pPr defTabSz="665440">
              <a:defRPr sz="9072"/>
            </a:pPr>
          </a:p>
          <a:p>
            <a:pPr defTabSz="665440">
              <a:defRPr sz="9072"/>
            </a:pPr>
          </a:p>
          <a:p>
            <a:pPr defTabSz="665440">
              <a:defRPr sz="9072"/>
            </a:pPr>
          </a:p>
          <a:p>
            <a:pPr defTabSz="665440">
              <a:defRPr sz="9072"/>
            </a:pPr>
          </a:p>
          <a:p>
            <a:pPr defTabSz="665440">
              <a:defRPr sz="9072"/>
            </a:pPr>
          </a:p>
          <a:p>
            <a:pPr defTabSz="665440">
              <a:defRPr sz="9072"/>
            </a:pPr>
          </a:p>
          <a:p>
            <a:pPr defTabSz="665440">
              <a:defRPr sz="9072"/>
            </a:pPr>
          </a:p>
          <a:p>
            <a:pPr defTabSz="665440">
              <a:defRPr sz="9072"/>
            </a:pPr>
          </a:p>
        </p:txBody>
      </p:sp>
      <p:pic>
        <p:nvPicPr>
          <p:cNvPr id="250" name="Fabian window bottom.jpg" descr="Fabian window bottom.jpg"/>
          <p:cNvPicPr>
            <a:picLocks noChangeAspect="1"/>
          </p:cNvPicPr>
          <p:nvPr/>
        </p:nvPicPr>
        <p:blipFill>
          <a:blip r:embed="rId2">
            <a:extLst/>
          </a:blip>
          <a:stretch>
            <a:fillRect/>
          </a:stretch>
        </p:blipFill>
        <p:spPr>
          <a:xfrm>
            <a:off x="798815" y="807836"/>
            <a:ext cx="23310254" cy="12100328"/>
          </a:xfrm>
          <a:prstGeom prst="rect">
            <a:avLst/>
          </a:prstGeom>
          <a:ln w="12700">
            <a:miter lim="400000"/>
          </a:ln>
        </p:spPr>
      </p:pic>
      <p:sp>
        <p:nvSpPr>
          <p:cNvPr id="251" name="Arrow"/>
          <p:cNvSpPr/>
          <p:nvPr/>
        </p:nvSpPr>
        <p:spPr>
          <a:xfrm>
            <a:off x="2111375" y="4659312"/>
            <a:ext cx="1270000" cy="1270001"/>
          </a:xfrm>
          <a:prstGeom prst="rightArrow">
            <a:avLst>
              <a:gd name="adj1" fmla="val 32000"/>
              <a:gd name="adj2" fmla="val 64000"/>
            </a:avLst>
          </a:prstGeom>
          <a:solidFill>
            <a:schemeClr val="accent1">
              <a:lumOff val="13529"/>
            </a:schemeClr>
          </a:solidFill>
          <a:ln w="12700">
            <a:miter lim="400000"/>
          </a:ln>
        </p:spPr>
        <p:txBody>
          <a:bodyPr lIns="71437" tIns="71437" rIns="71437" bIns="71437" anchor="ctr"/>
          <a:lstStyle/>
          <a:p>
            <a:pPr>
              <a:defRPr b="0" sz="3000">
                <a:latin typeface="+mn-lt"/>
                <a:ea typeface="+mn-ea"/>
                <a:cs typeface="+mn-cs"/>
                <a:sym typeface="Helvetica Neue Medium"/>
              </a:defRPr>
            </a:pP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Double-click to edit"/>
          <p:cNvSpPr txBox="1"/>
          <p:nvPr>
            <p:ph type="title"/>
          </p:nvPr>
        </p:nvSpPr>
        <p:spPr>
          <a:xfrm>
            <a:off x="141014" y="357187"/>
            <a:ext cx="23967282" cy="13135478"/>
          </a:xfrm>
          <a:prstGeom prst="rect">
            <a:avLst/>
          </a:prstGeom>
        </p:spPr>
        <p:txBody>
          <a:bodyPr/>
          <a:lstStyle/>
          <a:p>
            <a:pPr defTabSz="681870">
              <a:defRPr sz="9296"/>
            </a:pPr>
          </a:p>
          <a:p>
            <a:pPr defTabSz="681870">
              <a:defRPr sz="9296"/>
            </a:pPr>
          </a:p>
          <a:p>
            <a:pPr defTabSz="681870">
              <a:defRPr sz="9296"/>
            </a:pPr>
          </a:p>
          <a:p>
            <a:pPr defTabSz="681870">
              <a:defRPr sz="9296"/>
            </a:pPr>
          </a:p>
          <a:p>
            <a:pPr defTabSz="681870">
              <a:defRPr sz="9296"/>
            </a:pPr>
          </a:p>
          <a:p>
            <a:pPr defTabSz="681870">
              <a:defRPr sz="9296"/>
            </a:pPr>
          </a:p>
          <a:p>
            <a:pPr defTabSz="681870">
              <a:defRPr sz="9296"/>
            </a:pPr>
          </a:p>
          <a:p>
            <a:pPr defTabSz="681870">
              <a:defRPr sz="9296"/>
            </a:pPr>
          </a:p>
        </p:txBody>
      </p:sp>
      <p:pic>
        <p:nvPicPr>
          <p:cNvPr id="254" name="HGwells#1.jpg" descr="HGwells#1.jpg"/>
          <p:cNvPicPr>
            <a:picLocks noChangeAspect="1"/>
          </p:cNvPicPr>
          <p:nvPr/>
        </p:nvPicPr>
        <p:blipFill>
          <a:blip r:embed="rId2">
            <a:extLst/>
          </a:blip>
          <a:stretch>
            <a:fillRect/>
          </a:stretch>
        </p:blipFill>
        <p:spPr>
          <a:xfrm>
            <a:off x="166687" y="401637"/>
            <a:ext cx="9205776" cy="12523691"/>
          </a:xfrm>
          <a:prstGeom prst="rect">
            <a:avLst/>
          </a:prstGeom>
          <a:ln w="12700">
            <a:miter lim="400000"/>
          </a:ln>
        </p:spPr>
      </p:pic>
      <p:pic>
        <p:nvPicPr>
          <p:cNvPr id="255" name="hgwells#3.jpg" descr="hgwells#3.jpg"/>
          <p:cNvPicPr>
            <a:picLocks noChangeAspect="1"/>
          </p:cNvPicPr>
          <p:nvPr/>
        </p:nvPicPr>
        <p:blipFill>
          <a:blip r:embed="rId3">
            <a:extLst/>
          </a:blip>
          <a:stretch>
            <a:fillRect/>
          </a:stretch>
        </p:blipFill>
        <p:spPr>
          <a:xfrm>
            <a:off x="9704387" y="5057725"/>
            <a:ext cx="14023266" cy="1365350"/>
          </a:xfrm>
          <a:prstGeom prst="rect">
            <a:avLst/>
          </a:prstGeom>
          <a:ln w="12700">
            <a:miter lim="400000"/>
          </a:ln>
        </p:spPr>
      </p:pic>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Double-click to edit"/>
          <p:cNvSpPr txBox="1"/>
          <p:nvPr>
            <p:ph type="title"/>
          </p:nvPr>
        </p:nvSpPr>
        <p:spPr>
          <a:xfrm>
            <a:off x="197197" y="357187"/>
            <a:ext cx="23989606" cy="13001626"/>
          </a:xfrm>
          <a:prstGeom prst="rect">
            <a:avLst/>
          </a:prstGeom>
        </p:spPr>
        <p:txBody>
          <a:bodyPr/>
          <a:lstStyle/>
          <a:p>
            <a:pPr defTabSz="690086">
              <a:defRPr sz="6299">
                <a:latin typeface="Arial"/>
                <a:ea typeface="Arial"/>
                <a:cs typeface="Arial"/>
                <a:sym typeface="Arial"/>
              </a:defRPr>
            </a:pPr>
          </a:p>
          <a:p>
            <a:pPr defTabSz="690086">
              <a:defRPr sz="6299">
                <a:latin typeface="Arial"/>
                <a:ea typeface="Arial"/>
                <a:cs typeface="Arial"/>
                <a:sym typeface="Arial"/>
              </a:defRPr>
            </a:pPr>
          </a:p>
          <a:p>
            <a:pPr defTabSz="690086">
              <a:defRPr sz="6299">
                <a:latin typeface="Arial"/>
                <a:ea typeface="Arial"/>
                <a:cs typeface="Arial"/>
                <a:sym typeface="Arial"/>
              </a:defRPr>
            </a:pPr>
          </a:p>
          <a:p>
            <a:pPr defTabSz="690086">
              <a:defRPr sz="6299">
                <a:latin typeface="Arial"/>
                <a:ea typeface="Arial"/>
                <a:cs typeface="Arial"/>
                <a:sym typeface="Arial"/>
              </a:defRPr>
            </a:pPr>
          </a:p>
          <a:p>
            <a:pPr defTabSz="690086">
              <a:defRPr sz="6299">
                <a:latin typeface="Arial"/>
                <a:ea typeface="Arial"/>
                <a:cs typeface="Arial"/>
                <a:sym typeface="Arial"/>
              </a:defRPr>
            </a:pPr>
          </a:p>
          <a:p>
            <a:pPr defTabSz="690086">
              <a:defRPr sz="6299">
                <a:latin typeface="Arial"/>
                <a:ea typeface="Arial"/>
                <a:cs typeface="Arial"/>
                <a:sym typeface="Arial"/>
              </a:defRPr>
            </a:pPr>
          </a:p>
          <a:p>
            <a:pPr defTabSz="690086">
              <a:defRPr sz="6299">
                <a:latin typeface="Arial"/>
                <a:ea typeface="Arial"/>
                <a:cs typeface="Arial"/>
                <a:sym typeface="Arial"/>
              </a:defRPr>
            </a:pPr>
          </a:p>
          <a:p>
            <a:pPr defTabSz="690086">
              <a:defRPr sz="6299">
                <a:latin typeface="Arial"/>
                <a:ea typeface="Arial"/>
                <a:cs typeface="Arial"/>
                <a:sym typeface="Arial"/>
              </a:defRPr>
            </a:pPr>
          </a:p>
          <a:p>
            <a:pPr defTabSz="690086">
              <a:defRPr sz="6299">
                <a:latin typeface="Arial"/>
                <a:ea typeface="Arial"/>
                <a:cs typeface="Arial"/>
                <a:sym typeface="Arial"/>
              </a:defRPr>
            </a:pPr>
          </a:p>
          <a:p>
            <a:pPr defTabSz="690086">
              <a:defRPr sz="6299">
                <a:latin typeface="Arial"/>
                <a:ea typeface="Arial"/>
                <a:cs typeface="Arial"/>
                <a:sym typeface="Arial"/>
              </a:defRPr>
            </a:pPr>
          </a:p>
          <a:p>
            <a:pPr defTabSz="690086">
              <a:defRPr sz="6299">
                <a:latin typeface="Arial"/>
                <a:ea typeface="Arial"/>
                <a:cs typeface="Arial"/>
                <a:sym typeface="Arial"/>
              </a:defRPr>
            </a:pPr>
          </a:p>
          <a:p>
            <a:pPr defTabSz="690086">
              <a:defRPr sz="6299">
                <a:latin typeface="Arial"/>
                <a:ea typeface="Arial"/>
                <a:cs typeface="Arial"/>
                <a:sym typeface="Arial"/>
              </a:defRPr>
            </a:pPr>
          </a:p>
          <a:p>
            <a:pPr defTabSz="690086">
              <a:defRPr sz="6299">
                <a:latin typeface="Arial"/>
                <a:ea typeface="Arial"/>
                <a:cs typeface="Arial"/>
                <a:sym typeface="Arial"/>
              </a:defRPr>
            </a:pPr>
          </a:p>
        </p:txBody>
      </p:sp>
      <p:pic>
        <p:nvPicPr>
          <p:cNvPr id="258" name="HGwells#1.jpg" descr="HGwells#1.jpg"/>
          <p:cNvPicPr>
            <a:picLocks noChangeAspect="1"/>
          </p:cNvPicPr>
          <p:nvPr/>
        </p:nvPicPr>
        <p:blipFill>
          <a:blip r:embed="rId2">
            <a:extLst/>
          </a:blip>
          <a:stretch>
            <a:fillRect/>
          </a:stretch>
        </p:blipFill>
        <p:spPr>
          <a:xfrm>
            <a:off x="55562" y="814387"/>
            <a:ext cx="8164644" cy="11107318"/>
          </a:xfrm>
          <a:prstGeom prst="rect">
            <a:avLst/>
          </a:prstGeom>
          <a:ln w="12700">
            <a:miter lim="400000"/>
          </a:ln>
        </p:spPr>
      </p:pic>
      <p:pic>
        <p:nvPicPr>
          <p:cNvPr id="259" name="hgwells#2.jpg" descr="hgwells#2.jpg"/>
          <p:cNvPicPr>
            <a:picLocks noChangeAspect="1"/>
          </p:cNvPicPr>
          <p:nvPr/>
        </p:nvPicPr>
        <p:blipFill>
          <a:blip r:embed="rId3">
            <a:extLst/>
          </a:blip>
          <a:stretch>
            <a:fillRect/>
          </a:stretch>
        </p:blipFill>
        <p:spPr>
          <a:xfrm>
            <a:off x="8255000" y="814387"/>
            <a:ext cx="16305799" cy="11107318"/>
          </a:xfrm>
          <a:prstGeom prst="rect">
            <a:avLst/>
          </a:prstGeom>
          <a:ln w="12700">
            <a:miter lim="400000"/>
          </a:ln>
        </p:spPr>
      </p:pic>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Double-click to edit"/>
          <p:cNvSpPr txBox="1"/>
          <p:nvPr>
            <p:ph type="ctrTitle"/>
          </p:nvPr>
        </p:nvSpPr>
        <p:spPr>
          <a:xfrm>
            <a:off x="173012" y="154874"/>
            <a:ext cx="24097228" cy="13275376"/>
          </a:xfrm>
          <a:prstGeom prst="rect">
            <a:avLst/>
          </a:prstGeom>
        </p:spPr>
        <p:txBody>
          <a:bodyPr/>
          <a:lstStyle/>
          <a:p>
            <a:pPr/>
          </a:p>
          <a:p>
            <a:pPr/>
          </a:p>
        </p:txBody>
      </p:sp>
      <p:pic>
        <p:nvPicPr>
          <p:cNvPr id="262" name="draft#2.jpg" descr="draft#2.jpg"/>
          <p:cNvPicPr>
            <a:picLocks noChangeAspect="1"/>
          </p:cNvPicPr>
          <p:nvPr/>
        </p:nvPicPr>
        <p:blipFill>
          <a:blip r:embed="rId2">
            <a:extLst/>
          </a:blip>
          <a:stretch>
            <a:fillRect/>
          </a:stretch>
        </p:blipFill>
        <p:spPr>
          <a:xfrm>
            <a:off x="74612" y="-17463"/>
            <a:ext cx="5994401" cy="7416801"/>
          </a:xfrm>
          <a:prstGeom prst="rect">
            <a:avLst/>
          </a:prstGeom>
          <a:ln w="12700">
            <a:miter lim="400000"/>
          </a:ln>
        </p:spPr>
      </p:pic>
      <p:pic>
        <p:nvPicPr>
          <p:cNvPr id="263" name="SL#5.jpg" descr="SL#5.jpg"/>
          <p:cNvPicPr>
            <a:picLocks noChangeAspect="1"/>
          </p:cNvPicPr>
          <p:nvPr/>
        </p:nvPicPr>
        <p:blipFill>
          <a:blip r:embed="rId3">
            <a:extLst/>
          </a:blip>
          <a:stretch>
            <a:fillRect/>
          </a:stretch>
        </p:blipFill>
        <p:spPr>
          <a:xfrm>
            <a:off x="7297737" y="2233247"/>
            <a:ext cx="15047351" cy="9118630"/>
          </a:xfrm>
          <a:prstGeom prst="rect">
            <a:avLst/>
          </a:prstGeom>
          <a:ln w="12700">
            <a:miter lim="400000"/>
          </a:ln>
        </p:spPr>
      </p:pic>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The Moral Equivalent of War was the name  of an essay by William James that laid the groundwork  for the insidious concept of organized national service."/>
          <p:cNvSpPr txBox="1"/>
          <p:nvPr>
            <p:ph type="ctrTitle"/>
          </p:nvPr>
        </p:nvSpPr>
        <p:spPr>
          <a:xfrm>
            <a:off x="276727" y="245287"/>
            <a:ext cx="23976584" cy="13296306"/>
          </a:xfrm>
          <a:prstGeom prst="rect">
            <a:avLst/>
          </a:prstGeom>
        </p:spPr>
        <p:txBody>
          <a:bodyPr/>
          <a:lstStyle/>
          <a:p>
            <a:pPr>
              <a:defRPr sz="7500">
                <a:latin typeface="Arial"/>
                <a:ea typeface="Arial"/>
                <a:cs typeface="Arial"/>
                <a:sym typeface="Arial"/>
              </a:defRPr>
            </a:pPr>
          </a:p>
          <a:p>
            <a:pPr>
              <a:defRPr sz="7500">
                <a:latin typeface="Arial"/>
                <a:ea typeface="Arial"/>
                <a:cs typeface="Arial"/>
                <a:sym typeface="Arial"/>
              </a:defRPr>
            </a:pPr>
          </a:p>
          <a:p>
            <a:pPr>
              <a:defRPr sz="7500">
                <a:latin typeface="Arial"/>
                <a:ea typeface="Arial"/>
                <a:cs typeface="Arial"/>
                <a:sym typeface="Arial"/>
              </a:defRPr>
            </a:pPr>
          </a:p>
          <a:p>
            <a:pPr>
              <a:defRPr sz="7500">
                <a:latin typeface="Arial"/>
                <a:ea typeface="Arial"/>
                <a:cs typeface="Arial"/>
                <a:sym typeface="Arial"/>
              </a:defRPr>
            </a:pPr>
          </a:p>
          <a:p>
            <a:pPr>
              <a:defRPr sz="7500">
                <a:latin typeface="Arial"/>
                <a:ea typeface="Arial"/>
                <a:cs typeface="Arial"/>
                <a:sym typeface="Arial"/>
              </a:defRPr>
            </a:pPr>
          </a:p>
          <a:p>
            <a:pPr>
              <a:defRPr sz="7500">
                <a:latin typeface="Arial"/>
                <a:ea typeface="Arial"/>
                <a:cs typeface="Arial"/>
                <a:sym typeface="Arial"/>
              </a:defRPr>
            </a:pPr>
          </a:p>
          <a:p>
            <a:pPr>
              <a:defRPr sz="6600">
                <a:latin typeface="Arial"/>
                <a:ea typeface="Arial"/>
                <a:cs typeface="Arial"/>
                <a:sym typeface="Arial"/>
              </a:defRPr>
            </a:pPr>
          </a:p>
          <a:p>
            <a:pPr>
              <a:defRPr sz="6600">
                <a:latin typeface="Arial"/>
                <a:ea typeface="Arial"/>
                <a:cs typeface="Arial"/>
                <a:sym typeface="Arial"/>
              </a:defRPr>
            </a:pPr>
            <a:r>
              <a:rPr i="1"/>
              <a:t>The Moral Equivalent of War</a:t>
            </a:r>
            <a:r>
              <a:t> was the name </a:t>
            </a:r>
            <a:br/>
            <a:r>
              <a:t>of an essay by William James that laid the groundwork</a:t>
            </a:r>
            <a:br/>
            <a:r>
              <a:t> for the insidious concept of organized national service. </a:t>
            </a:r>
          </a:p>
        </p:txBody>
      </p:sp>
      <p:pic>
        <p:nvPicPr>
          <p:cNvPr id="266" name="williamjames#1.jpg" descr="williamjames#1.jpg"/>
          <p:cNvPicPr>
            <a:picLocks noChangeAspect="1"/>
          </p:cNvPicPr>
          <p:nvPr/>
        </p:nvPicPr>
        <p:blipFill>
          <a:blip r:embed="rId2">
            <a:extLst/>
          </a:blip>
          <a:stretch>
            <a:fillRect/>
          </a:stretch>
        </p:blipFill>
        <p:spPr>
          <a:xfrm>
            <a:off x="7735172" y="303212"/>
            <a:ext cx="9059693" cy="9859078"/>
          </a:xfrm>
          <a:prstGeom prst="rect">
            <a:avLst/>
          </a:prstGeom>
          <a:ln w="12700">
            <a:miter lim="400000"/>
          </a:ln>
        </p:spPr>
      </p:pic>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William James:…"/>
          <p:cNvSpPr txBox="1"/>
          <p:nvPr>
            <p:ph type="ctrTitle"/>
          </p:nvPr>
        </p:nvSpPr>
        <p:spPr>
          <a:xfrm>
            <a:off x="109760" y="256170"/>
            <a:ext cx="24067555" cy="13203195"/>
          </a:xfrm>
          <a:prstGeom prst="rect">
            <a:avLst/>
          </a:prstGeom>
        </p:spPr>
        <p:txBody>
          <a:bodyPr/>
          <a:lstStyle/>
          <a:p>
            <a:pPr defTabSz="402550">
              <a:defRPr sz="3675">
                <a:latin typeface="Arial"/>
                <a:ea typeface="Arial"/>
                <a:cs typeface="Arial"/>
                <a:sym typeface="Arial"/>
              </a:defRPr>
            </a:pPr>
          </a:p>
          <a:p>
            <a:pPr defTabSz="402550">
              <a:defRPr sz="3675">
                <a:latin typeface="Arial"/>
                <a:ea typeface="Arial"/>
                <a:cs typeface="Arial"/>
                <a:sym typeface="Arial"/>
              </a:defRPr>
            </a:pPr>
          </a:p>
          <a:p>
            <a:pPr defTabSz="402550">
              <a:defRPr sz="3675">
                <a:latin typeface="Arial"/>
                <a:ea typeface="Arial"/>
                <a:cs typeface="Arial"/>
                <a:sym typeface="Arial"/>
              </a:defRPr>
            </a:pPr>
          </a:p>
          <a:p>
            <a:pPr defTabSz="402550">
              <a:defRPr sz="6762">
                <a:latin typeface="Arial"/>
                <a:ea typeface="Arial"/>
                <a:cs typeface="Arial"/>
                <a:sym typeface="Arial"/>
              </a:defRPr>
            </a:pPr>
          </a:p>
          <a:p>
            <a:pPr defTabSz="402550">
              <a:defRPr sz="6762">
                <a:solidFill>
                  <a:srgbClr val="FFD479"/>
                </a:solidFill>
                <a:latin typeface="Arial"/>
                <a:ea typeface="Arial"/>
                <a:cs typeface="Arial"/>
                <a:sym typeface="Arial"/>
              </a:defRPr>
            </a:pPr>
            <a:r>
              <a:t>William James:</a:t>
            </a:r>
          </a:p>
          <a:p>
            <a:pPr defTabSz="402550">
              <a:defRPr sz="6762">
                <a:latin typeface="Arial"/>
                <a:ea typeface="Arial"/>
                <a:cs typeface="Arial"/>
                <a:sym typeface="Arial"/>
              </a:defRPr>
            </a:pPr>
          </a:p>
          <a:p>
            <a:pPr defTabSz="402550">
              <a:defRPr sz="6762">
                <a:latin typeface="Arial"/>
                <a:ea typeface="Arial"/>
                <a:cs typeface="Arial"/>
                <a:sym typeface="Arial"/>
              </a:defRPr>
            </a:pPr>
            <a:r>
              <a:t>We must make new energies and hardihoods </a:t>
            </a:r>
            <a:br/>
            <a:r>
              <a:t>continue the manliness to which the military mind </a:t>
            </a:r>
            <a:br/>
            <a:r>
              <a:t>so faithfully clings. Martial virtues must be the enduring cement; intrepidity, contempt of softness, surrender of private interest, obedience to command, must still remain the rock upon which states are built…</a:t>
            </a:r>
          </a:p>
          <a:p>
            <a:pPr defTabSz="402550">
              <a:defRPr sz="3675">
                <a:latin typeface="Arial"/>
                <a:ea typeface="Arial"/>
                <a:cs typeface="Arial"/>
                <a:sym typeface="Arial"/>
              </a:defRPr>
            </a:pPr>
          </a:p>
          <a:p>
            <a:pPr defTabSz="402550">
              <a:defRPr sz="3675">
                <a:latin typeface="Arial"/>
                <a:ea typeface="Arial"/>
                <a:cs typeface="Arial"/>
                <a:sym typeface="Arial"/>
              </a:defRPr>
            </a:pPr>
          </a:p>
          <a:p>
            <a:pPr defTabSz="402550">
              <a:defRPr sz="3675">
                <a:latin typeface="Arial"/>
                <a:ea typeface="Arial"/>
                <a:cs typeface="Arial"/>
                <a:sym typeface="Arial"/>
              </a:defRPr>
            </a:pPr>
          </a:p>
          <a:p>
            <a:pPr defTabSz="402550">
              <a:defRPr sz="3675">
                <a:latin typeface="Arial"/>
                <a:ea typeface="Arial"/>
                <a:cs typeface="Arial"/>
                <a:sym typeface="Arial"/>
              </a:defRPr>
            </a:pPr>
          </a:p>
        </p:txBody>
      </p:sp>
      <p:pic>
        <p:nvPicPr>
          <p:cNvPr id="269" name="williamjames#1.jpg" descr="williamjames#1.jpg"/>
          <p:cNvPicPr>
            <a:picLocks noChangeAspect="1"/>
          </p:cNvPicPr>
          <p:nvPr/>
        </p:nvPicPr>
        <p:blipFill>
          <a:blip r:embed="rId2">
            <a:extLst/>
          </a:blip>
          <a:stretch>
            <a:fillRect/>
          </a:stretch>
        </p:blipFill>
        <p:spPr>
          <a:xfrm>
            <a:off x="-257128" y="127098"/>
            <a:ext cx="4257653" cy="4633327"/>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Chattanooga Free Press, March 21, 1996"/>
          <p:cNvSpPr txBox="1"/>
          <p:nvPr>
            <p:ph type="title"/>
          </p:nvPr>
        </p:nvSpPr>
        <p:spPr>
          <a:xfrm>
            <a:off x="150688" y="357187"/>
            <a:ext cx="23950911" cy="13123386"/>
          </a:xfrm>
          <a:prstGeom prst="rect">
            <a:avLst/>
          </a:prstGeom>
        </p:spPr>
        <p:txBody>
          <a:bodyPr/>
          <a:lstStyle/>
          <a:p>
            <a:pPr/>
          </a:p>
          <a:p>
            <a:pPr/>
          </a:p>
          <a:p>
            <a:pPr/>
          </a:p>
          <a:p>
            <a:pPr/>
          </a:p>
          <a:p>
            <a:pPr/>
          </a:p>
          <a:p>
            <a:pPr/>
          </a:p>
          <a:p>
            <a:pPr>
              <a:defRPr sz="7500">
                <a:latin typeface="Arial Narrow"/>
                <a:ea typeface="Arial Narrow"/>
                <a:cs typeface="Arial Narrow"/>
                <a:sym typeface="Arial Narrow"/>
              </a:defRPr>
            </a:pPr>
            <a:r>
              <a:t>Chattanooga Free Press, March 21, 1996</a:t>
            </a:r>
          </a:p>
        </p:txBody>
      </p:sp>
      <p:pic>
        <p:nvPicPr>
          <p:cNvPr id="131" name="chatt#2.jpg" descr="chatt#2.jpg"/>
          <p:cNvPicPr>
            <a:picLocks noChangeAspect="1"/>
          </p:cNvPicPr>
          <p:nvPr/>
        </p:nvPicPr>
        <p:blipFill>
          <a:blip r:embed="rId2">
            <a:extLst/>
          </a:blip>
          <a:stretch>
            <a:fillRect/>
          </a:stretch>
        </p:blipFill>
        <p:spPr>
          <a:xfrm>
            <a:off x="8524875" y="79375"/>
            <a:ext cx="8132092" cy="10842789"/>
          </a:xfrm>
          <a:prstGeom prst="rect">
            <a:avLst/>
          </a:prstGeom>
          <a:ln w="12700">
            <a:miter lim="400000"/>
          </a:ln>
        </p:spPr>
      </p:pic>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William James:…"/>
          <p:cNvSpPr txBox="1"/>
          <p:nvPr>
            <p:ph type="ctrTitle"/>
          </p:nvPr>
        </p:nvSpPr>
        <p:spPr>
          <a:xfrm>
            <a:off x="184546" y="254124"/>
            <a:ext cx="24014908" cy="13207752"/>
          </a:xfrm>
          <a:prstGeom prst="rect">
            <a:avLst/>
          </a:prstGeom>
        </p:spPr>
        <p:txBody>
          <a:bodyPr/>
          <a:lstStyle/>
          <a:p>
            <a:pPr marL="685800" indent="-1028700" defTabSz="914400">
              <a:spcBef>
                <a:spcPts val="4800"/>
              </a:spcBef>
              <a:defRPr sz="7500">
                <a:solidFill>
                  <a:srgbClr val="FFD479"/>
                </a:solidFill>
                <a:latin typeface="Arial"/>
                <a:ea typeface="Arial"/>
                <a:cs typeface="Arial"/>
                <a:sym typeface="Arial"/>
              </a:defRPr>
            </a:pPr>
          </a:p>
          <a:p>
            <a:pPr marL="685800" indent="-1028700" defTabSz="914400">
              <a:spcBef>
                <a:spcPts val="4800"/>
              </a:spcBef>
              <a:defRPr sz="7500">
                <a:solidFill>
                  <a:srgbClr val="FFD479"/>
                </a:solidFill>
                <a:latin typeface="Arial"/>
                <a:ea typeface="Arial"/>
                <a:cs typeface="Arial"/>
                <a:sym typeface="Arial"/>
              </a:defRPr>
            </a:pPr>
            <a:r>
              <a:t>William James:</a:t>
            </a:r>
          </a:p>
          <a:p>
            <a:pPr marL="685800" indent="-1028700" defTabSz="914400">
              <a:spcBef>
                <a:spcPts val="4800"/>
              </a:spcBef>
              <a:defRPr sz="7500">
                <a:latin typeface="Arial"/>
                <a:ea typeface="Arial"/>
                <a:cs typeface="Arial"/>
                <a:sym typeface="Arial"/>
              </a:defRPr>
            </a:pPr>
            <a:r>
              <a:t>If now—and this is my idea—there were, </a:t>
            </a:r>
            <a:br/>
            <a:r>
              <a:t>instead of military conscription, a conscription </a:t>
            </a:r>
            <a:br/>
            <a:r>
              <a:t>of the whole youthful population to form for a certain number of years a part of the army enlisted </a:t>
            </a:r>
            <a:br/>
            <a:r>
              <a:t>against </a:t>
            </a:r>
            <a:r>
              <a:rPr i="1"/>
              <a:t>Nature</a:t>
            </a:r>
            <a:r>
              <a:t>…</a:t>
            </a:r>
          </a:p>
          <a:p>
            <a:pPr marL="685800" indent="-1028700" defTabSz="914400">
              <a:spcBef>
                <a:spcPts val="4800"/>
              </a:spcBef>
              <a:defRPr sz="7500">
                <a:latin typeface="Arial"/>
                <a:ea typeface="Arial"/>
                <a:cs typeface="Arial"/>
                <a:sym typeface="Arial"/>
              </a:defRPr>
            </a:pPr>
            <a:endParaRPr sz="4000"/>
          </a:p>
        </p:txBody>
      </p:sp>
      <p:pic>
        <p:nvPicPr>
          <p:cNvPr id="272" name="williamjames#1.jpg" descr="williamjames#1.jpg"/>
          <p:cNvPicPr>
            <a:picLocks noChangeAspect="1"/>
          </p:cNvPicPr>
          <p:nvPr/>
        </p:nvPicPr>
        <p:blipFill>
          <a:blip r:embed="rId2">
            <a:extLst/>
          </a:blip>
          <a:stretch>
            <a:fillRect/>
          </a:stretch>
        </p:blipFill>
        <p:spPr>
          <a:xfrm>
            <a:off x="-163060" y="87431"/>
            <a:ext cx="4501698" cy="4898907"/>
          </a:xfrm>
          <a:prstGeom prst="rect">
            <a:avLst/>
          </a:prstGeom>
          <a:ln w="12700">
            <a:miter lim="400000"/>
          </a:ln>
        </p:spPr>
      </p:pic>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William James:…"/>
          <p:cNvSpPr txBox="1"/>
          <p:nvPr>
            <p:ph type="subTitle" idx="1"/>
          </p:nvPr>
        </p:nvSpPr>
        <p:spPr>
          <a:xfrm>
            <a:off x="182779" y="178407"/>
            <a:ext cx="24018442" cy="13359186"/>
          </a:xfrm>
          <a:prstGeom prst="rect">
            <a:avLst/>
          </a:prstGeom>
        </p:spPr>
        <p:txBody>
          <a:bodyPr/>
          <a:lstStyle/>
          <a:p>
            <a:pPr/>
          </a:p>
          <a:p>
            <a:pPr/>
          </a:p>
          <a:p>
            <a:pPr/>
          </a:p>
          <a:p>
            <a:pPr/>
          </a:p>
          <a:p>
            <a:pPr>
              <a:defRPr sz="6700">
                <a:solidFill>
                  <a:srgbClr val="FFD479"/>
                </a:solidFill>
                <a:latin typeface="Arial"/>
                <a:ea typeface="Arial"/>
                <a:cs typeface="Arial"/>
                <a:sym typeface="Arial"/>
              </a:defRPr>
            </a:pPr>
            <a:r>
              <a:t>William James:</a:t>
            </a:r>
          </a:p>
          <a:p>
            <a:pPr>
              <a:defRPr sz="6700">
                <a:latin typeface="Arial"/>
                <a:ea typeface="Arial"/>
                <a:cs typeface="Arial"/>
                <a:sym typeface="Arial"/>
              </a:defRPr>
            </a:pPr>
          </a:p>
          <a:p>
            <a:pPr>
              <a:defRPr sz="5800">
                <a:latin typeface="Arial"/>
                <a:ea typeface="Arial"/>
                <a:cs typeface="Arial"/>
                <a:sym typeface="Arial"/>
              </a:defRPr>
            </a:pPr>
            <a:r>
              <a:rPr sz="6700"/>
              <a:t>…to dishwashing, clothes washing, and window-washing, to road-building and tunnel-making, to foundries and stoke-holes, and to the frames of skyscrapers, would our gilded youths be drafted off, according to their choice, to get the childishness knocked out of them, and to come back into society with healthier sympathies and soberer ideas.</a:t>
            </a:r>
            <a:r>
              <a:t> </a:t>
            </a:r>
          </a:p>
        </p:txBody>
      </p:sp>
      <p:pic>
        <p:nvPicPr>
          <p:cNvPr id="275" name="williamjames#1.jpg" descr="williamjames#1.jpg"/>
          <p:cNvPicPr>
            <a:picLocks noChangeAspect="1"/>
          </p:cNvPicPr>
          <p:nvPr/>
        </p:nvPicPr>
        <p:blipFill>
          <a:blip r:embed="rId2">
            <a:extLst/>
          </a:blip>
          <a:stretch>
            <a:fillRect/>
          </a:stretch>
        </p:blipFill>
        <p:spPr>
          <a:xfrm>
            <a:off x="-172995" y="66675"/>
            <a:ext cx="4301973" cy="4681558"/>
          </a:xfrm>
          <a:prstGeom prst="rect">
            <a:avLst/>
          </a:prstGeom>
          <a:ln w="12700">
            <a:miter lim="400000"/>
          </a:ln>
        </p:spPr>
      </p:pic>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William James:…"/>
          <p:cNvSpPr txBox="1"/>
          <p:nvPr>
            <p:ph type="ctrTitle"/>
          </p:nvPr>
        </p:nvSpPr>
        <p:spPr>
          <a:xfrm>
            <a:off x="-10325" y="168640"/>
            <a:ext cx="24296471" cy="13556848"/>
          </a:xfrm>
          <a:prstGeom prst="rect">
            <a:avLst/>
          </a:prstGeom>
        </p:spPr>
        <p:txBody>
          <a:bodyPr/>
          <a:lstStyle/>
          <a:p>
            <a:pPr>
              <a:defRPr sz="7500">
                <a:latin typeface="Arial"/>
                <a:ea typeface="Arial"/>
                <a:cs typeface="Arial"/>
                <a:sym typeface="Arial"/>
              </a:defRPr>
            </a:pPr>
          </a:p>
          <a:p>
            <a:pPr>
              <a:defRPr sz="7500">
                <a:solidFill>
                  <a:srgbClr val="FFD479"/>
                </a:solidFill>
                <a:latin typeface="Arial"/>
                <a:ea typeface="Arial"/>
                <a:cs typeface="Arial"/>
                <a:sym typeface="Arial"/>
              </a:defRPr>
            </a:pPr>
          </a:p>
          <a:p>
            <a:pPr>
              <a:defRPr sz="7500">
                <a:solidFill>
                  <a:srgbClr val="FFD479"/>
                </a:solidFill>
                <a:latin typeface="Arial"/>
                <a:ea typeface="Arial"/>
                <a:cs typeface="Arial"/>
                <a:sym typeface="Arial"/>
              </a:defRPr>
            </a:pPr>
            <a:r>
              <a:t>William James: </a:t>
            </a:r>
          </a:p>
          <a:p>
            <a:pPr>
              <a:defRPr sz="7500">
                <a:latin typeface="Arial"/>
                <a:ea typeface="Arial"/>
                <a:cs typeface="Arial"/>
                <a:sym typeface="Arial"/>
              </a:defRPr>
            </a:pPr>
          </a:p>
          <a:p>
            <a:pPr>
              <a:defRPr sz="7500">
                <a:latin typeface="Arial"/>
                <a:ea typeface="Arial"/>
                <a:cs typeface="Arial"/>
                <a:sym typeface="Arial"/>
              </a:defRPr>
            </a:pPr>
            <a:r>
              <a:t>We should be owned, as soldiers are by the army, </a:t>
            </a:r>
            <a:br/>
            <a:r>
              <a:t>and our pride would rise accordingly. We could be </a:t>
            </a:r>
            <a:br/>
            <a:r>
              <a:t>poor, then, without humiliation, as army officers </a:t>
            </a:r>
            <a:br/>
            <a:r>
              <a:t>now are.</a:t>
            </a:r>
          </a:p>
          <a:p>
            <a:pPr>
              <a:defRPr sz="7500">
                <a:latin typeface="Arial"/>
                <a:ea typeface="Arial"/>
                <a:cs typeface="Arial"/>
                <a:sym typeface="Arial"/>
              </a:defRPr>
            </a:pPr>
          </a:p>
          <a:p>
            <a:pPr>
              <a:defRPr sz="7500">
                <a:latin typeface="Arial"/>
                <a:ea typeface="Arial"/>
                <a:cs typeface="Arial"/>
                <a:sym typeface="Arial"/>
              </a:defRPr>
            </a:pPr>
          </a:p>
        </p:txBody>
      </p:sp>
      <p:pic>
        <p:nvPicPr>
          <p:cNvPr id="278" name="williamjames#1.jpg" descr="williamjames#1.jpg"/>
          <p:cNvPicPr>
            <a:picLocks noChangeAspect="1"/>
          </p:cNvPicPr>
          <p:nvPr/>
        </p:nvPicPr>
        <p:blipFill>
          <a:blip r:embed="rId2">
            <a:extLst/>
          </a:blip>
          <a:stretch>
            <a:fillRect/>
          </a:stretch>
        </p:blipFill>
        <p:spPr>
          <a:xfrm>
            <a:off x="32493" y="42037"/>
            <a:ext cx="4893520" cy="5325301"/>
          </a:xfrm>
          <a:prstGeom prst="rect">
            <a:avLst/>
          </a:prstGeom>
          <a:ln w="12700">
            <a:miter lim="400000"/>
          </a:ln>
        </p:spPr>
      </p:pic>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William James:…"/>
          <p:cNvSpPr txBox="1"/>
          <p:nvPr>
            <p:ph type="ctrTitle"/>
          </p:nvPr>
        </p:nvSpPr>
        <p:spPr>
          <a:xfrm>
            <a:off x="214405" y="201383"/>
            <a:ext cx="23955190" cy="13313234"/>
          </a:xfrm>
          <a:prstGeom prst="rect">
            <a:avLst/>
          </a:prstGeom>
        </p:spPr>
        <p:txBody>
          <a:bodyPr/>
          <a:lstStyle/>
          <a:p>
            <a:pPr>
              <a:defRPr sz="7500">
                <a:latin typeface="Arial"/>
                <a:ea typeface="Arial"/>
                <a:cs typeface="Arial"/>
                <a:sym typeface="Arial"/>
              </a:defRPr>
            </a:pPr>
          </a:p>
          <a:p>
            <a:pPr>
              <a:defRPr sz="7500">
                <a:latin typeface="Arial"/>
                <a:ea typeface="Arial"/>
                <a:cs typeface="Arial"/>
                <a:sym typeface="Arial"/>
              </a:defRPr>
            </a:pPr>
          </a:p>
          <a:p>
            <a:pPr>
              <a:defRPr sz="7500">
                <a:solidFill>
                  <a:srgbClr val="FFD479"/>
                </a:solidFill>
                <a:latin typeface="Arial"/>
                <a:ea typeface="Arial"/>
                <a:cs typeface="Arial"/>
                <a:sym typeface="Arial"/>
              </a:defRPr>
            </a:pPr>
            <a:r>
              <a:t>William James:</a:t>
            </a:r>
          </a:p>
          <a:p>
            <a:pPr>
              <a:defRPr sz="7500">
                <a:latin typeface="Arial"/>
                <a:ea typeface="Arial"/>
                <a:cs typeface="Arial"/>
                <a:sym typeface="Arial"/>
              </a:defRPr>
            </a:pPr>
          </a:p>
          <a:p>
            <a:pPr>
              <a:defRPr sz="7500">
                <a:latin typeface="Arial"/>
                <a:ea typeface="Arial"/>
                <a:cs typeface="Arial"/>
                <a:sym typeface="Arial"/>
              </a:defRPr>
            </a:pPr>
            <a:r>
              <a:t>The only thing needed henceforward is to inflame the civic temper as past history has inflamed the military temper. H. G. Wells, as usual, sees the centre of the situation. "In many ways," he says, "military organization is the most peaceful of activities.</a:t>
            </a:r>
          </a:p>
          <a:p>
            <a:pPr>
              <a:defRPr sz="7500">
                <a:latin typeface="Arial"/>
                <a:ea typeface="Arial"/>
                <a:cs typeface="Arial"/>
                <a:sym typeface="Arial"/>
              </a:defRPr>
            </a:pPr>
          </a:p>
        </p:txBody>
      </p:sp>
      <p:pic>
        <p:nvPicPr>
          <p:cNvPr id="281" name="williamjames#1.jpg" descr="williamjames#1.jpg"/>
          <p:cNvPicPr>
            <a:picLocks noChangeAspect="1"/>
          </p:cNvPicPr>
          <p:nvPr/>
        </p:nvPicPr>
        <p:blipFill>
          <a:blip r:embed="rId2">
            <a:extLst/>
          </a:blip>
          <a:stretch>
            <a:fillRect/>
          </a:stretch>
        </p:blipFill>
        <p:spPr>
          <a:xfrm>
            <a:off x="-346075" y="44450"/>
            <a:ext cx="5053172" cy="5499040"/>
          </a:xfrm>
          <a:prstGeom prst="rect">
            <a:avLst/>
          </a:prstGeom>
          <a:ln w="12700">
            <a:miter lim="400000"/>
          </a:ln>
        </p:spPr>
      </p:pic>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William James:…"/>
          <p:cNvSpPr txBox="1"/>
          <p:nvPr>
            <p:ph type="ctrTitle"/>
          </p:nvPr>
        </p:nvSpPr>
        <p:spPr>
          <a:xfrm>
            <a:off x="121666" y="89761"/>
            <a:ext cx="24140668" cy="13536478"/>
          </a:xfrm>
          <a:prstGeom prst="rect">
            <a:avLst/>
          </a:prstGeom>
        </p:spPr>
        <p:txBody>
          <a:bodyPr/>
          <a:lstStyle/>
          <a:p>
            <a:pPr>
              <a:defRPr sz="7500">
                <a:solidFill>
                  <a:srgbClr val="FFD479"/>
                </a:solidFill>
                <a:latin typeface="Arial"/>
                <a:ea typeface="Arial"/>
                <a:cs typeface="Arial"/>
                <a:sym typeface="Arial"/>
              </a:defRPr>
            </a:pPr>
          </a:p>
          <a:p>
            <a:pPr>
              <a:defRPr sz="7500">
                <a:solidFill>
                  <a:srgbClr val="FFD479"/>
                </a:solidFill>
                <a:latin typeface="Arial"/>
                <a:ea typeface="Arial"/>
                <a:cs typeface="Arial"/>
                <a:sym typeface="Arial"/>
              </a:defRPr>
            </a:pPr>
            <a:r>
              <a:t>William James:</a:t>
            </a:r>
          </a:p>
          <a:p>
            <a:pPr>
              <a:defRPr sz="7500">
                <a:solidFill>
                  <a:srgbClr val="FFD479"/>
                </a:solidFill>
                <a:latin typeface="Arial"/>
                <a:ea typeface="Arial"/>
                <a:cs typeface="Arial"/>
                <a:sym typeface="Arial"/>
              </a:defRPr>
            </a:pPr>
          </a:p>
          <a:p>
            <a:pPr>
              <a:defRPr sz="7500">
                <a:latin typeface="Arial"/>
                <a:ea typeface="Arial"/>
                <a:cs typeface="Arial"/>
                <a:sym typeface="Arial"/>
              </a:defRPr>
            </a:pPr>
            <a:r>
              <a:t>When the contemporary man steps from the street, of clamorous insincere advertisement, push, adulteration, underselling and intermittent employment into the barrack-yard, he steps on to a higher social plane, into an atmosphere of service and cooperation and of infinitely more honorable emulations. </a:t>
            </a:r>
          </a:p>
        </p:txBody>
      </p:sp>
      <p:pic>
        <p:nvPicPr>
          <p:cNvPr id="284" name="williamjames#1.jpg" descr="williamjames#1.jpg"/>
          <p:cNvPicPr>
            <a:picLocks noChangeAspect="1"/>
          </p:cNvPicPr>
          <p:nvPr/>
        </p:nvPicPr>
        <p:blipFill>
          <a:blip r:embed="rId2">
            <a:extLst/>
          </a:blip>
          <a:stretch>
            <a:fillRect/>
          </a:stretch>
        </p:blipFill>
        <p:spPr>
          <a:xfrm>
            <a:off x="-512763" y="20637"/>
            <a:ext cx="5018092" cy="5460865"/>
          </a:xfrm>
          <a:prstGeom prst="rect">
            <a:avLst/>
          </a:prstGeom>
          <a:ln w="12700">
            <a:miter lim="400000"/>
          </a:ln>
        </p:spPr>
      </p:pic>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William James:…"/>
          <p:cNvSpPr txBox="1"/>
          <p:nvPr>
            <p:ph type="ctrTitle"/>
          </p:nvPr>
        </p:nvSpPr>
        <p:spPr>
          <a:xfrm>
            <a:off x="202499" y="111807"/>
            <a:ext cx="24029790" cy="13371650"/>
          </a:xfrm>
          <a:prstGeom prst="rect">
            <a:avLst/>
          </a:prstGeom>
        </p:spPr>
        <p:txBody>
          <a:bodyPr/>
          <a:lstStyle/>
          <a:p>
            <a:pPr>
              <a:defRPr sz="7500">
                <a:solidFill>
                  <a:srgbClr val="FFD479"/>
                </a:solidFill>
                <a:latin typeface="Arial"/>
                <a:ea typeface="Arial"/>
                <a:cs typeface="Arial"/>
                <a:sym typeface="Arial"/>
              </a:defRPr>
            </a:pPr>
            <a:r>
              <a:t>William James:</a:t>
            </a:r>
          </a:p>
          <a:p>
            <a:pPr>
              <a:defRPr sz="7500">
                <a:solidFill>
                  <a:srgbClr val="FFD479"/>
                </a:solidFill>
                <a:latin typeface="Arial"/>
                <a:ea typeface="Arial"/>
                <a:cs typeface="Arial"/>
                <a:sym typeface="Arial"/>
              </a:defRPr>
            </a:pPr>
          </a:p>
          <a:p>
            <a:pPr>
              <a:defRPr sz="7500">
                <a:latin typeface="Arial"/>
                <a:ea typeface="Arial"/>
                <a:cs typeface="Arial"/>
                <a:sym typeface="Arial"/>
              </a:defRPr>
            </a:pPr>
            <a:r>
              <a:t>Here at least men are not flung out of employment to degenerate because there is no immediate work for them to do. They are fed for better services. Here at least a man is supposed to win promotion by self-forgetfulness and not by self-seeking.</a:t>
            </a:r>
          </a:p>
          <a:p>
            <a:pPr>
              <a:defRPr sz="7500">
                <a:latin typeface="Arial"/>
                <a:ea typeface="Arial"/>
                <a:cs typeface="Arial"/>
                <a:sym typeface="Arial"/>
              </a:defRPr>
            </a:pPr>
          </a:p>
        </p:txBody>
      </p:sp>
      <p:pic>
        <p:nvPicPr>
          <p:cNvPr id="287" name="williamjames#1.jpg" descr="williamjames#1.jpg"/>
          <p:cNvPicPr>
            <a:picLocks noChangeAspect="1"/>
          </p:cNvPicPr>
          <p:nvPr/>
        </p:nvPicPr>
        <p:blipFill>
          <a:blip r:embed="rId2">
            <a:extLst/>
          </a:blip>
          <a:stretch>
            <a:fillRect/>
          </a:stretch>
        </p:blipFill>
        <p:spPr>
          <a:xfrm>
            <a:off x="19182" y="97915"/>
            <a:ext cx="4883018" cy="5313873"/>
          </a:xfrm>
          <a:prstGeom prst="rect">
            <a:avLst/>
          </a:prstGeom>
          <a:ln w="12700">
            <a:miter lim="400000"/>
          </a:ln>
        </p:spPr>
      </p:pic>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9" name="Double-click to edit"/>
          <p:cNvSpPr txBox="1"/>
          <p:nvPr>
            <p:ph type="title"/>
          </p:nvPr>
        </p:nvSpPr>
        <p:spPr>
          <a:xfrm>
            <a:off x="272355" y="357187"/>
            <a:ext cx="23839290" cy="13098178"/>
          </a:xfrm>
          <a:prstGeom prst="rect">
            <a:avLst/>
          </a:prstGeom>
        </p:spPr>
        <p:txBody>
          <a:bodyPr/>
          <a:lstStyle/>
          <a:p>
            <a:pPr/>
          </a:p>
          <a:p>
            <a:pPr/>
          </a:p>
          <a:p>
            <a:pPr/>
          </a:p>
          <a:p>
            <a:pPr/>
          </a:p>
          <a:p>
            <a:pPr/>
          </a:p>
        </p:txBody>
      </p:sp>
      <p:pic>
        <p:nvPicPr>
          <p:cNvPr id="290" name="commissioners.jpg" descr="commissioners.jpg"/>
          <p:cNvPicPr>
            <a:picLocks noChangeAspect="1"/>
          </p:cNvPicPr>
          <p:nvPr/>
        </p:nvPicPr>
        <p:blipFill>
          <a:blip r:embed="rId2">
            <a:extLst/>
          </a:blip>
          <a:stretch>
            <a:fillRect/>
          </a:stretch>
        </p:blipFill>
        <p:spPr>
          <a:xfrm>
            <a:off x="3328030" y="1339850"/>
            <a:ext cx="17727940" cy="9600654"/>
          </a:xfrm>
          <a:prstGeom prst="rect">
            <a:avLst/>
          </a:prstGeom>
          <a:ln w="12700">
            <a:miter lim="400000"/>
          </a:ln>
        </p:spPr>
      </p:pic>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2" name="Double-click to edit"/>
          <p:cNvSpPr txBox="1"/>
          <p:nvPr>
            <p:ph type="title"/>
          </p:nvPr>
        </p:nvSpPr>
        <p:spPr>
          <a:xfrm>
            <a:off x="308446" y="357187"/>
            <a:ext cx="23767108" cy="13001626"/>
          </a:xfrm>
          <a:prstGeom prst="rect">
            <a:avLst/>
          </a:prstGeom>
        </p:spPr>
        <p:txBody>
          <a:bodyPr/>
          <a:lstStyle/>
          <a:p>
            <a:pPr/>
          </a:p>
          <a:p>
            <a:pPr/>
          </a:p>
          <a:p>
            <a:pPr/>
          </a:p>
        </p:txBody>
      </p:sp>
      <p:pic>
        <p:nvPicPr>
          <p:cNvPr id="293" name="commissionboard#4.jpg" descr="commissionboard#4.jpg"/>
          <p:cNvPicPr>
            <a:picLocks noChangeAspect="1"/>
          </p:cNvPicPr>
          <p:nvPr/>
        </p:nvPicPr>
        <p:blipFill>
          <a:blip r:embed="rId2">
            <a:extLst/>
          </a:blip>
          <a:stretch>
            <a:fillRect/>
          </a:stretch>
        </p:blipFill>
        <p:spPr>
          <a:xfrm>
            <a:off x="898525" y="1240647"/>
            <a:ext cx="11187970" cy="8999506"/>
          </a:xfrm>
          <a:prstGeom prst="rect">
            <a:avLst/>
          </a:prstGeom>
          <a:ln w="12700">
            <a:miter lim="400000"/>
          </a:ln>
        </p:spPr>
      </p:pic>
      <p:pic>
        <p:nvPicPr>
          <p:cNvPr id="294" name="Alan.jpg" descr="Alan.jpg"/>
          <p:cNvPicPr>
            <a:picLocks noChangeAspect="1"/>
          </p:cNvPicPr>
          <p:nvPr/>
        </p:nvPicPr>
        <p:blipFill>
          <a:blip r:embed="rId3">
            <a:extLst/>
          </a:blip>
          <a:stretch>
            <a:fillRect/>
          </a:stretch>
        </p:blipFill>
        <p:spPr>
          <a:xfrm>
            <a:off x="12412966" y="266606"/>
            <a:ext cx="11857592" cy="11350445"/>
          </a:xfrm>
          <a:prstGeom prst="rect">
            <a:avLst/>
          </a:prstGeom>
          <a:ln w="12700">
            <a:miter lim="400000"/>
          </a:ln>
        </p:spPr>
      </p:pic>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6" name="Double-click to edit"/>
          <p:cNvSpPr txBox="1"/>
          <p:nvPr>
            <p:ph type="title"/>
          </p:nvPr>
        </p:nvSpPr>
        <p:spPr>
          <a:xfrm>
            <a:off x="389464" y="357187"/>
            <a:ext cx="23793526" cy="13136781"/>
          </a:xfrm>
          <a:prstGeom prst="rect">
            <a:avLst/>
          </a:prstGeom>
        </p:spPr>
        <p:txBody>
          <a:bodyPr/>
          <a:lstStyle/>
          <a:p>
            <a:pPr/>
          </a:p>
          <a:p>
            <a:pPr/>
          </a:p>
          <a:p>
            <a:pPr/>
          </a:p>
          <a:p>
            <a:pPr/>
          </a:p>
          <a:p>
            <a:pPr/>
          </a:p>
        </p:txBody>
      </p:sp>
      <p:pic>
        <p:nvPicPr>
          <p:cNvPr id="297" name="commissionboard#2.jpg" descr="commissionboard#2.jpg"/>
          <p:cNvPicPr>
            <a:picLocks noChangeAspect="1"/>
          </p:cNvPicPr>
          <p:nvPr/>
        </p:nvPicPr>
        <p:blipFill>
          <a:blip r:embed="rId2">
            <a:extLst/>
          </a:blip>
          <a:stretch>
            <a:fillRect/>
          </a:stretch>
        </p:blipFill>
        <p:spPr>
          <a:xfrm>
            <a:off x="12781757" y="10908607"/>
            <a:ext cx="10642199" cy="2489270"/>
          </a:xfrm>
          <a:prstGeom prst="rect">
            <a:avLst/>
          </a:prstGeom>
          <a:ln w="12700">
            <a:miter lim="400000"/>
          </a:ln>
        </p:spPr>
      </p:pic>
      <p:pic>
        <p:nvPicPr>
          <p:cNvPr id="298" name="mark.jpg" descr="mark.jpg"/>
          <p:cNvPicPr>
            <a:picLocks noChangeAspect="1"/>
          </p:cNvPicPr>
          <p:nvPr/>
        </p:nvPicPr>
        <p:blipFill>
          <a:blip r:embed="rId3">
            <a:extLst/>
          </a:blip>
          <a:stretch>
            <a:fillRect/>
          </a:stretch>
        </p:blipFill>
        <p:spPr>
          <a:xfrm>
            <a:off x="932425" y="-37883"/>
            <a:ext cx="10663155" cy="13716001"/>
          </a:xfrm>
          <a:prstGeom prst="rect">
            <a:avLst/>
          </a:prstGeom>
          <a:ln w="12700">
            <a:miter lim="400000"/>
          </a:ln>
        </p:spPr>
      </p:pic>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0" name="Double-click to edit"/>
          <p:cNvSpPr txBox="1"/>
          <p:nvPr>
            <p:ph type="title"/>
          </p:nvPr>
        </p:nvSpPr>
        <p:spPr>
          <a:xfrm>
            <a:off x="287982" y="357187"/>
            <a:ext cx="23924959" cy="13100690"/>
          </a:xfrm>
          <a:prstGeom prst="rect">
            <a:avLst/>
          </a:prstGeom>
        </p:spPr>
        <p:txBody>
          <a:bodyPr/>
          <a:lstStyle/>
          <a:p>
            <a:pPr/>
          </a:p>
          <a:p>
            <a:pPr/>
          </a:p>
          <a:p>
            <a:pPr/>
          </a:p>
          <a:p>
            <a:pPr/>
          </a:p>
          <a:p>
            <a:pPr/>
          </a:p>
          <a:p>
            <a:pPr/>
          </a:p>
        </p:txBody>
      </p:sp>
      <p:pic>
        <p:nvPicPr>
          <p:cNvPr id="301" name="Commissionboard#3.jpg" descr="Commissionboard#3.jpg"/>
          <p:cNvPicPr>
            <a:picLocks noChangeAspect="1"/>
          </p:cNvPicPr>
          <p:nvPr/>
        </p:nvPicPr>
        <p:blipFill>
          <a:blip r:embed="rId2">
            <a:extLst/>
          </a:blip>
          <a:stretch>
            <a:fillRect/>
          </a:stretch>
        </p:blipFill>
        <p:spPr>
          <a:xfrm>
            <a:off x="7585288" y="-33338"/>
            <a:ext cx="9904982" cy="13782676"/>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Chattanooga Free Press, March 22, 1996"/>
          <p:cNvSpPr txBox="1"/>
          <p:nvPr>
            <p:ph type="title"/>
          </p:nvPr>
        </p:nvSpPr>
        <p:spPr>
          <a:xfrm>
            <a:off x="150688" y="357187"/>
            <a:ext cx="23921425" cy="13133246"/>
          </a:xfrm>
          <a:prstGeom prst="rect">
            <a:avLst/>
          </a:prstGeom>
        </p:spPr>
        <p:txBody>
          <a:bodyPr/>
          <a:lstStyle/>
          <a:p>
            <a:pPr defTabSz="665440">
              <a:defRPr sz="9072"/>
            </a:pPr>
          </a:p>
          <a:p>
            <a:pPr defTabSz="665440">
              <a:defRPr sz="9072"/>
            </a:pPr>
          </a:p>
          <a:p>
            <a:pPr defTabSz="665440">
              <a:defRPr sz="9072"/>
            </a:pPr>
          </a:p>
          <a:p>
            <a:pPr defTabSz="665440">
              <a:defRPr sz="9072"/>
            </a:pPr>
          </a:p>
          <a:p>
            <a:pPr defTabSz="665440">
              <a:defRPr sz="9072"/>
            </a:pPr>
          </a:p>
          <a:p>
            <a:pPr defTabSz="665440">
              <a:defRPr sz="9072"/>
            </a:pPr>
          </a:p>
          <a:p>
            <a:pPr defTabSz="665440">
              <a:defRPr sz="9072"/>
            </a:pPr>
          </a:p>
          <a:p>
            <a:pPr defTabSz="665440">
              <a:defRPr sz="9072">
                <a:latin typeface="Arial Narrow"/>
                <a:ea typeface="Arial Narrow"/>
                <a:cs typeface="Arial Narrow"/>
                <a:sym typeface="Arial Narrow"/>
              </a:defRPr>
            </a:pPr>
          </a:p>
          <a:p>
            <a:pPr defTabSz="665440">
              <a:defRPr sz="6075">
                <a:latin typeface="Arial Narrow"/>
                <a:ea typeface="Arial Narrow"/>
                <a:cs typeface="Arial Narrow"/>
                <a:sym typeface="Arial Narrow"/>
              </a:defRPr>
            </a:pPr>
            <a:r>
              <a:t>Chattanooga Free Press, March 22, 1996</a:t>
            </a:r>
          </a:p>
        </p:txBody>
      </p:sp>
      <p:pic>
        <p:nvPicPr>
          <p:cNvPr id="134" name="chatt#3.jpg" descr="chatt#3.jpg"/>
          <p:cNvPicPr>
            <a:picLocks noChangeAspect="1"/>
          </p:cNvPicPr>
          <p:nvPr/>
        </p:nvPicPr>
        <p:blipFill>
          <a:blip r:embed="rId2">
            <a:extLst/>
          </a:blip>
          <a:stretch>
            <a:fillRect/>
          </a:stretch>
        </p:blipFill>
        <p:spPr>
          <a:xfrm>
            <a:off x="8063831" y="45675"/>
            <a:ext cx="8653129" cy="11537505"/>
          </a:xfrm>
          <a:prstGeom prst="rect">
            <a:avLst/>
          </a:prstGeom>
          <a:ln w="12700">
            <a:miter lim="400000"/>
          </a:ln>
        </p:spPr>
      </p:pic>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3" name="Double-click to edit"/>
          <p:cNvSpPr txBox="1"/>
          <p:nvPr>
            <p:ph type="title"/>
          </p:nvPr>
        </p:nvSpPr>
        <p:spPr>
          <a:xfrm>
            <a:off x="217754" y="357187"/>
            <a:ext cx="24090065" cy="13262261"/>
          </a:xfrm>
          <a:prstGeom prst="rect">
            <a:avLst/>
          </a:prstGeom>
        </p:spPr>
        <p:txBody>
          <a:bodyPr/>
          <a:lstStyle/>
          <a:p>
            <a:pPr/>
          </a:p>
          <a:p>
            <a:pPr/>
          </a:p>
          <a:p>
            <a:pPr/>
          </a:p>
        </p:txBody>
      </p:sp>
      <p:pic>
        <p:nvPicPr>
          <p:cNvPr id="304" name="Commissionboard#5.jpg" descr="Commissionboard#5.jpg"/>
          <p:cNvPicPr>
            <a:picLocks noChangeAspect="1"/>
          </p:cNvPicPr>
          <p:nvPr/>
        </p:nvPicPr>
        <p:blipFill>
          <a:blip r:embed="rId2">
            <a:extLst/>
          </a:blip>
          <a:stretch>
            <a:fillRect/>
          </a:stretch>
        </p:blipFill>
        <p:spPr>
          <a:xfrm>
            <a:off x="7687298" y="-9525"/>
            <a:ext cx="10446377" cy="13735050"/>
          </a:xfrm>
          <a:prstGeom prst="rect">
            <a:avLst/>
          </a:prstGeom>
          <a:ln w="12700">
            <a:miter lim="400000"/>
          </a:ln>
        </p:spPr>
      </p:pic>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6" name="Double-click to edit"/>
          <p:cNvSpPr txBox="1"/>
          <p:nvPr>
            <p:ph type="title"/>
          </p:nvPr>
        </p:nvSpPr>
        <p:spPr>
          <a:xfrm>
            <a:off x="308167" y="357187"/>
            <a:ext cx="23920215" cy="13109061"/>
          </a:xfrm>
          <a:prstGeom prst="rect">
            <a:avLst/>
          </a:prstGeom>
        </p:spPr>
        <p:txBody>
          <a:bodyPr/>
          <a:lstStyle/>
          <a:p>
            <a:pPr/>
          </a:p>
          <a:p>
            <a:pPr/>
          </a:p>
          <a:p>
            <a:pPr/>
          </a:p>
        </p:txBody>
      </p:sp>
      <p:pic>
        <p:nvPicPr>
          <p:cNvPr id="307" name="boardcommission#5.jpg" descr="boardcommission#5.jpg"/>
          <p:cNvPicPr>
            <a:picLocks noChangeAspect="1"/>
          </p:cNvPicPr>
          <p:nvPr/>
        </p:nvPicPr>
        <p:blipFill>
          <a:blip r:embed="rId2">
            <a:extLst/>
          </a:blip>
          <a:stretch>
            <a:fillRect/>
          </a:stretch>
        </p:blipFill>
        <p:spPr>
          <a:xfrm>
            <a:off x="835881" y="631825"/>
            <a:ext cx="22864787" cy="11015435"/>
          </a:xfrm>
          <a:prstGeom prst="rect">
            <a:avLst/>
          </a:prstGeom>
          <a:ln w="12700">
            <a:miter lim="400000"/>
          </a:ln>
        </p:spPr>
      </p:pic>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9" name="Double-click to edit"/>
          <p:cNvSpPr txBox="1"/>
          <p:nvPr>
            <p:ph type="title"/>
          </p:nvPr>
        </p:nvSpPr>
        <p:spPr>
          <a:xfrm>
            <a:off x="191151" y="357187"/>
            <a:ext cx="24001698" cy="13157244"/>
          </a:xfrm>
          <a:prstGeom prst="rect">
            <a:avLst/>
          </a:prstGeom>
        </p:spPr>
        <p:txBody>
          <a:bodyPr/>
          <a:lstStyle/>
          <a:p>
            <a:pPr/>
          </a:p>
          <a:p>
            <a:pPr/>
          </a:p>
          <a:p>
            <a:pPr/>
          </a:p>
          <a:p>
            <a:pPr/>
          </a:p>
          <a:p>
            <a:pPr/>
          </a:p>
          <a:p>
            <a:pPr/>
          </a:p>
        </p:txBody>
      </p:sp>
      <p:pic>
        <p:nvPicPr>
          <p:cNvPr id="310" name="NS#1.jpg" descr="NS#1.jpg"/>
          <p:cNvPicPr>
            <a:picLocks noChangeAspect="1"/>
          </p:cNvPicPr>
          <p:nvPr/>
        </p:nvPicPr>
        <p:blipFill>
          <a:blip r:embed="rId2">
            <a:extLst/>
          </a:blip>
          <a:stretch>
            <a:fillRect/>
          </a:stretch>
        </p:blipFill>
        <p:spPr>
          <a:xfrm>
            <a:off x="1998662" y="3322023"/>
            <a:ext cx="6479714" cy="10624099"/>
          </a:xfrm>
          <a:prstGeom prst="rect">
            <a:avLst/>
          </a:prstGeom>
          <a:ln w="12700">
            <a:miter lim="400000"/>
          </a:ln>
        </p:spPr>
      </p:pic>
      <p:pic>
        <p:nvPicPr>
          <p:cNvPr id="311" name="out#1.jpg" descr="out#1.jpg"/>
          <p:cNvPicPr>
            <a:picLocks noChangeAspect="1"/>
          </p:cNvPicPr>
          <p:nvPr/>
        </p:nvPicPr>
        <p:blipFill>
          <a:blip r:embed="rId3">
            <a:extLst/>
          </a:blip>
          <a:stretch>
            <a:fillRect/>
          </a:stretch>
        </p:blipFill>
        <p:spPr>
          <a:xfrm>
            <a:off x="6436479" y="-4763"/>
            <a:ext cx="11511042" cy="3234508"/>
          </a:xfrm>
          <a:prstGeom prst="rect">
            <a:avLst/>
          </a:prstGeom>
          <a:ln w="12700">
            <a:miter lim="400000"/>
          </a:ln>
        </p:spPr>
      </p:pic>
      <p:pic>
        <p:nvPicPr>
          <p:cNvPr id="312" name="out#2.jpg" descr="out#2.jpg"/>
          <p:cNvPicPr>
            <a:picLocks noChangeAspect="1"/>
          </p:cNvPicPr>
          <p:nvPr/>
        </p:nvPicPr>
        <p:blipFill>
          <a:blip r:embed="rId4">
            <a:extLst/>
          </a:blip>
          <a:stretch>
            <a:fillRect/>
          </a:stretch>
        </p:blipFill>
        <p:spPr>
          <a:xfrm>
            <a:off x="9510712" y="3333750"/>
            <a:ext cx="10841711" cy="10219646"/>
          </a:xfrm>
          <a:prstGeom prst="rect">
            <a:avLst/>
          </a:prstGeom>
          <a:ln w="12700">
            <a:miter lim="400000"/>
          </a:ln>
        </p:spPr>
      </p:pic>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4" name="Double-click to edit"/>
          <p:cNvSpPr txBox="1"/>
          <p:nvPr>
            <p:ph type="title"/>
          </p:nvPr>
        </p:nvSpPr>
        <p:spPr>
          <a:xfrm>
            <a:off x="351048" y="357187"/>
            <a:ext cx="23918913" cy="13110550"/>
          </a:xfrm>
          <a:prstGeom prst="rect">
            <a:avLst/>
          </a:prstGeom>
        </p:spPr>
        <p:txBody>
          <a:bodyPr/>
          <a:lstStyle/>
          <a:p>
            <a:pPr/>
          </a:p>
          <a:p>
            <a:pPr/>
          </a:p>
          <a:p>
            <a:pPr/>
          </a:p>
          <a:p>
            <a:pPr/>
          </a:p>
        </p:txBody>
      </p:sp>
      <p:pic>
        <p:nvPicPr>
          <p:cNvPr id="315" name="draft#1.jpg" descr="draft#1.jpg"/>
          <p:cNvPicPr>
            <a:picLocks noChangeAspect="1"/>
          </p:cNvPicPr>
          <p:nvPr/>
        </p:nvPicPr>
        <p:blipFill>
          <a:blip r:embed="rId2">
            <a:extLst/>
          </a:blip>
          <a:stretch>
            <a:fillRect/>
          </a:stretch>
        </p:blipFill>
        <p:spPr>
          <a:xfrm>
            <a:off x="9855635" y="1427850"/>
            <a:ext cx="13404626" cy="9826389"/>
          </a:xfrm>
          <a:prstGeom prst="rect">
            <a:avLst/>
          </a:prstGeom>
          <a:ln w="12700">
            <a:miter lim="400000"/>
          </a:ln>
        </p:spPr>
      </p:pic>
      <p:pic>
        <p:nvPicPr>
          <p:cNvPr id="316" name="draft#2.jpg" descr="draft#2.jpg"/>
          <p:cNvPicPr>
            <a:picLocks noChangeAspect="1"/>
          </p:cNvPicPr>
          <p:nvPr/>
        </p:nvPicPr>
        <p:blipFill>
          <a:blip r:embed="rId3">
            <a:extLst/>
          </a:blip>
          <a:stretch>
            <a:fillRect/>
          </a:stretch>
        </p:blipFill>
        <p:spPr>
          <a:xfrm>
            <a:off x="50800" y="532353"/>
            <a:ext cx="9389391" cy="11617383"/>
          </a:xfrm>
          <a:prstGeom prst="rect">
            <a:avLst/>
          </a:prstGeom>
          <a:ln w="12700">
            <a:miter lim="400000"/>
          </a:ln>
        </p:spPr>
      </p:pic>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8" name="Double-click to edit"/>
          <p:cNvSpPr txBox="1"/>
          <p:nvPr>
            <p:ph type="title"/>
          </p:nvPr>
        </p:nvSpPr>
        <p:spPr>
          <a:xfrm>
            <a:off x="322584" y="357187"/>
            <a:ext cx="23738832" cy="13121712"/>
          </a:xfrm>
          <a:prstGeom prst="rect">
            <a:avLst/>
          </a:prstGeom>
        </p:spPr>
        <p:txBody>
          <a:bodyPr/>
          <a:lstStyle/>
          <a:p>
            <a:pPr defTabSz="673655">
              <a:defRPr sz="9184"/>
            </a:pPr>
          </a:p>
          <a:p>
            <a:pPr defTabSz="673655">
              <a:defRPr sz="9184"/>
            </a:pPr>
          </a:p>
          <a:p>
            <a:pPr defTabSz="673655">
              <a:defRPr sz="9184"/>
            </a:pPr>
          </a:p>
          <a:p>
            <a:pPr defTabSz="673655">
              <a:defRPr sz="9184"/>
            </a:pPr>
          </a:p>
          <a:p>
            <a:pPr defTabSz="673655">
              <a:defRPr sz="9184"/>
            </a:pPr>
          </a:p>
          <a:p>
            <a:pPr defTabSz="673655">
              <a:defRPr sz="9184"/>
            </a:pPr>
          </a:p>
          <a:p>
            <a:pPr defTabSz="673655">
              <a:defRPr sz="9184"/>
            </a:pPr>
          </a:p>
          <a:p>
            <a:pPr defTabSz="673655">
              <a:defRPr sz="9184"/>
            </a:pPr>
          </a:p>
        </p:txBody>
      </p:sp>
      <p:pic>
        <p:nvPicPr>
          <p:cNvPr id="319" name="cmr#5.jpg" descr="cmr#5.jpg"/>
          <p:cNvPicPr>
            <a:picLocks noChangeAspect="1"/>
          </p:cNvPicPr>
          <p:nvPr/>
        </p:nvPicPr>
        <p:blipFill>
          <a:blip r:embed="rId2">
            <a:extLst/>
          </a:blip>
          <a:stretch>
            <a:fillRect/>
          </a:stretch>
        </p:blipFill>
        <p:spPr>
          <a:xfrm>
            <a:off x="135383" y="2023782"/>
            <a:ext cx="24113234" cy="7433236"/>
          </a:xfrm>
          <a:prstGeom prst="rect">
            <a:avLst/>
          </a:prstGeom>
          <a:ln w="12700">
            <a:miter lim="400000"/>
          </a:ln>
        </p:spPr>
      </p:pic>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1" name="Double-click to edit"/>
          <p:cNvSpPr txBox="1"/>
          <p:nvPr>
            <p:ph type="title"/>
          </p:nvPr>
        </p:nvSpPr>
        <p:spPr>
          <a:xfrm>
            <a:off x="262402" y="357187"/>
            <a:ext cx="23767481" cy="13001626"/>
          </a:xfrm>
          <a:prstGeom prst="rect">
            <a:avLst/>
          </a:prstGeom>
        </p:spPr>
        <p:txBody>
          <a:bodyPr/>
          <a:lstStyle/>
          <a:p>
            <a:pPr defTabSz="755808">
              <a:defRPr sz="10304"/>
            </a:pPr>
          </a:p>
          <a:p>
            <a:pPr defTabSz="755808">
              <a:defRPr sz="10304"/>
            </a:pPr>
          </a:p>
          <a:p>
            <a:pPr defTabSz="755808">
              <a:defRPr sz="10304"/>
            </a:pPr>
          </a:p>
          <a:p>
            <a:pPr defTabSz="755808">
              <a:defRPr sz="10304"/>
            </a:pPr>
          </a:p>
          <a:p>
            <a:pPr defTabSz="755808">
              <a:defRPr sz="10304"/>
            </a:pPr>
          </a:p>
          <a:p>
            <a:pPr defTabSz="755808">
              <a:defRPr sz="10304"/>
            </a:pPr>
          </a:p>
          <a:p>
            <a:pPr defTabSz="755808">
              <a:defRPr sz="10304"/>
            </a:pPr>
          </a:p>
        </p:txBody>
      </p:sp>
      <p:pic>
        <p:nvPicPr>
          <p:cNvPr id="322" name="CMR#2.jpg" descr="CMR#2.jpg"/>
          <p:cNvPicPr>
            <a:picLocks noChangeAspect="1"/>
          </p:cNvPicPr>
          <p:nvPr/>
        </p:nvPicPr>
        <p:blipFill>
          <a:blip r:embed="rId2">
            <a:extLst/>
          </a:blip>
          <a:stretch>
            <a:fillRect/>
          </a:stretch>
        </p:blipFill>
        <p:spPr>
          <a:xfrm>
            <a:off x="718139" y="635000"/>
            <a:ext cx="22947722" cy="11230721"/>
          </a:xfrm>
          <a:prstGeom prst="rect">
            <a:avLst/>
          </a:prstGeom>
          <a:ln w="12700">
            <a:miter lim="400000"/>
          </a:ln>
        </p:spPr>
      </p:pic>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4" name="Double-click to edit"/>
          <p:cNvSpPr txBox="1"/>
          <p:nvPr>
            <p:ph type="title"/>
          </p:nvPr>
        </p:nvSpPr>
        <p:spPr>
          <a:xfrm>
            <a:off x="318585" y="357187"/>
            <a:ext cx="23906262" cy="13273144"/>
          </a:xfrm>
          <a:prstGeom prst="rect">
            <a:avLst/>
          </a:prstGeom>
        </p:spPr>
        <p:txBody>
          <a:bodyPr/>
          <a:lstStyle/>
          <a:p>
            <a:pPr defTabSz="772239">
              <a:defRPr sz="10528"/>
            </a:pPr>
          </a:p>
          <a:p>
            <a:pPr defTabSz="772239">
              <a:defRPr sz="10528"/>
            </a:pPr>
          </a:p>
          <a:p>
            <a:pPr defTabSz="772239">
              <a:defRPr sz="10528"/>
            </a:pPr>
          </a:p>
          <a:p>
            <a:pPr defTabSz="772239">
              <a:defRPr sz="10528"/>
            </a:pPr>
          </a:p>
          <a:p>
            <a:pPr defTabSz="772239">
              <a:defRPr sz="10528"/>
            </a:pPr>
          </a:p>
          <a:p>
            <a:pPr defTabSz="772239">
              <a:defRPr sz="10528"/>
            </a:pPr>
          </a:p>
          <a:p>
            <a:pPr defTabSz="772239">
              <a:defRPr sz="10528"/>
            </a:pPr>
          </a:p>
        </p:txBody>
      </p:sp>
      <p:pic>
        <p:nvPicPr>
          <p:cNvPr id="325" name="CMR#3.jpg" descr="CMR#3.jpg"/>
          <p:cNvPicPr>
            <a:picLocks noChangeAspect="1"/>
          </p:cNvPicPr>
          <p:nvPr/>
        </p:nvPicPr>
        <p:blipFill>
          <a:blip r:embed="rId2">
            <a:extLst/>
          </a:blip>
          <a:stretch>
            <a:fillRect/>
          </a:stretch>
        </p:blipFill>
        <p:spPr>
          <a:xfrm>
            <a:off x="-20905" y="1335236"/>
            <a:ext cx="24585242" cy="8810328"/>
          </a:xfrm>
          <a:prstGeom prst="rect">
            <a:avLst/>
          </a:prstGeom>
          <a:ln w="12700">
            <a:miter lim="400000"/>
          </a:ln>
        </p:spPr>
      </p:pic>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7" name="Double-click to edit"/>
          <p:cNvSpPr txBox="1"/>
          <p:nvPr>
            <p:ph type="title"/>
          </p:nvPr>
        </p:nvSpPr>
        <p:spPr>
          <a:xfrm>
            <a:off x="228079" y="357187"/>
            <a:ext cx="23927842" cy="13001626"/>
          </a:xfrm>
          <a:prstGeom prst="rect">
            <a:avLst/>
          </a:prstGeom>
        </p:spPr>
        <p:txBody>
          <a:bodyPr/>
          <a:lstStyle/>
          <a:p>
            <a:pPr defTabSz="607933">
              <a:defRPr sz="8288"/>
            </a:pPr>
          </a:p>
          <a:p>
            <a:pPr defTabSz="607933">
              <a:defRPr sz="8288"/>
            </a:pPr>
          </a:p>
          <a:p>
            <a:pPr defTabSz="607933">
              <a:defRPr sz="8288"/>
            </a:pPr>
          </a:p>
          <a:p>
            <a:pPr defTabSz="607933">
              <a:defRPr sz="8288"/>
            </a:pPr>
          </a:p>
          <a:p>
            <a:pPr defTabSz="607933">
              <a:defRPr sz="8288"/>
            </a:pPr>
          </a:p>
          <a:p>
            <a:pPr defTabSz="607933">
              <a:defRPr sz="8288"/>
            </a:pPr>
          </a:p>
          <a:p>
            <a:pPr defTabSz="607933">
              <a:defRPr sz="8288"/>
            </a:pPr>
          </a:p>
          <a:p>
            <a:pPr defTabSz="607933">
              <a:defRPr sz="8288"/>
            </a:pPr>
          </a:p>
          <a:p>
            <a:pPr defTabSz="607933">
              <a:defRPr sz="8288"/>
            </a:pPr>
          </a:p>
        </p:txBody>
      </p:sp>
      <p:pic>
        <p:nvPicPr>
          <p:cNvPr id="328" name="CMR#4.jpg" descr="CMR#4.jpg"/>
          <p:cNvPicPr>
            <a:picLocks noChangeAspect="1"/>
          </p:cNvPicPr>
          <p:nvPr/>
        </p:nvPicPr>
        <p:blipFill>
          <a:blip r:embed="rId2">
            <a:extLst/>
          </a:blip>
          <a:stretch>
            <a:fillRect/>
          </a:stretch>
        </p:blipFill>
        <p:spPr>
          <a:xfrm>
            <a:off x="-394122" y="1343553"/>
            <a:ext cx="25172244" cy="8793694"/>
          </a:xfrm>
          <a:prstGeom prst="rect">
            <a:avLst/>
          </a:prstGeom>
          <a:ln w="12700">
            <a:miter lim="400000"/>
          </a:ln>
        </p:spPr>
      </p:pic>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0" name="Double-click to edit"/>
          <p:cNvSpPr txBox="1"/>
          <p:nvPr>
            <p:ph type="title"/>
          </p:nvPr>
        </p:nvSpPr>
        <p:spPr>
          <a:xfrm>
            <a:off x="309376" y="357187"/>
            <a:ext cx="23765248" cy="13174267"/>
          </a:xfrm>
          <a:prstGeom prst="rect">
            <a:avLst/>
          </a:prstGeom>
        </p:spPr>
        <p:txBody>
          <a:bodyPr/>
          <a:lstStyle/>
          <a:p>
            <a:pPr/>
          </a:p>
          <a:p>
            <a:pPr/>
          </a:p>
          <a:p>
            <a:pPr/>
          </a:p>
          <a:p>
            <a:pPr/>
          </a:p>
          <a:p>
            <a:pPr/>
          </a:p>
          <a:p>
            <a:pPr/>
          </a:p>
        </p:txBody>
      </p:sp>
      <p:pic>
        <p:nvPicPr>
          <p:cNvPr id="331" name="draft#2.jpg" descr="draft#2.jpg"/>
          <p:cNvPicPr>
            <a:picLocks noChangeAspect="1"/>
          </p:cNvPicPr>
          <p:nvPr/>
        </p:nvPicPr>
        <p:blipFill>
          <a:blip r:embed="rId2">
            <a:extLst/>
          </a:blip>
          <a:stretch>
            <a:fillRect/>
          </a:stretch>
        </p:blipFill>
        <p:spPr>
          <a:xfrm>
            <a:off x="6742112" y="596331"/>
            <a:ext cx="10261134" cy="12695979"/>
          </a:xfrm>
          <a:prstGeom prst="rect">
            <a:avLst/>
          </a:prstGeom>
          <a:ln w="12700">
            <a:miter lim="400000"/>
          </a:ln>
        </p:spPr>
      </p:pic>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3" name="Double-click to edit"/>
          <p:cNvSpPr txBox="1"/>
          <p:nvPr>
            <p:ph type="title"/>
          </p:nvPr>
        </p:nvSpPr>
        <p:spPr>
          <a:xfrm>
            <a:off x="351048" y="357187"/>
            <a:ext cx="23918913" cy="13110550"/>
          </a:xfrm>
          <a:prstGeom prst="rect">
            <a:avLst/>
          </a:prstGeom>
        </p:spPr>
        <p:txBody>
          <a:bodyPr/>
          <a:lstStyle/>
          <a:p>
            <a:pPr/>
          </a:p>
          <a:p>
            <a:pPr/>
          </a:p>
          <a:p>
            <a:pPr/>
          </a:p>
          <a:p>
            <a:pPr/>
          </a:p>
        </p:txBody>
      </p:sp>
      <p:pic>
        <p:nvPicPr>
          <p:cNvPr id="334" name="draft#1.jpg" descr="draft#1.jpg"/>
          <p:cNvPicPr>
            <a:picLocks noChangeAspect="1"/>
          </p:cNvPicPr>
          <p:nvPr/>
        </p:nvPicPr>
        <p:blipFill>
          <a:blip r:embed="rId2">
            <a:extLst/>
          </a:blip>
          <a:stretch>
            <a:fillRect/>
          </a:stretch>
        </p:blipFill>
        <p:spPr>
          <a:xfrm>
            <a:off x="4408747" y="828675"/>
            <a:ext cx="15803514" cy="11584916"/>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Chattanooga Free Press, March 22, 1996"/>
          <p:cNvSpPr txBox="1"/>
          <p:nvPr>
            <p:ph type="title"/>
          </p:nvPr>
        </p:nvSpPr>
        <p:spPr>
          <a:xfrm>
            <a:off x="230125" y="357187"/>
            <a:ext cx="23923750" cy="13157616"/>
          </a:xfrm>
          <a:prstGeom prst="rect">
            <a:avLst/>
          </a:prstGeom>
        </p:spPr>
        <p:txBody>
          <a:bodyPr/>
          <a:lstStyle/>
          <a:p>
            <a:pPr defTabSz="805100">
              <a:defRPr sz="10976"/>
            </a:pPr>
          </a:p>
          <a:p>
            <a:pPr defTabSz="805100">
              <a:defRPr sz="10976"/>
            </a:pPr>
          </a:p>
          <a:p>
            <a:pPr defTabSz="805100">
              <a:defRPr sz="10976"/>
            </a:pPr>
          </a:p>
          <a:p>
            <a:pPr defTabSz="805100">
              <a:defRPr sz="10976"/>
            </a:pPr>
          </a:p>
          <a:p>
            <a:pPr defTabSz="805100">
              <a:defRPr sz="10976"/>
            </a:pPr>
          </a:p>
          <a:p>
            <a:pPr defTabSz="805100">
              <a:defRPr sz="10976"/>
            </a:pPr>
          </a:p>
          <a:p>
            <a:pPr defTabSz="805100">
              <a:defRPr sz="10976"/>
            </a:pPr>
          </a:p>
          <a:p>
            <a:pPr defTabSz="805100">
              <a:defRPr sz="7350">
                <a:latin typeface="Arial Narrow"/>
                <a:ea typeface="Arial Narrow"/>
                <a:cs typeface="Arial Narrow"/>
                <a:sym typeface="Arial Narrow"/>
              </a:defRPr>
            </a:pPr>
            <a:r>
              <a:t>Chattanooga Free Press, March 22, 1996</a:t>
            </a:r>
          </a:p>
        </p:txBody>
      </p:sp>
      <p:pic>
        <p:nvPicPr>
          <p:cNvPr id="137" name="chatt#5.jpg" descr="chatt#5.jpg"/>
          <p:cNvPicPr>
            <a:picLocks noChangeAspect="1"/>
          </p:cNvPicPr>
          <p:nvPr/>
        </p:nvPicPr>
        <p:blipFill>
          <a:blip r:embed="rId2">
            <a:extLst/>
          </a:blip>
          <a:stretch>
            <a:fillRect/>
          </a:stretch>
        </p:blipFill>
        <p:spPr>
          <a:xfrm>
            <a:off x="8102368" y="16316"/>
            <a:ext cx="9341542" cy="12455389"/>
          </a:xfrm>
          <a:prstGeom prst="rect">
            <a:avLst/>
          </a:prstGeom>
          <a:ln w="12700">
            <a:miter lim="400000"/>
          </a:ln>
        </p:spPr>
      </p:pic>
      <p:sp>
        <p:nvSpPr>
          <p:cNvPr id="138" name="Arrow"/>
          <p:cNvSpPr/>
          <p:nvPr/>
        </p:nvSpPr>
        <p:spPr>
          <a:xfrm>
            <a:off x="9194800" y="1041400"/>
            <a:ext cx="1270000" cy="1270000"/>
          </a:xfrm>
          <a:prstGeom prst="rightArrow">
            <a:avLst>
              <a:gd name="adj1" fmla="val 32000"/>
              <a:gd name="adj2" fmla="val 64000"/>
            </a:avLst>
          </a:prstGeom>
          <a:solidFill>
            <a:schemeClr val="accent1">
              <a:lumOff val="13529"/>
            </a:schemeClr>
          </a:solidFill>
          <a:ln w="12700">
            <a:miter lim="400000"/>
          </a:ln>
        </p:spPr>
        <p:txBody>
          <a:bodyPr lIns="71437" tIns="71437" rIns="71437" bIns="71437" anchor="ctr"/>
          <a:lstStyle/>
          <a:p>
            <a:pPr>
              <a:defRPr b="0" sz="3000">
                <a:latin typeface="+mn-lt"/>
                <a:ea typeface="+mn-ea"/>
                <a:cs typeface="+mn-cs"/>
                <a:sym typeface="Helvetica Neue Medium"/>
              </a:defRPr>
            </a:pPr>
          </a:p>
        </p:txBody>
      </p:sp>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6" name="Simone de Beauvoir:…"/>
          <p:cNvSpPr txBox="1"/>
          <p:nvPr>
            <p:ph type="title"/>
          </p:nvPr>
        </p:nvSpPr>
        <p:spPr>
          <a:xfrm>
            <a:off x="295374" y="357187"/>
            <a:ext cx="23793252" cy="13001626"/>
          </a:xfrm>
          <a:prstGeom prst="rect">
            <a:avLst/>
          </a:prstGeom>
        </p:spPr>
        <p:txBody>
          <a:bodyPr/>
          <a:lstStyle/>
          <a:p>
            <a:pPr marL="685800" indent="-1028700" defTabSz="914400">
              <a:spcBef>
                <a:spcPts val="4800"/>
              </a:spcBef>
              <a:defRPr b="1" sz="7500">
                <a:solidFill>
                  <a:srgbClr val="FFD479"/>
                </a:solidFill>
                <a:latin typeface="Arial"/>
                <a:ea typeface="Arial"/>
                <a:cs typeface="Arial"/>
                <a:sym typeface="Arial"/>
              </a:defRPr>
            </a:pPr>
            <a:r>
              <a:t>Simone de Beauvoir:</a:t>
            </a:r>
            <a:endParaRPr>
              <a:effectLst>
                <a:outerShdw sx="100000" sy="100000" kx="0" ky="0" algn="b" rotWithShape="0" blurRad="12700" dist="25400" dir="2700000">
                  <a:srgbClr val="000000"/>
                </a:outerShdw>
              </a:effectLst>
            </a:endParaRPr>
          </a:p>
          <a:p>
            <a:pPr marL="685800" indent="-685800" defTabSz="914400">
              <a:spcBef>
                <a:spcPts val="4800"/>
              </a:spcBef>
              <a:defRPr sz="4800">
                <a:effectLst>
                  <a:outerShdw sx="100000" sy="100000" kx="0" ky="0" algn="b" rotWithShape="0" blurRad="12700" dist="25400" dir="2700000">
                    <a:srgbClr val="000000"/>
                  </a:outerShdw>
                </a:effectLst>
                <a:latin typeface="Gill Sans"/>
                <a:ea typeface="Gill Sans"/>
                <a:cs typeface="Gill Sans"/>
                <a:sym typeface="Gill Sans"/>
              </a:defRPr>
            </a:pPr>
          </a:p>
          <a:p>
            <a:pPr>
              <a:defRPr sz="7500">
                <a:latin typeface="Arial"/>
                <a:ea typeface="Arial"/>
                <a:cs typeface="Arial"/>
                <a:sym typeface="Arial"/>
              </a:defRPr>
            </a:pPr>
          </a:p>
          <a:p>
            <a:pPr>
              <a:defRPr sz="7500">
                <a:latin typeface="Arial"/>
                <a:ea typeface="Arial"/>
                <a:cs typeface="Arial"/>
                <a:sym typeface="Arial"/>
              </a:defRPr>
            </a:pPr>
            <a:r>
              <a:t>No women should be authorized to stay at home to raise her children…precisely because if there is such a choice, too many women will make that one.”</a:t>
            </a:r>
          </a:p>
        </p:txBody>
      </p:sp>
    </p:spTree>
  </p:cSld>
  <p:clrMapOvr>
    <a:masterClrMapping/>
  </p:clrMapOvr>
  <p:transition xmlns:p14="http://schemas.microsoft.com/office/powerpoint/2010/main" spd="med" advClick="1"/>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8" name="Double-click to edit"/>
          <p:cNvSpPr txBox="1"/>
          <p:nvPr>
            <p:ph type="ctrTitle"/>
          </p:nvPr>
        </p:nvSpPr>
        <p:spPr>
          <a:xfrm>
            <a:off x="201755" y="283331"/>
            <a:ext cx="23980490" cy="13149338"/>
          </a:xfrm>
          <a:prstGeom prst="rect">
            <a:avLst/>
          </a:prstGeom>
        </p:spPr>
        <p:txBody>
          <a:bodyPr/>
          <a:lstStyle/>
          <a:p>
            <a:pPr/>
          </a:p>
          <a:p>
            <a:pPr/>
          </a:p>
          <a:p>
            <a:pPr/>
          </a:p>
        </p:txBody>
      </p:sp>
      <p:pic>
        <p:nvPicPr>
          <p:cNvPr id="339" name="americorp#1.jpg" descr="americorp#1.jpg"/>
          <p:cNvPicPr>
            <a:picLocks noChangeAspect="1"/>
          </p:cNvPicPr>
          <p:nvPr/>
        </p:nvPicPr>
        <p:blipFill>
          <a:blip r:embed="rId2">
            <a:extLst/>
          </a:blip>
          <a:stretch>
            <a:fillRect/>
          </a:stretch>
        </p:blipFill>
        <p:spPr>
          <a:xfrm>
            <a:off x="4273069" y="-23813"/>
            <a:ext cx="15837862" cy="13763626"/>
          </a:xfrm>
          <a:prstGeom prst="rect">
            <a:avLst/>
          </a:prstGeom>
          <a:ln w="12700">
            <a:miter lim="400000"/>
          </a:ln>
        </p:spPr>
      </p:pic>
    </p:spTree>
  </p:cSld>
  <p:clrMapOvr>
    <a:masterClrMapping/>
  </p:clrMapOvr>
  <p:transition xmlns:p14="http://schemas.microsoft.com/office/powerpoint/2010/main" spd="med" advClick="1"/>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1" name="Double-click to edit"/>
          <p:cNvSpPr txBox="1"/>
          <p:nvPr>
            <p:ph type="title"/>
          </p:nvPr>
        </p:nvSpPr>
        <p:spPr>
          <a:xfrm>
            <a:off x="249710" y="357187"/>
            <a:ext cx="23884580" cy="13001626"/>
          </a:xfrm>
          <a:prstGeom prst="rect">
            <a:avLst/>
          </a:prstGeom>
        </p:spPr>
        <p:txBody>
          <a:bodyPr/>
          <a:lstStyle/>
          <a:p>
            <a:pPr/>
          </a:p>
          <a:p>
            <a:pPr/>
          </a:p>
          <a:p>
            <a:pPr/>
          </a:p>
          <a:p>
            <a:pPr/>
          </a:p>
          <a:p>
            <a:pPr/>
          </a:p>
          <a:p>
            <a:pPr/>
          </a:p>
        </p:txBody>
      </p:sp>
      <p:pic>
        <p:nvPicPr>
          <p:cNvPr id="342" name="homeschool#1.jpg" descr="homeschool#1.jpg"/>
          <p:cNvPicPr>
            <a:picLocks noChangeAspect="1"/>
          </p:cNvPicPr>
          <p:nvPr/>
        </p:nvPicPr>
        <p:blipFill>
          <a:blip r:embed="rId2">
            <a:extLst/>
          </a:blip>
          <a:stretch>
            <a:fillRect/>
          </a:stretch>
        </p:blipFill>
        <p:spPr>
          <a:xfrm>
            <a:off x="11338805" y="959125"/>
            <a:ext cx="11904173" cy="2325752"/>
          </a:xfrm>
          <a:prstGeom prst="rect">
            <a:avLst/>
          </a:prstGeom>
          <a:ln w="12700">
            <a:miter lim="400000"/>
          </a:ln>
        </p:spPr>
      </p:pic>
      <p:pic>
        <p:nvPicPr>
          <p:cNvPr id="343" name="homeschool#2.jpg" descr="homeschool#2.jpg"/>
          <p:cNvPicPr>
            <a:picLocks noChangeAspect="1"/>
          </p:cNvPicPr>
          <p:nvPr/>
        </p:nvPicPr>
        <p:blipFill>
          <a:blip r:embed="rId3">
            <a:extLst/>
          </a:blip>
          <a:stretch>
            <a:fillRect/>
          </a:stretch>
        </p:blipFill>
        <p:spPr>
          <a:xfrm>
            <a:off x="10737123" y="3965754"/>
            <a:ext cx="12877725" cy="8867557"/>
          </a:xfrm>
          <a:prstGeom prst="rect">
            <a:avLst/>
          </a:prstGeom>
          <a:ln w="12700">
            <a:miter lim="400000"/>
          </a:ln>
        </p:spPr>
      </p:pic>
      <p:pic>
        <p:nvPicPr>
          <p:cNvPr id="344" name="draft#2.jpg" descr="draft#2.jpg"/>
          <p:cNvPicPr>
            <a:picLocks noChangeAspect="1"/>
          </p:cNvPicPr>
          <p:nvPr/>
        </p:nvPicPr>
        <p:blipFill>
          <a:blip r:embed="rId4">
            <a:extLst/>
          </a:blip>
          <a:stretch>
            <a:fillRect/>
          </a:stretch>
        </p:blipFill>
        <p:spPr>
          <a:xfrm>
            <a:off x="734530" y="953551"/>
            <a:ext cx="9131022" cy="11297704"/>
          </a:xfrm>
          <a:prstGeom prst="rect">
            <a:avLst/>
          </a:prstGeom>
          <a:ln w="12700">
            <a:miter lim="400000"/>
          </a:ln>
        </p:spPr>
      </p:pic>
    </p:spTree>
  </p:cSld>
  <p:clrMapOvr>
    <a:masterClrMapping/>
  </p:clrMapOvr>
  <p:transition xmlns:p14="http://schemas.microsoft.com/office/powerpoint/2010/main" spd="med" advClick="1"/>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6" name="Double-click to edit"/>
          <p:cNvSpPr txBox="1"/>
          <p:nvPr>
            <p:ph type="title"/>
          </p:nvPr>
        </p:nvSpPr>
        <p:spPr>
          <a:xfrm>
            <a:off x="347978" y="357187"/>
            <a:ext cx="23688044" cy="13138176"/>
          </a:xfrm>
          <a:prstGeom prst="rect">
            <a:avLst/>
          </a:prstGeom>
        </p:spPr>
        <p:txBody>
          <a:bodyPr/>
          <a:lstStyle/>
          <a:p>
            <a:pPr defTabSz="764024">
              <a:defRPr sz="10416"/>
            </a:pPr>
          </a:p>
          <a:p>
            <a:pPr defTabSz="764024">
              <a:defRPr sz="10416"/>
            </a:pPr>
          </a:p>
          <a:p>
            <a:pPr defTabSz="764024">
              <a:defRPr sz="10416"/>
            </a:pPr>
          </a:p>
          <a:p>
            <a:pPr defTabSz="764024">
              <a:defRPr sz="10416"/>
            </a:pPr>
          </a:p>
          <a:p>
            <a:pPr defTabSz="764024">
              <a:defRPr sz="10416"/>
            </a:pPr>
          </a:p>
          <a:p>
            <a:pPr defTabSz="764024">
              <a:defRPr sz="10416"/>
            </a:pPr>
          </a:p>
          <a:p>
            <a:pPr defTabSz="764024">
              <a:defRPr sz="10416"/>
            </a:pPr>
          </a:p>
        </p:txBody>
      </p:sp>
      <p:pic>
        <p:nvPicPr>
          <p:cNvPr id="347" name="NAEP#1.jpg" descr="NAEP#1.jpg"/>
          <p:cNvPicPr>
            <a:picLocks noChangeAspect="1"/>
          </p:cNvPicPr>
          <p:nvPr/>
        </p:nvPicPr>
        <p:blipFill>
          <a:blip r:embed="rId2">
            <a:extLst/>
          </a:blip>
          <a:stretch>
            <a:fillRect/>
          </a:stretch>
        </p:blipFill>
        <p:spPr>
          <a:xfrm>
            <a:off x="4323203" y="944459"/>
            <a:ext cx="15737594" cy="11255582"/>
          </a:xfrm>
          <a:prstGeom prst="rect">
            <a:avLst/>
          </a:prstGeom>
          <a:ln w="12700">
            <a:miter lim="400000"/>
          </a:ln>
        </p:spPr>
      </p:pic>
    </p:spTree>
  </p:cSld>
  <p:clrMapOvr>
    <a:masterClrMapping/>
  </p:clrMapOvr>
  <p:transition xmlns:p14="http://schemas.microsoft.com/office/powerpoint/2010/main" spd="med" advClick="1"/>
</p:sld>
</file>

<file path=ppt/slides/slide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9" name="Double-click to edit"/>
          <p:cNvSpPr txBox="1"/>
          <p:nvPr>
            <p:ph type="title"/>
          </p:nvPr>
        </p:nvSpPr>
        <p:spPr>
          <a:xfrm>
            <a:off x="265565" y="357187"/>
            <a:ext cx="23852870" cy="13193800"/>
          </a:xfrm>
          <a:prstGeom prst="rect">
            <a:avLst/>
          </a:prstGeom>
        </p:spPr>
        <p:txBody>
          <a:bodyPr/>
          <a:lstStyle/>
          <a:p>
            <a:pPr defTabSz="764024">
              <a:defRPr sz="10416"/>
            </a:pPr>
          </a:p>
          <a:p>
            <a:pPr defTabSz="764024">
              <a:defRPr sz="10416"/>
            </a:pPr>
          </a:p>
          <a:p>
            <a:pPr defTabSz="764024">
              <a:defRPr sz="10416"/>
            </a:pPr>
          </a:p>
          <a:p>
            <a:pPr defTabSz="764024">
              <a:defRPr sz="10416"/>
            </a:pPr>
          </a:p>
          <a:p>
            <a:pPr defTabSz="764024">
              <a:defRPr sz="10416"/>
            </a:pPr>
          </a:p>
          <a:p>
            <a:pPr defTabSz="764024">
              <a:defRPr sz="10416"/>
            </a:pPr>
          </a:p>
          <a:p>
            <a:pPr defTabSz="764024">
              <a:defRPr sz="10416"/>
            </a:pPr>
          </a:p>
        </p:txBody>
      </p:sp>
      <p:pic>
        <p:nvPicPr>
          <p:cNvPr id="350" name="NAEP#2.jpg" descr="NAEP#2.jpg"/>
          <p:cNvPicPr>
            <a:picLocks noChangeAspect="1"/>
          </p:cNvPicPr>
          <p:nvPr/>
        </p:nvPicPr>
        <p:blipFill>
          <a:blip r:embed="rId2">
            <a:extLst/>
          </a:blip>
          <a:stretch>
            <a:fillRect/>
          </a:stretch>
        </p:blipFill>
        <p:spPr>
          <a:xfrm>
            <a:off x="4175758" y="1152525"/>
            <a:ext cx="16032484" cy="10904685"/>
          </a:xfrm>
          <a:prstGeom prst="rect">
            <a:avLst/>
          </a:prstGeom>
          <a:ln w="12700">
            <a:miter lim="400000"/>
          </a:ln>
        </p:spPr>
      </p:pic>
    </p:spTree>
  </p:cSld>
  <p:clrMapOvr>
    <a:masterClrMapping/>
  </p:clrMapOvr>
  <p:transition xmlns:p14="http://schemas.microsoft.com/office/powerpoint/2010/main" spd="med" advClick="1"/>
</p:sld>
</file>

<file path=ppt/slides/slide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2" name="Double-click to edit"/>
          <p:cNvSpPr txBox="1"/>
          <p:nvPr>
            <p:ph type="title"/>
          </p:nvPr>
        </p:nvSpPr>
        <p:spPr>
          <a:xfrm>
            <a:off x="311980" y="357187"/>
            <a:ext cx="23760040" cy="13179197"/>
          </a:xfrm>
          <a:prstGeom prst="rect">
            <a:avLst/>
          </a:prstGeom>
        </p:spPr>
        <p:txBody>
          <a:bodyPr/>
          <a:lstStyle/>
          <a:p>
            <a:pPr defTabSz="764024">
              <a:defRPr sz="10416"/>
            </a:pPr>
          </a:p>
          <a:p>
            <a:pPr defTabSz="764024">
              <a:defRPr sz="10416"/>
            </a:pPr>
          </a:p>
          <a:p>
            <a:pPr defTabSz="764024">
              <a:defRPr sz="10416"/>
            </a:pPr>
          </a:p>
          <a:p>
            <a:pPr defTabSz="764024">
              <a:defRPr sz="10416"/>
            </a:pPr>
          </a:p>
          <a:p>
            <a:pPr defTabSz="764024">
              <a:defRPr sz="10416"/>
            </a:pPr>
          </a:p>
          <a:p>
            <a:pPr defTabSz="764024">
              <a:defRPr sz="10416"/>
            </a:pPr>
          </a:p>
          <a:p>
            <a:pPr defTabSz="764024">
              <a:defRPr sz="10416"/>
            </a:pPr>
          </a:p>
        </p:txBody>
      </p:sp>
      <p:pic>
        <p:nvPicPr>
          <p:cNvPr id="353" name="middleschool.jpg" descr="middleschool.jpg"/>
          <p:cNvPicPr>
            <a:picLocks noChangeAspect="1"/>
          </p:cNvPicPr>
          <p:nvPr/>
        </p:nvPicPr>
        <p:blipFill>
          <a:blip r:embed="rId2">
            <a:extLst/>
          </a:blip>
          <a:stretch>
            <a:fillRect/>
          </a:stretch>
        </p:blipFill>
        <p:spPr>
          <a:xfrm>
            <a:off x="9349857" y="1608816"/>
            <a:ext cx="14521243" cy="8777284"/>
          </a:xfrm>
          <a:prstGeom prst="rect">
            <a:avLst/>
          </a:prstGeom>
          <a:ln w="12700">
            <a:miter lim="400000"/>
          </a:ln>
        </p:spPr>
      </p:pic>
      <p:pic>
        <p:nvPicPr>
          <p:cNvPr id="354" name="draft#2.jpg" descr="draft#2.jpg"/>
          <p:cNvPicPr>
            <a:picLocks noChangeAspect="1"/>
          </p:cNvPicPr>
          <p:nvPr/>
        </p:nvPicPr>
        <p:blipFill>
          <a:blip r:embed="rId3">
            <a:extLst/>
          </a:blip>
          <a:stretch>
            <a:fillRect/>
          </a:stretch>
        </p:blipFill>
        <p:spPr>
          <a:xfrm>
            <a:off x="360362" y="601662"/>
            <a:ext cx="8721972" cy="10791592"/>
          </a:xfrm>
          <a:prstGeom prst="rect">
            <a:avLst/>
          </a:prstGeom>
          <a:ln w="12700">
            <a:miter lim="400000"/>
          </a:ln>
        </p:spPr>
      </p:pic>
    </p:spTree>
  </p:cSld>
  <p:clrMapOvr>
    <a:masterClrMapping/>
  </p:clrMapOvr>
  <p:transition xmlns:p14="http://schemas.microsoft.com/office/powerpoint/2010/main" spd="med" advClick="1"/>
</p:sld>
</file>

<file path=ppt/slides/slide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6" name="Double-click to edit"/>
          <p:cNvSpPr txBox="1"/>
          <p:nvPr>
            <p:ph type="title"/>
          </p:nvPr>
        </p:nvSpPr>
        <p:spPr>
          <a:xfrm>
            <a:off x="360660" y="357187"/>
            <a:ext cx="23798709" cy="13188852"/>
          </a:xfrm>
          <a:prstGeom prst="rect">
            <a:avLst/>
          </a:prstGeom>
        </p:spPr>
        <p:txBody>
          <a:bodyPr/>
          <a:lstStyle/>
          <a:p>
            <a:pPr defTabSz="764024">
              <a:defRPr sz="10416"/>
            </a:pPr>
          </a:p>
          <a:p>
            <a:pPr defTabSz="764024">
              <a:defRPr sz="10416"/>
            </a:pPr>
          </a:p>
          <a:p>
            <a:pPr defTabSz="764024">
              <a:defRPr sz="10416"/>
            </a:pPr>
          </a:p>
          <a:p>
            <a:pPr defTabSz="764024">
              <a:defRPr sz="10416"/>
            </a:pPr>
          </a:p>
          <a:p>
            <a:pPr defTabSz="764024">
              <a:defRPr sz="10416"/>
            </a:pPr>
          </a:p>
          <a:p>
            <a:pPr defTabSz="764024">
              <a:defRPr sz="10416"/>
            </a:pPr>
          </a:p>
          <a:p>
            <a:pPr defTabSz="764024">
              <a:defRPr sz="10416"/>
            </a:pPr>
          </a:p>
        </p:txBody>
      </p:sp>
      <p:pic>
        <p:nvPicPr>
          <p:cNvPr id="357" name="draft#2.jpg" descr="draft#2.jpg"/>
          <p:cNvPicPr>
            <a:picLocks noChangeAspect="1"/>
          </p:cNvPicPr>
          <p:nvPr/>
        </p:nvPicPr>
        <p:blipFill>
          <a:blip r:embed="rId2">
            <a:extLst/>
          </a:blip>
          <a:stretch>
            <a:fillRect/>
          </a:stretch>
        </p:blipFill>
        <p:spPr>
          <a:xfrm>
            <a:off x="736600" y="1401183"/>
            <a:ext cx="7835227" cy="9694434"/>
          </a:xfrm>
          <a:prstGeom prst="rect">
            <a:avLst/>
          </a:prstGeom>
          <a:ln w="12700">
            <a:miter lim="400000"/>
          </a:ln>
        </p:spPr>
      </p:pic>
      <p:pic>
        <p:nvPicPr>
          <p:cNvPr id="358" name="High School.jpg" descr="High School.jpg"/>
          <p:cNvPicPr>
            <a:picLocks noChangeAspect="1"/>
          </p:cNvPicPr>
          <p:nvPr/>
        </p:nvPicPr>
        <p:blipFill>
          <a:blip r:embed="rId3">
            <a:extLst/>
          </a:blip>
          <a:stretch>
            <a:fillRect/>
          </a:stretch>
        </p:blipFill>
        <p:spPr>
          <a:xfrm>
            <a:off x="10363200" y="576929"/>
            <a:ext cx="11963944" cy="12562142"/>
          </a:xfrm>
          <a:prstGeom prst="rect">
            <a:avLst/>
          </a:prstGeom>
          <a:ln w="12700">
            <a:miter lim="400000"/>
          </a:ln>
        </p:spPr>
      </p:pic>
    </p:spTree>
  </p:cSld>
  <p:clrMapOvr>
    <a:masterClrMapping/>
  </p:clrMapOvr>
  <p:transition xmlns:p14="http://schemas.microsoft.com/office/powerpoint/2010/main" spd="med" advClick="1"/>
</p:sld>
</file>

<file path=ppt/slides/slide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0" name="Double-click to edit"/>
          <p:cNvSpPr txBox="1"/>
          <p:nvPr>
            <p:ph type="title"/>
          </p:nvPr>
        </p:nvSpPr>
        <p:spPr>
          <a:xfrm>
            <a:off x="327223" y="357187"/>
            <a:ext cx="23729554" cy="13001626"/>
          </a:xfrm>
          <a:prstGeom prst="rect">
            <a:avLst/>
          </a:prstGeom>
        </p:spPr>
        <p:txBody>
          <a:bodyPr/>
          <a:lstStyle/>
          <a:p>
            <a:pPr defTabSz="665440">
              <a:defRPr sz="9072"/>
            </a:pPr>
          </a:p>
          <a:p>
            <a:pPr defTabSz="665440">
              <a:defRPr sz="9072"/>
            </a:pPr>
          </a:p>
          <a:p>
            <a:pPr defTabSz="665440">
              <a:defRPr sz="9072"/>
            </a:pPr>
          </a:p>
          <a:p>
            <a:pPr defTabSz="665440">
              <a:defRPr sz="9072"/>
            </a:pPr>
          </a:p>
          <a:p>
            <a:pPr defTabSz="665440">
              <a:defRPr sz="9072"/>
            </a:pPr>
          </a:p>
          <a:p>
            <a:pPr defTabSz="665440">
              <a:defRPr sz="9072"/>
            </a:pPr>
          </a:p>
          <a:p>
            <a:pPr defTabSz="665440">
              <a:defRPr sz="9072"/>
            </a:pPr>
          </a:p>
          <a:p>
            <a:pPr defTabSz="665440">
              <a:defRPr sz="9072"/>
            </a:pPr>
          </a:p>
        </p:txBody>
      </p:sp>
      <p:pic>
        <p:nvPicPr>
          <p:cNvPr id="361" name="higherorder#1.jpg" descr="higherorder#1.jpg"/>
          <p:cNvPicPr>
            <a:picLocks noChangeAspect="1"/>
          </p:cNvPicPr>
          <p:nvPr/>
        </p:nvPicPr>
        <p:blipFill>
          <a:blip r:embed="rId2">
            <a:extLst/>
          </a:blip>
          <a:stretch>
            <a:fillRect/>
          </a:stretch>
        </p:blipFill>
        <p:spPr>
          <a:xfrm>
            <a:off x="8128000" y="486233"/>
            <a:ext cx="15743263" cy="12743534"/>
          </a:xfrm>
          <a:prstGeom prst="rect">
            <a:avLst/>
          </a:prstGeom>
          <a:ln w="12700">
            <a:miter lim="400000"/>
          </a:ln>
        </p:spPr>
      </p:pic>
      <p:pic>
        <p:nvPicPr>
          <p:cNvPr id="362" name="Grave Influence Book Cover.jpg" descr="Grave Influence Book Cover.jpg"/>
          <p:cNvPicPr>
            <a:picLocks noChangeAspect="1"/>
          </p:cNvPicPr>
          <p:nvPr/>
        </p:nvPicPr>
        <p:blipFill>
          <a:blip r:embed="rId3">
            <a:extLst/>
          </a:blip>
          <a:stretch>
            <a:fillRect/>
          </a:stretch>
        </p:blipFill>
        <p:spPr>
          <a:xfrm>
            <a:off x="1143000" y="1447800"/>
            <a:ext cx="7464036" cy="9241187"/>
          </a:xfrm>
          <a:prstGeom prst="rect">
            <a:avLst/>
          </a:prstGeom>
          <a:ln w="12700">
            <a:miter lim="400000"/>
          </a:ln>
        </p:spPr>
      </p:pic>
    </p:spTree>
  </p:cSld>
  <p:clrMapOvr>
    <a:masterClrMapping/>
  </p:clrMapOvr>
  <p:transition xmlns:p14="http://schemas.microsoft.com/office/powerpoint/2010/main" spd="med" advClick="1"/>
</p:sld>
</file>

<file path=ppt/slides/slide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4" name="Double-click to edit"/>
          <p:cNvSpPr txBox="1"/>
          <p:nvPr>
            <p:ph type="title"/>
          </p:nvPr>
        </p:nvSpPr>
        <p:spPr>
          <a:xfrm>
            <a:off x="188813" y="357187"/>
            <a:ext cx="24006374" cy="13183395"/>
          </a:xfrm>
          <a:prstGeom prst="rect">
            <a:avLst/>
          </a:prstGeom>
        </p:spPr>
        <p:txBody>
          <a:bodyPr/>
          <a:lstStyle/>
          <a:p>
            <a:pPr defTabSz="681870">
              <a:defRPr sz="9296"/>
            </a:pPr>
          </a:p>
          <a:p>
            <a:pPr defTabSz="681870">
              <a:defRPr sz="9296"/>
            </a:pPr>
          </a:p>
          <a:p>
            <a:pPr defTabSz="681870">
              <a:defRPr sz="9296"/>
            </a:pPr>
          </a:p>
          <a:p>
            <a:pPr defTabSz="681870">
              <a:defRPr sz="9296"/>
            </a:pPr>
          </a:p>
          <a:p>
            <a:pPr defTabSz="681870">
              <a:defRPr sz="9296"/>
            </a:pPr>
          </a:p>
          <a:p>
            <a:pPr defTabSz="681870">
              <a:defRPr sz="9296"/>
            </a:pPr>
          </a:p>
          <a:p>
            <a:pPr defTabSz="681870">
              <a:defRPr sz="9296"/>
            </a:pPr>
          </a:p>
          <a:p>
            <a:pPr defTabSz="681870">
              <a:defRPr sz="9296"/>
            </a:pPr>
          </a:p>
        </p:txBody>
      </p:sp>
      <p:pic>
        <p:nvPicPr>
          <p:cNvPr id="365" name="higherorder#2.jpg" descr="higherorder#2.jpg"/>
          <p:cNvPicPr>
            <a:picLocks noChangeAspect="1"/>
          </p:cNvPicPr>
          <p:nvPr/>
        </p:nvPicPr>
        <p:blipFill>
          <a:blip r:embed="rId2">
            <a:extLst/>
          </a:blip>
          <a:stretch>
            <a:fillRect/>
          </a:stretch>
        </p:blipFill>
        <p:spPr>
          <a:xfrm>
            <a:off x="8045450" y="3848100"/>
            <a:ext cx="16315792" cy="4952595"/>
          </a:xfrm>
          <a:prstGeom prst="rect">
            <a:avLst/>
          </a:prstGeom>
          <a:ln w="12700">
            <a:miter lim="400000"/>
          </a:ln>
        </p:spPr>
      </p:pic>
      <p:pic>
        <p:nvPicPr>
          <p:cNvPr id="366" name="Grave Influence Book Cover.jpg" descr="Grave Influence Book Cover.jpg"/>
          <p:cNvPicPr>
            <a:picLocks noChangeAspect="1"/>
          </p:cNvPicPr>
          <p:nvPr/>
        </p:nvPicPr>
        <p:blipFill>
          <a:blip r:embed="rId3">
            <a:extLst/>
          </a:blip>
          <a:stretch>
            <a:fillRect/>
          </a:stretch>
        </p:blipFill>
        <p:spPr>
          <a:xfrm>
            <a:off x="1752600" y="1498600"/>
            <a:ext cx="7221416" cy="8940800"/>
          </a:xfrm>
          <a:prstGeom prst="rect">
            <a:avLst/>
          </a:prstGeom>
          <a:ln w="12700">
            <a:miter lim="400000"/>
          </a:ln>
        </p:spPr>
      </p:pic>
    </p:spTree>
  </p:cSld>
  <p:clrMapOvr>
    <a:masterClrMapping/>
  </p:clrMapOvr>
  <p:transition xmlns:p14="http://schemas.microsoft.com/office/powerpoint/2010/main" spd="med" advClick="1"/>
</p:sld>
</file>

<file path=ppt/slides/slide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8" name="Past Names For Outcome-based Education:…"/>
          <p:cNvSpPr txBox="1"/>
          <p:nvPr>
            <p:ph type="title"/>
          </p:nvPr>
        </p:nvSpPr>
        <p:spPr>
          <a:xfrm>
            <a:off x="392608" y="357187"/>
            <a:ext cx="23769639" cy="12903201"/>
          </a:xfrm>
          <a:prstGeom prst="rect">
            <a:avLst/>
          </a:prstGeom>
        </p:spPr>
        <p:txBody>
          <a:bodyPr/>
          <a:lstStyle/>
          <a:p>
            <a:pPr marL="322325" indent="-483488" defTabSz="429768">
              <a:spcBef>
                <a:spcPts val="2200"/>
              </a:spcBef>
              <a:defRPr sz="5640">
                <a:solidFill>
                  <a:srgbClr val="FFD479"/>
                </a:solidFill>
                <a:latin typeface="Arial"/>
                <a:ea typeface="Arial"/>
                <a:cs typeface="Arial"/>
                <a:sym typeface="Arial"/>
              </a:defRPr>
            </a:pPr>
            <a:r>
              <a:t>Past Names For Outcome-based Education: </a:t>
            </a:r>
          </a:p>
          <a:p>
            <a:pPr marL="322325" indent="-483488" defTabSz="429768">
              <a:spcBef>
                <a:spcPts val="2200"/>
              </a:spcBef>
              <a:defRPr sz="5640">
                <a:solidFill>
                  <a:srgbClr val="FFD479"/>
                </a:solidFill>
                <a:latin typeface="Arial"/>
                <a:ea typeface="Arial"/>
                <a:cs typeface="Arial"/>
                <a:sym typeface="Arial"/>
              </a:defRPr>
            </a:pPr>
          </a:p>
          <a:p>
            <a:pPr marL="322325" indent="-483488" defTabSz="429768">
              <a:spcBef>
                <a:spcPts val="2200"/>
              </a:spcBef>
              <a:defRPr sz="4700">
                <a:latin typeface="Arial"/>
                <a:ea typeface="Arial"/>
                <a:cs typeface="Arial"/>
                <a:sym typeface="Arial"/>
              </a:defRPr>
            </a:pPr>
            <a:r>
              <a:rPr sz="5640"/>
              <a:t>Mastery Learning </a:t>
            </a:r>
            <a:br>
              <a:rPr sz="5640"/>
            </a:br>
            <a:r>
              <a:rPr sz="5640"/>
              <a:t>Results Oriented </a:t>
            </a:r>
            <a:br>
              <a:rPr sz="5640"/>
            </a:br>
            <a:r>
              <a:rPr sz="5640"/>
              <a:t>Total Quality Management </a:t>
            </a:r>
            <a:br>
              <a:rPr sz="5640"/>
            </a:br>
            <a:r>
              <a:rPr sz="5640"/>
              <a:t>Quality Schools </a:t>
            </a:r>
            <a:br>
              <a:rPr sz="5640"/>
            </a:br>
            <a:r>
              <a:rPr sz="5640"/>
              <a:t>Essential Schools </a:t>
            </a:r>
            <a:br>
              <a:rPr sz="5640"/>
            </a:br>
            <a:r>
              <a:rPr sz="5640"/>
              <a:t>Transformational Education </a:t>
            </a:r>
            <a:br>
              <a:rPr sz="5640"/>
            </a:br>
            <a:r>
              <a:rPr sz="5640"/>
              <a:t>Reformed Education, Restructured Education </a:t>
            </a:r>
            <a:br>
              <a:rPr sz="5640"/>
            </a:br>
            <a:r>
              <a:rPr sz="5640"/>
              <a:t>Competency Based Education </a:t>
            </a:r>
            <a:br>
              <a:rPr sz="5640"/>
            </a:br>
            <a:r>
              <a:rPr sz="5640"/>
              <a:t>Break the Mold 21st Century Schools </a:t>
            </a:r>
            <a:br>
              <a:rPr sz="5640"/>
            </a:br>
            <a:r>
              <a:rPr sz="5640"/>
              <a:t>Exit Based Teaching </a:t>
            </a:r>
            <a:br>
              <a:rPr sz="5640"/>
            </a:br>
            <a:r>
              <a:rPr sz="5640"/>
              <a:t>High Standards </a:t>
            </a:r>
            <a:br>
              <a:rPr sz="5640"/>
            </a:br>
            <a:b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Chattanooga Free Press, March 22, 1996"/>
          <p:cNvSpPr txBox="1"/>
          <p:nvPr>
            <p:ph type="title"/>
          </p:nvPr>
        </p:nvSpPr>
        <p:spPr>
          <a:xfrm>
            <a:off x="290772" y="357187"/>
            <a:ext cx="23802456" cy="13169430"/>
          </a:xfrm>
          <a:prstGeom prst="rect">
            <a:avLst/>
          </a:prstGeom>
        </p:spPr>
        <p:txBody>
          <a:bodyPr/>
          <a:lstStyle/>
          <a:p>
            <a:pPr defTabSz="747593">
              <a:defRPr sz="6825">
                <a:latin typeface="Arial Narrow"/>
                <a:ea typeface="Arial Narrow"/>
                <a:cs typeface="Arial Narrow"/>
                <a:sym typeface="Arial Narrow"/>
              </a:defRPr>
            </a:pPr>
          </a:p>
          <a:p>
            <a:pPr defTabSz="747593">
              <a:defRPr sz="6825">
                <a:latin typeface="Arial Narrow"/>
                <a:ea typeface="Arial Narrow"/>
                <a:cs typeface="Arial Narrow"/>
                <a:sym typeface="Arial Narrow"/>
              </a:defRPr>
            </a:pPr>
          </a:p>
          <a:p>
            <a:pPr defTabSz="747593">
              <a:defRPr sz="6825">
                <a:latin typeface="Arial Narrow"/>
                <a:ea typeface="Arial Narrow"/>
                <a:cs typeface="Arial Narrow"/>
                <a:sym typeface="Arial Narrow"/>
              </a:defRPr>
            </a:pPr>
          </a:p>
          <a:p>
            <a:pPr defTabSz="747593">
              <a:defRPr sz="6825">
                <a:latin typeface="Arial Narrow"/>
                <a:ea typeface="Arial Narrow"/>
                <a:cs typeface="Arial Narrow"/>
                <a:sym typeface="Arial Narrow"/>
              </a:defRPr>
            </a:pPr>
          </a:p>
          <a:p>
            <a:pPr defTabSz="747593">
              <a:defRPr sz="6825">
                <a:latin typeface="Arial Narrow"/>
                <a:ea typeface="Arial Narrow"/>
                <a:cs typeface="Arial Narrow"/>
                <a:sym typeface="Arial Narrow"/>
              </a:defRPr>
            </a:pPr>
          </a:p>
          <a:p>
            <a:pPr defTabSz="747593">
              <a:defRPr sz="6825">
                <a:latin typeface="Arial Narrow"/>
                <a:ea typeface="Arial Narrow"/>
                <a:cs typeface="Arial Narrow"/>
                <a:sym typeface="Arial Narrow"/>
              </a:defRPr>
            </a:pPr>
          </a:p>
          <a:p>
            <a:pPr defTabSz="747593">
              <a:defRPr sz="6825">
                <a:latin typeface="Arial Narrow"/>
                <a:ea typeface="Arial Narrow"/>
                <a:cs typeface="Arial Narrow"/>
                <a:sym typeface="Arial Narrow"/>
              </a:defRPr>
            </a:pPr>
          </a:p>
          <a:p>
            <a:pPr defTabSz="747593">
              <a:defRPr sz="6825">
                <a:latin typeface="Arial Narrow"/>
                <a:ea typeface="Arial Narrow"/>
                <a:cs typeface="Arial Narrow"/>
                <a:sym typeface="Arial Narrow"/>
              </a:defRPr>
            </a:pPr>
          </a:p>
          <a:p>
            <a:pPr defTabSz="747593">
              <a:defRPr sz="6825">
                <a:latin typeface="Arial Narrow"/>
                <a:ea typeface="Arial Narrow"/>
                <a:cs typeface="Arial Narrow"/>
                <a:sym typeface="Arial Narrow"/>
              </a:defRPr>
            </a:pPr>
          </a:p>
          <a:p>
            <a:pPr defTabSz="747593">
              <a:defRPr sz="6825">
                <a:latin typeface="Arial Narrow"/>
                <a:ea typeface="Arial Narrow"/>
                <a:cs typeface="Arial Narrow"/>
                <a:sym typeface="Arial Narrow"/>
              </a:defRPr>
            </a:pPr>
          </a:p>
          <a:p>
            <a:pPr defTabSz="747593">
              <a:defRPr sz="6825">
                <a:latin typeface="Arial Narrow"/>
                <a:ea typeface="Arial Narrow"/>
                <a:cs typeface="Arial Narrow"/>
                <a:sym typeface="Arial Narrow"/>
              </a:defRPr>
            </a:pPr>
          </a:p>
          <a:p>
            <a:pPr defTabSz="747593">
              <a:defRPr sz="6825">
                <a:latin typeface="Arial Narrow"/>
                <a:ea typeface="Arial Narrow"/>
                <a:cs typeface="Arial Narrow"/>
                <a:sym typeface="Arial Narrow"/>
              </a:defRPr>
            </a:pPr>
          </a:p>
          <a:p>
            <a:pPr defTabSz="747593">
              <a:defRPr sz="6825">
                <a:latin typeface="Arial Narrow"/>
                <a:ea typeface="Arial Narrow"/>
                <a:cs typeface="Arial Narrow"/>
                <a:sym typeface="Arial Narrow"/>
              </a:defRPr>
            </a:pPr>
            <a:r>
              <a:t>Chattanooga Free Press, March 22, 1996</a:t>
            </a:r>
          </a:p>
        </p:txBody>
      </p:sp>
      <p:pic>
        <p:nvPicPr>
          <p:cNvPr id="141" name="chatt#6.jpg" descr="chatt#6.jpg"/>
          <p:cNvPicPr>
            <a:picLocks noChangeAspect="1"/>
          </p:cNvPicPr>
          <p:nvPr/>
        </p:nvPicPr>
        <p:blipFill>
          <a:blip r:embed="rId2">
            <a:extLst/>
          </a:blip>
          <a:stretch>
            <a:fillRect/>
          </a:stretch>
        </p:blipFill>
        <p:spPr>
          <a:xfrm>
            <a:off x="7615042" y="115510"/>
            <a:ext cx="9153916" cy="12205221"/>
          </a:xfrm>
          <a:prstGeom prst="rect">
            <a:avLst/>
          </a:prstGeom>
          <a:ln w="12700">
            <a:miter lim="400000"/>
          </a:ln>
        </p:spPr>
      </p:pic>
      <p:sp>
        <p:nvSpPr>
          <p:cNvPr id="142" name="Arrow"/>
          <p:cNvSpPr/>
          <p:nvPr/>
        </p:nvSpPr>
        <p:spPr>
          <a:xfrm>
            <a:off x="8559800" y="5583120"/>
            <a:ext cx="1270000" cy="1270001"/>
          </a:xfrm>
          <a:prstGeom prst="rightArrow">
            <a:avLst>
              <a:gd name="adj1" fmla="val 32000"/>
              <a:gd name="adj2" fmla="val 64000"/>
            </a:avLst>
          </a:prstGeom>
          <a:solidFill>
            <a:schemeClr val="accent1">
              <a:lumOff val="13529"/>
            </a:schemeClr>
          </a:solidFill>
          <a:ln w="12700">
            <a:miter lim="400000"/>
          </a:ln>
        </p:spPr>
        <p:txBody>
          <a:bodyPr lIns="71437" tIns="71437" rIns="71437" bIns="71437" anchor="ctr"/>
          <a:lstStyle/>
          <a:p>
            <a:pPr>
              <a:defRPr b="0" sz="3000">
                <a:latin typeface="+mn-lt"/>
                <a:ea typeface="+mn-ea"/>
                <a:cs typeface="+mn-cs"/>
                <a:sym typeface="Helvetica Neue Medium"/>
              </a:defRPr>
            </a:pPr>
          </a:p>
        </p:txBody>
      </p:sp>
      <p:sp>
        <p:nvSpPr>
          <p:cNvPr id="143" name="Arrow"/>
          <p:cNvSpPr/>
          <p:nvPr/>
        </p:nvSpPr>
        <p:spPr>
          <a:xfrm>
            <a:off x="9144000" y="8610600"/>
            <a:ext cx="1270000" cy="1270000"/>
          </a:xfrm>
          <a:prstGeom prst="rightArrow">
            <a:avLst>
              <a:gd name="adj1" fmla="val 32000"/>
              <a:gd name="adj2" fmla="val 64000"/>
            </a:avLst>
          </a:prstGeom>
          <a:solidFill>
            <a:schemeClr val="accent1">
              <a:lumOff val="13529"/>
            </a:schemeClr>
          </a:solidFill>
          <a:ln w="12700">
            <a:miter lim="400000"/>
          </a:ln>
        </p:spPr>
        <p:txBody>
          <a:bodyPr lIns="71437" tIns="71437" rIns="71437" bIns="71437" anchor="ctr"/>
          <a:lstStyle/>
          <a:p>
            <a:pPr>
              <a:defRPr b="0" sz="3000">
                <a:latin typeface="+mn-lt"/>
                <a:ea typeface="+mn-ea"/>
                <a:cs typeface="+mn-cs"/>
                <a:sym typeface="Helvetica Neue Medium"/>
              </a:defRPr>
            </a:pPr>
          </a:p>
        </p:txBody>
      </p:sp>
    </p:spTree>
  </p:cSld>
  <p:clrMapOvr>
    <a:masterClrMapping/>
  </p:clrMapOvr>
  <p:transition xmlns:p14="http://schemas.microsoft.com/office/powerpoint/2010/main" spd="med" advClick="1"/>
</p:sld>
</file>

<file path=ppt/slides/slide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0" name="Past Names For Outcome-based Education:…"/>
          <p:cNvSpPr txBox="1"/>
          <p:nvPr>
            <p:ph type="title"/>
          </p:nvPr>
        </p:nvSpPr>
        <p:spPr>
          <a:xfrm>
            <a:off x="307379" y="357187"/>
            <a:ext cx="23889991" cy="13001626"/>
          </a:xfrm>
          <a:prstGeom prst="rect">
            <a:avLst/>
          </a:prstGeom>
        </p:spPr>
        <p:txBody>
          <a:bodyPr/>
          <a:lstStyle/>
          <a:p>
            <a:pPr defTabSz="591502">
              <a:defRPr sz="5760">
                <a:solidFill>
                  <a:srgbClr val="FFD479"/>
                </a:solidFill>
                <a:latin typeface="Arial"/>
                <a:ea typeface="Arial"/>
                <a:cs typeface="Arial"/>
                <a:sym typeface="Arial"/>
              </a:defRPr>
            </a:pPr>
            <a:r>
              <a:t>Past Names For Outcome-based Education: </a:t>
            </a:r>
          </a:p>
          <a:p>
            <a:pPr defTabSz="591502">
              <a:defRPr sz="5760">
                <a:latin typeface="Arial"/>
                <a:ea typeface="Arial"/>
                <a:cs typeface="Arial"/>
                <a:sym typeface="Arial"/>
              </a:defRPr>
            </a:pPr>
          </a:p>
          <a:p>
            <a:pPr defTabSz="591502">
              <a:defRPr sz="5760">
                <a:latin typeface="Arial"/>
                <a:ea typeface="Arial"/>
                <a:cs typeface="Arial"/>
                <a:sym typeface="Arial"/>
              </a:defRPr>
            </a:pPr>
          </a:p>
          <a:p>
            <a:pPr defTabSz="591502">
              <a:defRPr sz="5760">
                <a:latin typeface="Arial"/>
                <a:ea typeface="Arial"/>
                <a:cs typeface="Arial"/>
                <a:sym typeface="Arial"/>
              </a:defRPr>
            </a:pPr>
            <a:r>
              <a:t>Performance Based Learning </a:t>
            </a:r>
            <a:br/>
            <a:r>
              <a:t>High Level Learning </a:t>
            </a:r>
            <a:br/>
            <a:r>
              <a:t>Mastery Teaching </a:t>
            </a:r>
            <a:br/>
            <a:r>
              <a:t>Formative Testing </a:t>
            </a:r>
            <a:br/>
            <a:r>
              <a:t>Correctives Teaching </a:t>
            </a:r>
            <a:br/>
            <a:r>
              <a:t>Extensions Learning </a:t>
            </a:r>
            <a:br/>
            <a:r>
              <a:t>Summative Evaluations </a:t>
            </a:r>
            <a:br/>
            <a:r>
              <a:t>Credentialing Curriculum </a:t>
            </a:r>
            <a:br/>
            <a:r>
              <a:t>Advancement Teaching </a:t>
            </a:r>
            <a:br/>
            <a:r>
              <a:t>Results-Based Curriculum</a:t>
            </a:r>
          </a:p>
          <a:p>
            <a:pPr defTabSz="591502">
              <a:defRPr sz="4320">
                <a:latin typeface="Arial"/>
                <a:ea typeface="Arial"/>
                <a:cs typeface="Arial"/>
                <a:sym typeface="Arial"/>
              </a:defRPr>
            </a:pPr>
          </a:p>
          <a:p>
            <a:pPr defTabSz="591502">
              <a:defRPr sz="4320">
                <a:latin typeface="Arial"/>
                <a:ea typeface="Arial"/>
                <a:cs typeface="Arial"/>
                <a:sym typeface="Arial"/>
              </a:defRPr>
            </a:pPr>
          </a:p>
        </p:txBody>
      </p:sp>
    </p:spTree>
  </p:cSld>
  <p:clrMapOvr>
    <a:masterClrMapping/>
  </p:clrMapOvr>
  <p:transition xmlns:p14="http://schemas.microsoft.com/office/powerpoint/2010/main" spd="med" advClick="1"/>
</p:sld>
</file>

<file path=ppt/slides/slide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2" name="Double-click to edit"/>
          <p:cNvSpPr txBox="1"/>
          <p:nvPr>
            <p:ph type="title"/>
          </p:nvPr>
        </p:nvSpPr>
        <p:spPr>
          <a:xfrm>
            <a:off x="376832" y="357187"/>
            <a:ext cx="23800694" cy="13001626"/>
          </a:xfrm>
          <a:prstGeom prst="rect">
            <a:avLst/>
          </a:prstGeom>
        </p:spPr>
        <p:txBody>
          <a:bodyPr/>
          <a:lstStyle/>
          <a:p>
            <a:pPr/>
          </a:p>
          <a:p>
            <a:pPr/>
          </a:p>
          <a:p>
            <a:pPr/>
          </a:p>
          <a:p>
            <a:pPr/>
          </a:p>
          <a:p>
            <a:pPr/>
          </a:p>
          <a:p>
            <a:pPr/>
          </a:p>
        </p:txBody>
      </p:sp>
      <p:pic>
        <p:nvPicPr>
          <p:cNvPr id="373" name="texas#1.jpg" descr="texas#1.jpg"/>
          <p:cNvPicPr>
            <a:picLocks noChangeAspect="1"/>
          </p:cNvPicPr>
          <p:nvPr/>
        </p:nvPicPr>
        <p:blipFill>
          <a:blip r:embed="rId2">
            <a:extLst/>
          </a:blip>
          <a:stretch>
            <a:fillRect/>
          </a:stretch>
        </p:blipFill>
        <p:spPr>
          <a:xfrm>
            <a:off x="5633131" y="679450"/>
            <a:ext cx="13117738" cy="11447841"/>
          </a:xfrm>
          <a:prstGeom prst="rect">
            <a:avLst/>
          </a:prstGeom>
          <a:ln w="12700">
            <a:miter lim="400000"/>
          </a:ln>
        </p:spPr>
      </p:pic>
    </p:spTree>
  </p:cSld>
  <p:clrMapOvr>
    <a:masterClrMapping/>
  </p:clrMapOvr>
  <p:transition xmlns:p14="http://schemas.microsoft.com/office/powerpoint/2010/main" spd="med" advClick="1"/>
</p:sld>
</file>

<file path=ppt/slides/slide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5" name="Double-click to edit"/>
          <p:cNvSpPr txBox="1"/>
          <p:nvPr>
            <p:ph type="title"/>
          </p:nvPr>
        </p:nvSpPr>
        <p:spPr>
          <a:xfrm>
            <a:off x="272653" y="252313"/>
            <a:ext cx="23838694" cy="13211374"/>
          </a:xfrm>
          <a:prstGeom prst="rect">
            <a:avLst/>
          </a:prstGeom>
        </p:spPr>
        <p:txBody>
          <a:bodyPr/>
          <a:lstStyle/>
          <a:p>
            <a:pPr/>
          </a:p>
          <a:p>
            <a:pPr/>
          </a:p>
          <a:p>
            <a:pPr/>
          </a:p>
          <a:p>
            <a:pPr/>
          </a:p>
          <a:p>
            <a:pPr/>
          </a:p>
          <a:p>
            <a:pPr/>
          </a:p>
        </p:txBody>
      </p:sp>
      <p:pic>
        <p:nvPicPr>
          <p:cNvPr id="376" name="texas#2.jpg" descr="texas#2.jpg"/>
          <p:cNvPicPr>
            <a:picLocks noChangeAspect="1"/>
          </p:cNvPicPr>
          <p:nvPr/>
        </p:nvPicPr>
        <p:blipFill>
          <a:blip r:embed="rId2">
            <a:extLst/>
          </a:blip>
          <a:stretch>
            <a:fillRect/>
          </a:stretch>
        </p:blipFill>
        <p:spPr>
          <a:xfrm>
            <a:off x="744818" y="2113519"/>
            <a:ext cx="22894364" cy="2303482"/>
          </a:xfrm>
          <a:prstGeom prst="rect">
            <a:avLst/>
          </a:prstGeom>
          <a:ln w="12700">
            <a:miter lim="400000"/>
          </a:ln>
        </p:spPr>
      </p:pic>
      <p:pic>
        <p:nvPicPr>
          <p:cNvPr id="377" name="texas#1.jpg" descr="texas#1.jpg"/>
          <p:cNvPicPr>
            <a:picLocks noChangeAspect="1"/>
          </p:cNvPicPr>
          <p:nvPr/>
        </p:nvPicPr>
        <p:blipFill>
          <a:blip r:embed="rId3">
            <a:extLst/>
          </a:blip>
          <a:stretch>
            <a:fillRect/>
          </a:stretch>
        </p:blipFill>
        <p:spPr>
          <a:xfrm>
            <a:off x="8747099" y="6223537"/>
            <a:ext cx="7661301" cy="6686013"/>
          </a:xfrm>
          <a:prstGeom prst="rect">
            <a:avLst/>
          </a:prstGeom>
          <a:ln w="12700">
            <a:miter lim="400000"/>
          </a:ln>
        </p:spPr>
      </p:pic>
    </p:spTree>
  </p:cSld>
  <p:clrMapOvr>
    <a:masterClrMapping/>
  </p:clrMapOvr>
  <p:transition xmlns:p14="http://schemas.microsoft.com/office/powerpoint/2010/main" spd="med" advClick="1"/>
</p:sld>
</file>

<file path=ppt/slides/slide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9" name="In All Our Children Learning, Bloom discloses what he believes is the ultimate goal of education:…"/>
          <p:cNvSpPr txBox="1"/>
          <p:nvPr>
            <p:ph type="title"/>
          </p:nvPr>
        </p:nvSpPr>
        <p:spPr>
          <a:xfrm>
            <a:off x="319881" y="357187"/>
            <a:ext cx="23744238" cy="13001626"/>
          </a:xfrm>
          <a:prstGeom prst="rect">
            <a:avLst/>
          </a:prstGeom>
        </p:spPr>
        <p:txBody>
          <a:bodyPr/>
          <a:lstStyle/>
          <a:p>
            <a:pPr marL="685800" indent="-1028700" defTabSz="914400">
              <a:spcBef>
                <a:spcPts val="4800"/>
              </a:spcBef>
              <a:defRPr sz="7400">
                <a:solidFill>
                  <a:srgbClr val="FFD479"/>
                </a:solidFill>
                <a:latin typeface="Arial"/>
                <a:ea typeface="Arial"/>
                <a:cs typeface="Arial"/>
                <a:sym typeface="Arial"/>
              </a:defRPr>
            </a:pPr>
            <a:r>
              <a:t>In </a:t>
            </a:r>
            <a:r>
              <a:rPr i="1"/>
              <a:t>All Our Children Learning</a:t>
            </a:r>
            <a:r>
              <a:t>, Bloom discloses what he believes is the ultimate goal of education:  </a:t>
            </a:r>
          </a:p>
          <a:p>
            <a:pPr marL="685800" indent="-1028700" defTabSz="914400">
              <a:spcBef>
                <a:spcPts val="4800"/>
              </a:spcBef>
              <a:defRPr sz="7400">
                <a:solidFill>
                  <a:srgbClr val="FFD479"/>
                </a:solidFill>
                <a:latin typeface="Arial"/>
                <a:ea typeface="Arial"/>
                <a:cs typeface="Arial"/>
                <a:sym typeface="Arial"/>
              </a:defRPr>
            </a:pPr>
          </a:p>
          <a:p>
            <a:pPr marL="685800" indent="-1028700" defTabSz="914400">
              <a:spcBef>
                <a:spcPts val="4800"/>
              </a:spcBef>
              <a:defRPr sz="7400">
                <a:latin typeface="Arial"/>
                <a:ea typeface="Arial"/>
                <a:cs typeface="Arial"/>
                <a:sym typeface="Arial"/>
              </a:defRPr>
            </a:pPr>
            <a:r>
              <a:t>…The curriculum may be thought of as a plan for changing students' behavior and as the actual set of learning experiences in which students, teachers, and materials interact to produce the change in students.</a:t>
            </a:r>
          </a:p>
          <a:p>
            <a:pPr marL="685800" indent="-1028700" defTabSz="914400">
              <a:spcBef>
                <a:spcPts val="4800"/>
              </a:spcBef>
              <a:defRPr sz="7400">
                <a:latin typeface="Arial"/>
                <a:ea typeface="Arial"/>
                <a:cs typeface="Arial"/>
                <a:sym typeface="Arial"/>
              </a:defRPr>
            </a:pPr>
          </a:p>
        </p:txBody>
      </p:sp>
    </p:spTree>
  </p:cSld>
  <p:clrMapOvr>
    <a:masterClrMapping/>
  </p:clrMapOvr>
  <p:transition xmlns:p14="http://schemas.microsoft.com/office/powerpoint/2010/main" spd="med" advClick="1"/>
</p:sld>
</file>

<file path=ppt/slides/slide8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1" name="Bloom's Own Words:…"/>
          <p:cNvSpPr txBox="1"/>
          <p:nvPr>
            <p:ph type="title"/>
          </p:nvPr>
        </p:nvSpPr>
        <p:spPr>
          <a:xfrm>
            <a:off x="295969" y="357187"/>
            <a:ext cx="23792062" cy="13001626"/>
          </a:xfrm>
          <a:prstGeom prst="rect">
            <a:avLst/>
          </a:prstGeom>
        </p:spPr>
        <p:txBody>
          <a:bodyPr/>
          <a:lstStyle/>
          <a:p>
            <a:pPr>
              <a:defRPr sz="7500">
                <a:solidFill>
                  <a:srgbClr val="FFD479"/>
                </a:solidFill>
                <a:latin typeface="Arial"/>
                <a:ea typeface="Arial"/>
                <a:cs typeface="Arial"/>
                <a:sym typeface="Arial"/>
              </a:defRPr>
            </a:pPr>
            <a:r>
              <a:t>Bloom's Own Words:</a:t>
            </a:r>
          </a:p>
          <a:p>
            <a:pPr>
              <a:defRPr sz="7500">
                <a:latin typeface="Arial"/>
                <a:ea typeface="Arial"/>
                <a:cs typeface="Arial"/>
                <a:sym typeface="Arial"/>
              </a:defRPr>
            </a:pPr>
          </a:p>
          <a:p>
            <a:pPr>
              <a:defRPr sz="7500">
                <a:latin typeface="Arial"/>
                <a:ea typeface="Arial"/>
                <a:cs typeface="Arial"/>
                <a:sym typeface="Arial"/>
              </a:defRPr>
            </a:pPr>
          </a:p>
          <a:p>
            <a:pPr>
              <a:defRPr sz="7500">
                <a:latin typeface="Arial"/>
                <a:ea typeface="Arial"/>
                <a:cs typeface="Arial"/>
                <a:sym typeface="Arial"/>
              </a:defRPr>
            </a:pPr>
            <a:r>
              <a:t>[A] large part of what we call "good teaching" is the teacher's ability to attain affective objectives through challenging the student's fixed beliefs.</a:t>
            </a:r>
          </a:p>
          <a:p>
            <a:pPr>
              <a:defRPr sz="7500">
                <a:latin typeface="Arial"/>
                <a:ea typeface="Arial"/>
                <a:cs typeface="Arial"/>
                <a:sym typeface="Arial"/>
              </a:defRPr>
            </a:pPr>
          </a:p>
          <a:p>
            <a:pPr>
              <a:defRPr sz="7500">
                <a:latin typeface="Arial"/>
                <a:ea typeface="Arial"/>
                <a:cs typeface="Arial"/>
                <a:sym typeface="Arial"/>
              </a:defRPr>
            </a:pPr>
          </a:p>
        </p:txBody>
      </p:sp>
    </p:spTree>
  </p:cSld>
  <p:clrMapOvr>
    <a:masterClrMapping/>
  </p:clrMapOvr>
  <p:transition xmlns:p14="http://schemas.microsoft.com/office/powerpoint/2010/main" spd="med" advClick="1"/>
</p:sld>
</file>

<file path=ppt/slides/slide8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3" name="Double-click to edit"/>
          <p:cNvSpPr txBox="1"/>
          <p:nvPr>
            <p:ph type="title"/>
          </p:nvPr>
        </p:nvSpPr>
        <p:spPr>
          <a:xfrm>
            <a:off x="290512" y="357187"/>
            <a:ext cx="23802976" cy="13167718"/>
          </a:xfrm>
          <a:prstGeom prst="rect">
            <a:avLst/>
          </a:prstGeom>
        </p:spPr>
        <p:txBody>
          <a:bodyPr/>
          <a:lstStyle/>
          <a:p>
            <a:pPr/>
          </a:p>
          <a:p>
            <a:pPr/>
          </a:p>
          <a:p>
            <a:pPr/>
          </a:p>
        </p:txBody>
      </p:sp>
      <p:pic>
        <p:nvPicPr>
          <p:cNvPr id="384" name="Dewey#3.jpg" descr="Dewey#3.jpg"/>
          <p:cNvPicPr>
            <a:picLocks noChangeAspect="1"/>
          </p:cNvPicPr>
          <p:nvPr/>
        </p:nvPicPr>
        <p:blipFill>
          <a:blip r:embed="rId2">
            <a:extLst/>
          </a:blip>
          <a:stretch>
            <a:fillRect/>
          </a:stretch>
        </p:blipFill>
        <p:spPr>
          <a:xfrm>
            <a:off x="1310172" y="1682750"/>
            <a:ext cx="21763656" cy="9670455"/>
          </a:xfrm>
          <a:prstGeom prst="rect">
            <a:avLst/>
          </a:prstGeom>
          <a:ln w="12700">
            <a:miter lim="400000"/>
          </a:ln>
        </p:spPr>
      </p:pic>
    </p:spTree>
  </p:cSld>
  <p:clrMapOvr>
    <a:masterClrMapping/>
  </p:clrMapOvr>
  <p:transition xmlns:p14="http://schemas.microsoft.com/office/powerpoint/2010/main" spd="med" advClick="1"/>
</p:sld>
</file>

<file path=ppt/slides/slide8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6" name="Double-click to edit"/>
          <p:cNvSpPr txBox="1"/>
          <p:nvPr>
            <p:ph type="title"/>
          </p:nvPr>
        </p:nvSpPr>
        <p:spPr>
          <a:xfrm>
            <a:off x="252015" y="357187"/>
            <a:ext cx="23879970" cy="13303648"/>
          </a:xfrm>
          <a:prstGeom prst="rect">
            <a:avLst/>
          </a:prstGeom>
        </p:spPr>
        <p:txBody>
          <a:bodyPr/>
          <a:lstStyle/>
          <a:p>
            <a:pPr/>
          </a:p>
          <a:p>
            <a:pPr/>
          </a:p>
          <a:p>
            <a:pPr/>
          </a:p>
        </p:txBody>
      </p:sp>
      <p:pic>
        <p:nvPicPr>
          <p:cNvPr id="387" name="Dewey#1.jpg" descr="Dewey#1.jpg"/>
          <p:cNvPicPr>
            <a:picLocks noChangeAspect="1"/>
          </p:cNvPicPr>
          <p:nvPr/>
        </p:nvPicPr>
        <p:blipFill>
          <a:blip r:embed="rId2">
            <a:extLst/>
          </a:blip>
          <a:stretch>
            <a:fillRect/>
          </a:stretch>
        </p:blipFill>
        <p:spPr>
          <a:xfrm>
            <a:off x="2610543" y="4988481"/>
            <a:ext cx="19566302" cy="8467169"/>
          </a:xfrm>
          <a:prstGeom prst="rect">
            <a:avLst/>
          </a:prstGeom>
          <a:ln w="12700">
            <a:miter lim="400000"/>
          </a:ln>
        </p:spPr>
      </p:pic>
      <p:pic>
        <p:nvPicPr>
          <p:cNvPr id="388" name="Dewey#3.jpg" descr="Dewey#3.jpg"/>
          <p:cNvPicPr>
            <a:picLocks noChangeAspect="1"/>
          </p:cNvPicPr>
          <p:nvPr/>
        </p:nvPicPr>
        <p:blipFill>
          <a:blip r:embed="rId3">
            <a:extLst/>
          </a:blip>
          <a:stretch>
            <a:fillRect/>
          </a:stretch>
        </p:blipFill>
        <p:spPr>
          <a:xfrm>
            <a:off x="7108987" y="97841"/>
            <a:ext cx="10569413" cy="4696409"/>
          </a:xfrm>
          <a:prstGeom prst="rect">
            <a:avLst/>
          </a:prstGeom>
          <a:ln w="12700">
            <a:miter lim="400000"/>
          </a:ln>
        </p:spPr>
      </p:pic>
    </p:spTree>
  </p:cSld>
  <p:clrMapOvr>
    <a:masterClrMapping/>
  </p:clrMapOvr>
  <p:transition xmlns:p14="http://schemas.microsoft.com/office/powerpoint/2010/main" spd="med" advClick="1"/>
</p:sld>
</file>

<file path=ppt/slides/slide8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0" name="John Dewey Declared:…"/>
          <p:cNvSpPr txBox="1"/>
          <p:nvPr>
            <p:ph type="title"/>
          </p:nvPr>
        </p:nvSpPr>
        <p:spPr>
          <a:xfrm>
            <a:off x="450254" y="357187"/>
            <a:ext cx="23785911" cy="13001626"/>
          </a:xfrm>
          <a:prstGeom prst="rect">
            <a:avLst/>
          </a:prstGeom>
        </p:spPr>
        <p:txBody>
          <a:bodyPr/>
          <a:lstStyle/>
          <a:p>
            <a:pPr>
              <a:defRPr sz="7500">
                <a:latin typeface="Arial"/>
                <a:ea typeface="Arial"/>
                <a:cs typeface="Arial"/>
                <a:sym typeface="Arial"/>
              </a:defRPr>
            </a:pPr>
            <a:r>
              <a:rPr>
                <a:solidFill>
                  <a:srgbClr val="FFD479"/>
                </a:solidFill>
              </a:rPr>
              <a:t>John Dewey Declared: </a:t>
            </a:r>
            <a:br/>
            <a:br/>
          </a:p>
          <a:p>
            <a:pPr>
              <a:defRPr sz="7500">
                <a:latin typeface="Arial"/>
                <a:ea typeface="Arial"/>
                <a:cs typeface="Arial"/>
                <a:sym typeface="Arial"/>
              </a:defRPr>
            </a:pPr>
            <a:r>
              <a:t>“The belief in political fixity, of the sanctity of some form of state consecrated by the efforts of our fathers and hallowed by tradition, is one of the stumbling-blocks in the way of orderly and directed change.”</a:t>
            </a:r>
          </a:p>
        </p:txBody>
      </p:sp>
      <p:pic>
        <p:nvPicPr>
          <p:cNvPr id="391" name="John Dewey.jpg" descr="John Dewey.jpg"/>
          <p:cNvPicPr>
            <a:picLocks noChangeAspect="1"/>
          </p:cNvPicPr>
          <p:nvPr/>
        </p:nvPicPr>
        <p:blipFill>
          <a:blip r:embed="rId2">
            <a:extLst/>
          </a:blip>
          <a:stretch>
            <a:fillRect/>
          </a:stretch>
        </p:blipFill>
        <p:spPr>
          <a:xfrm>
            <a:off x="-79892" y="-13161"/>
            <a:ext cx="5420242" cy="5442411"/>
          </a:xfrm>
          <a:prstGeom prst="rect">
            <a:avLst/>
          </a:prstGeom>
          <a:ln w="12700">
            <a:miter lim="400000"/>
          </a:ln>
        </p:spPr>
      </p:pic>
    </p:spTree>
  </p:cSld>
  <p:clrMapOvr>
    <a:masterClrMapping/>
  </p:clrMapOvr>
  <p:transition xmlns:p14="http://schemas.microsoft.com/office/powerpoint/2010/main" spd="med" advClick="1"/>
</p:sld>
</file>

<file path=ppt/slides/slide8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3" name="John Dewey—“father of modern education” in America—signed the Humanist Manifesto I, was a board member of the American Humanist Association, helped establish the League for Industrial Democracy, and assisted Roger Baldwin in founding the American Civil L"/>
          <p:cNvSpPr txBox="1"/>
          <p:nvPr>
            <p:ph type="title"/>
          </p:nvPr>
        </p:nvSpPr>
        <p:spPr>
          <a:xfrm>
            <a:off x="417611" y="357187"/>
            <a:ext cx="23740568" cy="13110667"/>
          </a:xfrm>
          <a:prstGeom prst="rect">
            <a:avLst/>
          </a:prstGeom>
        </p:spPr>
        <p:txBody>
          <a:bodyPr/>
          <a:lstStyle/>
          <a:p>
            <a:pPr defTabSz="788669">
              <a:defRPr sz="7200">
                <a:latin typeface="Arial"/>
                <a:ea typeface="Arial"/>
                <a:cs typeface="Arial"/>
                <a:sym typeface="Arial"/>
              </a:defRPr>
            </a:pPr>
          </a:p>
          <a:p>
            <a:pPr defTabSz="788669">
              <a:defRPr sz="7200">
                <a:latin typeface="Arial"/>
                <a:ea typeface="Arial"/>
                <a:cs typeface="Arial"/>
                <a:sym typeface="Arial"/>
              </a:defRPr>
            </a:pPr>
          </a:p>
          <a:p>
            <a:pPr defTabSz="788669">
              <a:defRPr sz="7200">
                <a:latin typeface="Arial"/>
                <a:ea typeface="Arial"/>
                <a:cs typeface="Arial"/>
                <a:sym typeface="Arial"/>
              </a:defRPr>
            </a:pPr>
            <a:br/>
          </a:p>
          <a:p>
            <a:pPr defTabSz="788669">
              <a:defRPr sz="7200">
                <a:latin typeface="Arial"/>
                <a:ea typeface="Arial"/>
                <a:cs typeface="Arial"/>
                <a:sym typeface="Arial"/>
              </a:defRPr>
            </a:pPr>
            <a:r>
              <a:t>John Dewey—“father of modern education” in America—signed the Humanist Manifesto I, was a board member of the American Humanist Association, helped establish the League for Industrial Democracy, and assisted Roger Baldwin in founding the </a:t>
            </a:r>
            <a:r>
              <a:rPr>
                <a:solidFill>
                  <a:srgbClr val="FFD479"/>
                </a:solidFill>
              </a:rPr>
              <a:t>American Civil Liberties Union.</a:t>
            </a:r>
            <a:r>
              <a:t> Another co-founder, William Z. Foster, had previously served as the head of the United States Communist Party.</a:t>
            </a:r>
          </a:p>
        </p:txBody>
      </p:sp>
      <p:pic>
        <p:nvPicPr>
          <p:cNvPr id="394" name="John Dewey.jpg" descr="John Dewey.jpg"/>
          <p:cNvPicPr>
            <a:picLocks noChangeAspect="1"/>
          </p:cNvPicPr>
          <p:nvPr/>
        </p:nvPicPr>
        <p:blipFill>
          <a:blip r:embed="rId2">
            <a:extLst/>
          </a:blip>
          <a:stretch>
            <a:fillRect/>
          </a:stretch>
        </p:blipFill>
        <p:spPr>
          <a:xfrm>
            <a:off x="-107950" y="6350"/>
            <a:ext cx="4684965" cy="4704126"/>
          </a:xfrm>
          <a:prstGeom prst="rect">
            <a:avLst/>
          </a:prstGeom>
          <a:ln w="12700">
            <a:miter lim="400000"/>
          </a:ln>
        </p:spPr>
      </p:pic>
    </p:spTree>
  </p:cSld>
  <p:clrMapOvr>
    <a:masterClrMapping/>
  </p:clrMapOvr>
  <p:transition xmlns:p14="http://schemas.microsoft.com/office/powerpoint/2010/main" spd="med" advClick="1"/>
</p:sld>
</file>

<file path=ppt/slides/slide8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6" name="Historian George Grant reports in  The Family Under Siege:…"/>
          <p:cNvSpPr txBox="1"/>
          <p:nvPr>
            <p:ph type="title"/>
          </p:nvPr>
        </p:nvSpPr>
        <p:spPr>
          <a:xfrm>
            <a:off x="304303" y="357187"/>
            <a:ext cx="23884733" cy="13001626"/>
          </a:xfrm>
          <a:prstGeom prst="rect">
            <a:avLst/>
          </a:prstGeom>
        </p:spPr>
        <p:txBody>
          <a:bodyPr/>
          <a:lstStyle/>
          <a:p>
            <a:pPr>
              <a:defRPr sz="7500">
                <a:solidFill>
                  <a:srgbClr val="FFD479"/>
                </a:solidFill>
                <a:latin typeface="Arial"/>
                <a:ea typeface="Arial"/>
                <a:cs typeface="Arial"/>
                <a:sym typeface="Arial"/>
              </a:defRPr>
            </a:pPr>
            <a:r>
              <a:t>Historian George Grant reports in </a:t>
            </a:r>
            <a:br/>
            <a:r>
              <a:t>The Family Under Siege:</a:t>
            </a:r>
          </a:p>
          <a:p>
            <a:pPr>
              <a:defRPr sz="7500">
                <a:latin typeface="Arial"/>
                <a:ea typeface="Arial"/>
                <a:cs typeface="Arial"/>
                <a:sym typeface="Arial"/>
              </a:defRPr>
            </a:pPr>
          </a:p>
          <a:p>
            <a:pPr/>
            <a:r>
              <a:rPr sz="7500">
                <a:latin typeface="Arial"/>
                <a:ea typeface="Arial"/>
                <a:cs typeface="Arial"/>
                <a:sym typeface="Arial"/>
              </a:rPr>
              <a:t>He [Baldwin] helped to establish the </a:t>
            </a:r>
            <a:r>
              <a:rPr sz="7500">
                <a:solidFill>
                  <a:srgbClr val="FFD479"/>
                </a:solidFill>
                <a:latin typeface="Arial"/>
                <a:ea typeface="Arial"/>
                <a:cs typeface="Arial"/>
                <a:sym typeface="Arial"/>
              </a:rPr>
              <a:t>American Fund for</a:t>
            </a:r>
            <a:r>
              <a:rPr sz="7500">
                <a:latin typeface="Arial"/>
                <a:ea typeface="Arial"/>
                <a:cs typeface="Arial"/>
                <a:sym typeface="Arial"/>
              </a:rPr>
              <a:t> </a:t>
            </a:r>
            <a:r>
              <a:rPr sz="7500">
                <a:solidFill>
                  <a:srgbClr val="FFD479"/>
                </a:solidFill>
                <a:latin typeface="Arial"/>
                <a:ea typeface="Arial"/>
                <a:cs typeface="Arial"/>
                <a:sym typeface="Arial"/>
              </a:rPr>
              <a:t>Public Service—</a:t>
            </a:r>
            <a:r>
              <a:rPr sz="7500">
                <a:latin typeface="Arial"/>
                <a:ea typeface="Arial"/>
                <a:cs typeface="Arial"/>
                <a:sym typeface="Arial"/>
              </a:rPr>
              <a:t>with two million dollars donated by Charles Garland, a rich young revolutionary from Boston—in order to pour vast sums of money into </a:t>
            </a:r>
            <a:br>
              <a:rPr sz="7500">
                <a:latin typeface="Arial"/>
                <a:ea typeface="Arial"/>
                <a:cs typeface="Arial"/>
                <a:sym typeface="Arial"/>
              </a:rPr>
            </a:br>
            <a:r>
              <a:rPr sz="7500">
                <a:latin typeface="Arial"/>
                <a:ea typeface="Arial"/>
                <a:cs typeface="Arial"/>
                <a:sym typeface="Arial"/>
              </a:rPr>
              <a:t>revolutionary causes.</a:t>
            </a:r>
            <a:endParaRPr sz="7500">
              <a:latin typeface="Arial"/>
              <a:ea typeface="Arial"/>
              <a:cs typeface="Arial"/>
              <a:sym typeface="Arial"/>
            </a:endParaRPr>
          </a:p>
          <a:p>
            <a:pPr/>
            <a:endParaRPr sz="7500">
              <a:latin typeface="Arial"/>
              <a:ea typeface="Arial"/>
              <a:cs typeface="Arial"/>
              <a:sym typeface="Arial"/>
            </a:endParaRP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The Chattanooga Times, March 23, 1996"/>
          <p:cNvSpPr txBox="1"/>
          <p:nvPr>
            <p:ph type="title"/>
          </p:nvPr>
        </p:nvSpPr>
        <p:spPr>
          <a:xfrm>
            <a:off x="225567" y="357187"/>
            <a:ext cx="23932866" cy="13001626"/>
          </a:xfrm>
          <a:prstGeom prst="rect">
            <a:avLst/>
          </a:prstGeom>
        </p:spPr>
        <p:txBody>
          <a:bodyPr/>
          <a:lstStyle/>
          <a:p>
            <a:pPr/>
          </a:p>
          <a:p>
            <a:pPr/>
          </a:p>
          <a:p>
            <a:pPr/>
          </a:p>
          <a:p>
            <a:pPr/>
          </a:p>
          <a:p>
            <a:pPr/>
          </a:p>
          <a:p>
            <a:pPr/>
          </a:p>
          <a:p>
            <a:pPr>
              <a:defRPr sz="7500">
                <a:latin typeface="Arial Narrow"/>
                <a:ea typeface="Arial Narrow"/>
                <a:cs typeface="Arial Narrow"/>
                <a:sym typeface="Arial Narrow"/>
              </a:defRPr>
            </a:pPr>
            <a:r>
              <a:t>The Chattanooga Times, March 23, 1996 </a:t>
            </a:r>
          </a:p>
        </p:txBody>
      </p:sp>
      <p:pic>
        <p:nvPicPr>
          <p:cNvPr id="146" name="chatt#7.jpg" descr="chatt#7.jpg"/>
          <p:cNvPicPr>
            <a:picLocks noChangeAspect="1"/>
          </p:cNvPicPr>
          <p:nvPr/>
        </p:nvPicPr>
        <p:blipFill>
          <a:blip r:embed="rId2">
            <a:extLst/>
          </a:blip>
          <a:stretch>
            <a:fillRect/>
          </a:stretch>
        </p:blipFill>
        <p:spPr>
          <a:xfrm>
            <a:off x="4722415" y="138310"/>
            <a:ext cx="14938818" cy="11204114"/>
          </a:xfrm>
          <a:prstGeom prst="rect">
            <a:avLst/>
          </a:prstGeom>
          <a:ln w="12700">
            <a:miter lim="400000"/>
          </a:ln>
        </p:spPr>
      </p:pic>
    </p:spTree>
  </p:cSld>
  <p:clrMapOvr>
    <a:masterClrMapping/>
  </p:clrMapOvr>
  <p:transition xmlns:p14="http://schemas.microsoft.com/office/powerpoint/2010/main" spd="med" advClick="1"/>
</p:sld>
</file>

<file path=ppt/slides/slide9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8" name="On January 17, 1931, the U.S. House of Representatives Special Committee on Communists Activities reported:…"/>
          <p:cNvSpPr txBox="1"/>
          <p:nvPr>
            <p:ph type="title"/>
          </p:nvPr>
        </p:nvSpPr>
        <p:spPr>
          <a:xfrm>
            <a:off x="282872" y="357187"/>
            <a:ext cx="23818256" cy="13190241"/>
          </a:xfrm>
          <a:prstGeom prst="rect">
            <a:avLst/>
          </a:prstGeom>
        </p:spPr>
        <p:txBody>
          <a:bodyPr/>
          <a:lstStyle/>
          <a:p>
            <a:pPr defTabSz="328612">
              <a:defRPr sz="7200">
                <a:solidFill>
                  <a:srgbClr val="FFD479"/>
                </a:solidFill>
                <a:latin typeface="Arial"/>
                <a:ea typeface="Arial"/>
                <a:cs typeface="Arial"/>
                <a:sym typeface="Arial"/>
              </a:defRPr>
            </a:pPr>
            <a:r>
              <a:t>On January 17, 1931, the U.S. House of Representatives Special Committee on Communists Activities reported:</a:t>
            </a:r>
          </a:p>
          <a:p>
            <a:pPr defTabSz="328612">
              <a:defRPr sz="7200">
                <a:latin typeface="Arial"/>
                <a:ea typeface="Arial"/>
                <a:cs typeface="Arial"/>
                <a:sym typeface="Arial"/>
              </a:defRPr>
            </a:pPr>
          </a:p>
          <a:p>
            <a:pPr marL="274320" indent="-411480" defTabSz="365760">
              <a:spcBef>
                <a:spcPts val="1900"/>
              </a:spcBef>
              <a:defRPr sz="7200">
                <a:latin typeface="Arial"/>
                <a:ea typeface="Arial"/>
                <a:cs typeface="Arial"/>
                <a:sym typeface="Arial"/>
              </a:defRPr>
            </a:pPr>
            <a:r>
              <a:t>The American Civil Liberties Union is closely affiliated with the communist movement in the United States, and fully 90 percent of its efforts are on behalf of communists who have come into conflict with the law. It claims to stand for free speech, free press, and free assembly, but it is quite apparent that the main function of the ACLU is to attempt to protect the communists in their advocacy of </a:t>
            </a:r>
          </a:p>
          <a:p>
            <a:pPr marL="274320" indent="-411480" defTabSz="365760">
              <a:spcBef>
                <a:spcPts val="1900"/>
              </a:spcBef>
              <a:defRPr sz="6240">
                <a:latin typeface="Arial"/>
                <a:ea typeface="Arial"/>
                <a:cs typeface="Arial"/>
                <a:sym typeface="Arial"/>
              </a:defRPr>
            </a:pPr>
            <a:endParaRPr b="1">
              <a:solidFill>
                <a:srgbClr val="FFC000"/>
              </a:solidFill>
            </a:endParaRPr>
          </a:p>
          <a:p>
            <a:pPr marL="274320" indent="-274320" defTabSz="365760">
              <a:spcBef>
                <a:spcPts val="1900"/>
              </a:spcBef>
              <a:defRPr b="1" sz="1920">
                <a:solidFill>
                  <a:srgbClr val="FFC000"/>
                </a:solidFill>
                <a:latin typeface="Gill Sans"/>
                <a:ea typeface="Gill Sans"/>
                <a:cs typeface="Gill Sans"/>
                <a:sym typeface="Gill Sans"/>
              </a:defRPr>
            </a:pPr>
          </a:p>
          <a:p>
            <a:pPr defTabSz="328612">
              <a:defRPr sz="3000">
                <a:latin typeface="Arial"/>
                <a:ea typeface="Arial"/>
                <a:cs typeface="Arial"/>
                <a:sym typeface="Arial"/>
              </a:defRPr>
            </a:pPr>
          </a:p>
          <a:p>
            <a:pPr defTabSz="328612">
              <a:defRPr sz="3000">
                <a:latin typeface="Arial"/>
                <a:ea typeface="Arial"/>
                <a:cs typeface="Arial"/>
                <a:sym typeface="Arial"/>
              </a:defRPr>
            </a:pPr>
          </a:p>
        </p:txBody>
      </p:sp>
    </p:spTree>
  </p:cSld>
  <p:clrMapOvr>
    <a:masterClrMapping/>
  </p:clrMapOvr>
  <p:transition xmlns:p14="http://schemas.microsoft.com/office/powerpoint/2010/main" spd="med" advClick="1"/>
</p:sld>
</file>

<file path=ppt/slides/slide9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0" name="On January 17, 1931, the U.S. House of Representatives Special Committee on Communists Activities reported:…"/>
          <p:cNvSpPr txBox="1"/>
          <p:nvPr>
            <p:ph type="title"/>
          </p:nvPr>
        </p:nvSpPr>
        <p:spPr>
          <a:xfrm>
            <a:off x="347464" y="357187"/>
            <a:ext cx="23793847" cy="13110469"/>
          </a:xfrm>
          <a:prstGeom prst="rect">
            <a:avLst/>
          </a:prstGeom>
        </p:spPr>
        <p:txBody>
          <a:bodyPr/>
          <a:lstStyle/>
          <a:p>
            <a:pPr>
              <a:defRPr sz="7500">
                <a:solidFill>
                  <a:srgbClr val="FFD479"/>
                </a:solidFill>
                <a:latin typeface="Arial"/>
                <a:ea typeface="Arial"/>
                <a:cs typeface="Arial"/>
                <a:sym typeface="Arial"/>
              </a:defRPr>
            </a:pPr>
            <a:r>
              <a:t>On January 17, 1931, the U.S. House of Representatives Special Committee on Communists Activities reported:</a:t>
            </a:r>
          </a:p>
          <a:p>
            <a:pPr>
              <a:defRPr sz="7500">
                <a:latin typeface="Arial"/>
                <a:ea typeface="Arial"/>
                <a:cs typeface="Arial"/>
                <a:sym typeface="Arial"/>
              </a:defRPr>
            </a:pPr>
          </a:p>
          <a:p>
            <a:pPr>
              <a:defRPr sz="7500">
                <a:latin typeface="Arial"/>
                <a:ea typeface="Arial"/>
                <a:cs typeface="Arial"/>
                <a:sym typeface="Arial"/>
              </a:defRPr>
            </a:pPr>
            <a:r>
              <a:t>force and violence to overthrow the Government, replacing the American flag by a red flag and erecting a Soviet Government in place of the republican form of government guaranteed to each state by the </a:t>
            </a:r>
            <a:br/>
            <a:r>
              <a:t>Federal Constitution.</a:t>
            </a:r>
          </a:p>
          <a:p>
            <a:pPr>
              <a:defRPr sz="7000">
                <a:latin typeface="Arial"/>
                <a:ea typeface="Arial"/>
                <a:cs typeface="Arial"/>
                <a:sym typeface="Arial"/>
              </a:defRPr>
            </a:pPr>
          </a:p>
          <a:p>
            <a:pPr>
              <a:defRPr sz="7000">
                <a:latin typeface="Arial"/>
                <a:ea typeface="Arial"/>
                <a:cs typeface="Arial"/>
                <a:sym typeface="Arial"/>
              </a:defRPr>
            </a:pPr>
          </a:p>
          <a:p>
            <a:pPr>
              <a:defRPr sz="7500">
                <a:latin typeface="Arial"/>
                <a:ea typeface="Arial"/>
                <a:cs typeface="Arial"/>
                <a:sym typeface="Arial"/>
              </a:defRPr>
            </a:pPr>
            <a:r>
              <a:t> </a:t>
            </a:r>
          </a:p>
        </p:txBody>
      </p:sp>
    </p:spTree>
  </p:cSld>
  <p:clrMapOvr>
    <a:masterClrMapping/>
  </p:clrMapOvr>
  <p:transition xmlns:p14="http://schemas.microsoft.com/office/powerpoint/2010/main" spd="med" advClick="1"/>
</p:sld>
</file>

<file path=ppt/slides/slide9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2" name="Roger Baldwin: Founder of the ACLU:…"/>
          <p:cNvSpPr txBox="1"/>
          <p:nvPr>
            <p:ph type="title"/>
          </p:nvPr>
        </p:nvSpPr>
        <p:spPr>
          <a:xfrm>
            <a:off x="280888" y="357187"/>
            <a:ext cx="24032469" cy="13001626"/>
          </a:xfrm>
          <a:prstGeom prst="rect">
            <a:avLst/>
          </a:prstGeom>
        </p:spPr>
        <p:txBody>
          <a:bodyPr/>
          <a:lstStyle/>
          <a:p>
            <a:pPr defTabSz="624363">
              <a:defRPr sz="7600">
                <a:solidFill>
                  <a:srgbClr val="FFD479"/>
                </a:solidFill>
                <a:latin typeface="Arial"/>
                <a:ea typeface="Arial"/>
                <a:cs typeface="Arial"/>
                <a:sym typeface="Arial"/>
              </a:defRPr>
            </a:pPr>
            <a:r>
              <a:t>Roger Baldwin: Founder of the ACLU:</a:t>
            </a:r>
          </a:p>
          <a:p>
            <a:pPr defTabSz="624363">
              <a:defRPr sz="7600">
                <a:solidFill>
                  <a:srgbClr val="FFD479"/>
                </a:solidFill>
                <a:latin typeface="Arial"/>
                <a:ea typeface="Arial"/>
                <a:cs typeface="Arial"/>
                <a:sym typeface="Arial"/>
              </a:defRPr>
            </a:pPr>
          </a:p>
          <a:p>
            <a:pPr defTabSz="624363">
              <a:defRPr sz="7600">
                <a:solidFill>
                  <a:srgbClr val="FFD479"/>
                </a:solidFill>
                <a:latin typeface="Arial"/>
                <a:ea typeface="Arial"/>
                <a:cs typeface="Arial"/>
                <a:sym typeface="Arial"/>
              </a:defRPr>
            </a:pPr>
          </a:p>
          <a:p>
            <a:pPr defTabSz="624363">
              <a:defRPr sz="7600">
                <a:latin typeface="Arial"/>
                <a:ea typeface="Arial"/>
                <a:cs typeface="Arial"/>
                <a:sym typeface="Arial"/>
              </a:defRPr>
            </a:pPr>
            <a:r>
              <a:t>I joined. I don’t regret being a part of the Communist tactic, which increased the effectiveness of a good cause. I knew what I was doing. I was not an innocent liberal. I wanted what the Communists wanted and I traveled the United Front road to get it.</a:t>
            </a:r>
          </a:p>
          <a:p>
            <a:pPr defTabSz="624363">
              <a:defRPr sz="8512"/>
            </a:pPr>
          </a:p>
          <a:p>
            <a:pPr defTabSz="624363">
              <a:defRPr sz="8512"/>
            </a:pPr>
          </a:p>
        </p:txBody>
      </p:sp>
    </p:spTree>
  </p:cSld>
  <p:clrMapOvr>
    <a:masterClrMapping/>
  </p:clrMapOvr>
  <p:transition xmlns:p14="http://schemas.microsoft.com/office/powerpoint/2010/main" spd="med" advClick="1"/>
</p:sld>
</file>

<file path=ppt/slides/slide9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4" name="Baldwin Described His Deceptive  Plan as Follows:…"/>
          <p:cNvSpPr txBox="1"/>
          <p:nvPr>
            <p:ph type="title"/>
          </p:nvPr>
        </p:nvSpPr>
        <p:spPr>
          <a:xfrm>
            <a:off x="255488" y="357187"/>
            <a:ext cx="23873024" cy="13001626"/>
          </a:xfrm>
          <a:prstGeom prst="rect">
            <a:avLst/>
          </a:prstGeom>
        </p:spPr>
        <p:txBody>
          <a:bodyPr/>
          <a:lstStyle/>
          <a:p>
            <a:pPr>
              <a:defRPr sz="7500">
                <a:solidFill>
                  <a:srgbClr val="FFD479"/>
                </a:solidFill>
                <a:latin typeface="Arial"/>
                <a:ea typeface="Arial"/>
                <a:cs typeface="Arial"/>
                <a:sym typeface="Arial"/>
              </a:defRPr>
            </a:pPr>
            <a:r>
              <a:t>Baldwin Described His Deceptive </a:t>
            </a:r>
            <a:br/>
            <a:r>
              <a:t>Plan as Follows:  </a:t>
            </a:r>
          </a:p>
          <a:p>
            <a:pPr>
              <a:defRPr sz="7500">
                <a:latin typeface="Arial"/>
                <a:ea typeface="Arial"/>
                <a:cs typeface="Arial"/>
                <a:sym typeface="Arial"/>
              </a:defRPr>
            </a:pPr>
          </a:p>
          <a:p>
            <a:pPr>
              <a:defRPr sz="7500">
                <a:latin typeface="Arial"/>
                <a:ea typeface="Arial"/>
                <a:cs typeface="Arial"/>
                <a:sym typeface="Arial"/>
              </a:defRPr>
            </a:pPr>
            <a:r>
              <a:t>We want to look like patriots in everything we do. We want to get a lot of flags, talk a great deal </a:t>
            </a:r>
            <a:r>
              <a:rPr>
                <a:solidFill>
                  <a:srgbClr val="FFD479"/>
                </a:solidFill>
              </a:rPr>
              <a:t>about the Constitution and what our forefathers wanted</a:t>
            </a:r>
            <a:r>
              <a:t> to make of this country and how that we are the fellows that really stand for the spirit of our institutions.</a:t>
            </a:r>
          </a:p>
        </p:txBody>
      </p:sp>
    </p:spTree>
  </p:cSld>
  <p:clrMapOvr>
    <a:masterClrMapping/>
  </p:clrMapOvr>
  <p:transition xmlns:p14="http://schemas.microsoft.com/office/powerpoint/2010/main" spd="med" advClick="1"/>
</p:sld>
</file>

<file path=ppt/slides/slide9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6" name="Double-click to edit"/>
          <p:cNvSpPr txBox="1"/>
          <p:nvPr>
            <p:ph type="title"/>
          </p:nvPr>
        </p:nvSpPr>
        <p:spPr>
          <a:xfrm>
            <a:off x="333970" y="357187"/>
            <a:ext cx="23807044" cy="13125352"/>
          </a:xfrm>
          <a:prstGeom prst="rect">
            <a:avLst/>
          </a:prstGeom>
        </p:spPr>
        <p:txBody>
          <a:bodyPr/>
          <a:lstStyle/>
          <a:p>
            <a:pPr/>
          </a:p>
          <a:p>
            <a:pPr/>
          </a:p>
          <a:p>
            <a:pPr/>
          </a:p>
          <a:p>
            <a:pPr/>
          </a:p>
          <a:p>
            <a:pPr/>
          </a:p>
          <a:p>
            <a:pPr/>
          </a:p>
        </p:txBody>
      </p:sp>
      <p:pic>
        <p:nvPicPr>
          <p:cNvPr id="407" name="CE#1.jpg" descr="CE#1.jpg"/>
          <p:cNvPicPr>
            <a:picLocks noChangeAspect="1"/>
          </p:cNvPicPr>
          <p:nvPr/>
        </p:nvPicPr>
        <p:blipFill>
          <a:blip r:embed="rId2">
            <a:extLst/>
          </a:blip>
          <a:stretch>
            <a:fillRect/>
          </a:stretch>
        </p:blipFill>
        <p:spPr>
          <a:xfrm>
            <a:off x="3575050" y="5797550"/>
            <a:ext cx="21569003" cy="7130797"/>
          </a:xfrm>
          <a:prstGeom prst="rect">
            <a:avLst/>
          </a:prstGeom>
          <a:ln w="12700">
            <a:miter lim="400000"/>
          </a:ln>
        </p:spPr>
      </p:pic>
      <p:pic>
        <p:nvPicPr>
          <p:cNvPr id="408" name="draft#2.jpg" descr="draft#2.jpg"/>
          <p:cNvPicPr>
            <a:picLocks noChangeAspect="1"/>
          </p:cNvPicPr>
          <p:nvPr/>
        </p:nvPicPr>
        <p:blipFill>
          <a:blip r:embed="rId3">
            <a:extLst/>
          </a:blip>
          <a:stretch>
            <a:fillRect/>
          </a:stretch>
        </p:blipFill>
        <p:spPr>
          <a:xfrm>
            <a:off x="25400" y="0"/>
            <a:ext cx="5994400" cy="7416800"/>
          </a:xfrm>
          <a:prstGeom prst="rect">
            <a:avLst/>
          </a:prstGeom>
          <a:ln w="12700">
            <a:miter lim="400000"/>
          </a:ln>
        </p:spPr>
      </p:pic>
    </p:spTree>
  </p:cSld>
  <p:clrMapOvr>
    <a:masterClrMapping/>
  </p:clrMapOvr>
  <p:transition xmlns:p14="http://schemas.microsoft.com/office/powerpoint/2010/main" spd="med" advClick="1"/>
</p:sld>
</file>

<file path=ppt/slides/slide9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0" name="Baldwin Outlines His Plans:…"/>
          <p:cNvSpPr txBox="1"/>
          <p:nvPr>
            <p:ph type="title"/>
          </p:nvPr>
        </p:nvSpPr>
        <p:spPr>
          <a:xfrm>
            <a:off x="277117" y="357187"/>
            <a:ext cx="23829766" cy="13001626"/>
          </a:xfrm>
          <a:prstGeom prst="rect">
            <a:avLst/>
          </a:prstGeom>
        </p:spPr>
        <p:txBody>
          <a:bodyPr/>
          <a:lstStyle/>
          <a:p>
            <a:pPr defTabSz="788669">
              <a:defRPr sz="7679">
                <a:solidFill>
                  <a:srgbClr val="FFD479"/>
                </a:solidFill>
                <a:latin typeface="Arial"/>
                <a:ea typeface="Arial"/>
                <a:cs typeface="Arial"/>
                <a:sym typeface="Arial"/>
              </a:defRPr>
            </a:pPr>
          </a:p>
          <a:p>
            <a:pPr defTabSz="788669">
              <a:defRPr sz="7679">
                <a:solidFill>
                  <a:srgbClr val="FFD479"/>
                </a:solidFill>
                <a:latin typeface="Arial"/>
                <a:ea typeface="Arial"/>
                <a:cs typeface="Arial"/>
                <a:sym typeface="Arial"/>
              </a:defRPr>
            </a:pPr>
            <a:r>
              <a:t>Baldwin Outlines His Plans: </a:t>
            </a:r>
          </a:p>
          <a:p>
            <a:pPr defTabSz="788669">
              <a:defRPr sz="7679">
                <a:latin typeface="Arial"/>
                <a:ea typeface="Arial"/>
                <a:cs typeface="Arial"/>
                <a:sym typeface="Arial"/>
              </a:defRPr>
            </a:pPr>
          </a:p>
          <a:p>
            <a:pPr defTabSz="788669">
              <a:defRPr sz="7679">
                <a:latin typeface="Arial"/>
                <a:ea typeface="Arial"/>
                <a:cs typeface="Arial"/>
                <a:sym typeface="Arial"/>
              </a:defRPr>
            </a:pPr>
          </a:p>
          <a:p>
            <a:pPr defTabSz="788669">
              <a:defRPr sz="7679">
                <a:latin typeface="Arial"/>
                <a:ea typeface="Arial"/>
                <a:cs typeface="Arial"/>
                <a:sym typeface="Arial"/>
              </a:defRPr>
            </a:pPr>
            <a:r>
              <a:t> I am for socialism, disarmament, and ultimately for abolishing the state itself as an instrument of violence and compulsion. I seek social ownership of property, the abolition of the propertied class, and sole control by those who produce wealth. Communism is the goal.</a:t>
            </a:r>
          </a:p>
          <a:p>
            <a:pPr defTabSz="788669">
              <a:defRPr sz="7200">
                <a:latin typeface="Arial"/>
                <a:ea typeface="Arial"/>
                <a:cs typeface="Arial"/>
                <a:sym typeface="Arial"/>
              </a:defRPr>
            </a:pPr>
          </a:p>
        </p:txBody>
      </p:sp>
    </p:spTree>
  </p:cSld>
  <p:clrMapOvr>
    <a:masterClrMapping/>
  </p:clrMapOvr>
  <p:transition xmlns:p14="http://schemas.microsoft.com/office/powerpoint/2010/main" spd="med" advClick="1"/>
</p:sld>
</file>

<file path=ppt/slides/slide9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2" name="Baldwin Outlines His Plans:  It all sums up into one single purpose—the  abolition of dog-eat-dog under which we live."/>
          <p:cNvSpPr txBox="1"/>
          <p:nvPr>
            <p:ph type="title"/>
          </p:nvPr>
        </p:nvSpPr>
        <p:spPr>
          <a:xfrm>
            <a:off x="253503" y="357187"/>
            <a:ext cx="23876994" cy="13001626"/>
          </a:xfrm>
          <a:prstGeom prst="rect">
            <a:avLst/>
          </a:prstGeom>
        </p:spPr>
        <p:txBody>
          <a:bodyPr/>
          <a:lstStyle/>
          <a:p>
            <a:pPr marL="685800" indent="-1028700" defTabSz="914400">
              <a:spcBef>
                <a:spcPts val="4800"/>
              </a:spcBef>
              <a:defRPr sz="7500">
                <a:solidFill>
                  <a:srgbClr val="FFC000"/>
                </a:solidFill>
                <a:latin typeface="Arial"/>
                <a:ea typeface="Arial"/>
                <a:cs typeface="Arial"/>
                <a:sym typeface="Arial"/>
              </a:defRPr>
            </a:pPr>
            <a:r>
              <a:rPr>
                <a:solidFill>
                  <a:srgbClr val="FFD479"/>
                </a:solidFill>
              </a:rPr>
              <a:t>Baldwin Outlines His Plans:</a:t>
            </a:r>
            <a:br>
              <a:rPr>
                <a:solidFill>
                  <a:srgbClr val="FFD479"/>
                </a:solidFill>
              </a:rPr>
            </a:br>
            <a:br/>
            <a:r>
              <a:rPr>
                <a:solidFill>
                  <a:srgbClr val="FFFFFF"/>
                </a:solidFill>
              </a:rPr>
              <a:t>It all sums up into one single purpose—the </a:t>
            </a:r>
            <a:br>
              <a:rPr>
                <a:solidFill>
                  <a:srgbClr val="FFFFFF"/>
                </a:solidFill>
              </a:rPr>
            </a:br>
            <a:r>
              <a:rPr>
                <a:solidFill>
                  <a:srgbClr val="FFFFFF"/>
                </a:solidFill>
              </a:rPr>
              <a:t>abolition of dog-eat-dog under which we live.</a:t>
            </a:r>
            <a:endParaRPr>
              <a:solidFill>
                <a:srgbClr val="FFFFFF"/>
              </a:solidFill>
            </a:endParaRPr>
          </a:p>
          <a:p>
            <a:pPr marL="685800" indent="-1028700" defTabSz="914400">
              <a:spcBef>
                <a:spcPts val="4800"/>
              </a:spcBef>
              <a:defRPr sz="9000">
                <a:solidFill>
                  <a:srgbClr val="FFC000"/>
                </a:solidFill>
                <a:latin typeface="Arial"/>
                <a:ea typeface="Arial"/>
                <a:cs typeface="Arial"/>
                <a:sym typeface="Arial"/>
              </a:defRPr>
            </a:pPr>
            <a:endParaRPr>
              <a:solidFill>
                <a:srgbClr val="FFFFFF"/>
              </a:solidFill>
            </a:endParaRPr>
          </a:p>
        </p:txBody>
      </p:sp>
    </p:spTree>
  </p:cSld>
  <p:clrMapOvr>
    <a:masterClrMapping/>
  </p:clrMapOvr>
  <p:transition xmlns:p14="http://schemas.microsoft.com/office/powerpoint/2010/main" spd="med" advClick="1"/>
</p:sld>
</file>

<file path=ppt/slides/slide9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4" name="Double-click to edit"/>
          <p:cNvSpPr txBox="1"/>
          <p:nvPr>
            <p:ph type="title"/>
          </p:nvPr>
        </p:nvSpPr>
        <p:spPr>
          <a:xfrm>
            <a:off x="304700" y="357187"/>
            <a:ext cx="23774600" cy="13001626"/>
          </a:xfrm>
          <a:prstGeom prst="rect">
            <a:avLst/>
          </a:prstGeom>
        </p:spPr>
        <p:txBody>
          <a:bodyPr/>
          <a:lstStyle/>
          <a:p>
            <a:pPr/>
          </a:p>
          <a:p>
            <a:pPr/>
          </a:p>
          <a:p>
            <a:pPr/>
          </a:p>
          <a:p>
            <a:pPr/>
          </a:p>
          <a:p>
            <a:pPr/>
          </a:p>
        </p:txBody>
      </p:sp>
      <p:pic>
        <p:nvPicPr>
          <p:cNvPr id="415" name="CE#3.jpg" descr="CE#3.jpg"/>
          <p:cNvPicPr>
            <a:picLocks noChangeAspect="1"/>
          </p:cNvPicPr>
          <p:nvPr/>
        </p:nvPicPr>
        <p:blipFill>
          <a:blip r:embed="rId2">
            <a:extLst/>
          </a:blip>
          <a:stretch>
            <a:fillRect/>
          </a:stretch>
        </p:blipFill>
        <p:spPr>
          <a:xfrm>
            <a:off x="5715000" y="7156450"/>
            <a:ext cx="18652660" cy="6493567"/>
          </a:xfrm>
          <a:prstGeom prst="rect">
            <a:avLst/>
          </a:prstGeom>
          <a:ln w="12700">
            <a:miter lim="400000"/>
          </a:ln>
        </p:spPr>
      </p:pic>
      <p:pic>
        <p:nvPicPr>
          <p:cNvPr id="416" name="draft#2.jpg" descr="draft#2.jpg"/>
          <p:cNvPicPr>
            <a:picLocks noChangeAspect="1"/>
          </p:cNvPicPr>
          <p:nvPr/>
        </p:nvPicPr>
        <p:blipFill>
          <a:blip r:embed="rId3">
            <a:extLst/>
          </a:blip>
          <a:stretch>
            <a:fillRect/>
          </a:stretch>
        </p:blipFill>
        <p:spPr>
          <a:xfrm>
            <a:off x="25400" y="25400"/>
            <a:ext cx="7318488" cy="9055078"/>
          </a:xfrm>
          <a:prstGeom prst="rect">
            <a:avLst/>
          </a:prstGeom>
          <a:ln w="12700">
            <a:miter lim="400000"/>
          </a:ln>
        </p:spPr>
      </p:pic>
    </p:spTree>
  </p:cSld>
  <p:clrMapOvr>
    <a:masterClrMapping/>
  </p:clrMapOvr>
  <p:transition xmlns:p14="http://schemas.microsoft.com/office/powerpoint/2010/main" spd="med" advClick="1"/>
</p:sld>
</file>

<file path=ppt/slides/slide9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8" name="Double-click to edit"/>
          <p:cNvSpPr txBox="1"/>
          <p:nvPr>
            <p:ph type="title"/>
          </p:nvPr>
        </p:nvSpPr>
        <p:spPr>
          <a:xfrm>
            <a:off x="236041" y="357187"/>
            <a:ext cx="24033659" cy="13001626"/>
          </a:xfrm>
          <a:prstGeom prst="rect">
            <a:avLst/>
          </a:prstGeom>
        </p:spPr>
        <p:txBody>
          <a:bodyPr/>
          <a:lstStyle/>
          <a:p>
            <a:pPr defTabSz="665440">
              <a:defRPr sz="9072"/>
            </a:pPr>
          </a:p>
          <a:p>
            <a:pPr defTabSz="665440">
              <a:defRPr sz="9072"/>
            </a:pPr>
          </a:p>
          <a:p>
            <a:pPr defTabSz="665440">
              <a:defRPr sz="9072"/>
            </a:pPr>
          </a:p>
          <a:p>
            <a:pPr defTabSz="665440">
              <a:defRPr sz="9072"/>
            </a:pPr>
          </a:p>
          <a:p>
            <a:pPr defTabSz="665440">
              <a:defRPr sz="9072"/>
            </a:pPr>
          </a:p>
          <a:p>
            <a:pPr defTabSz="665440">
              <a:defRPr sz="9072"/>
            </a:pPr>
          </a:p>
          <a:p>
            <a:pPr defTabSz="665440">
              <a:defRPr sz="9072"/>
            </a:pPr>
          </a:p>
          <a:p>
            <a:pPr defTabSz="665440">
              <a:defRPr sz="9072"/>
            </a:pPr>
          </a:p>
        </p:txBody>
      </p:sp>
      <p:pic>
        <p:nvPicPr>
          <p:cNvPr id="419" name="draft#2.jpg" descr="draft#2.jpg"/>
          <p:cNvPicPr>
            <a:picLocks noChangeAspect="1"/>
          </p:cNvPicPr>
          <p:nvPr/>
        </p:nvPicPr>
        <p:blipFill>
          <a:blip r:embed="rId2">
            <a:extLst/>
          </a:blip>
          <a:stretch>
            <a:fillRect/>
          </a:stretch>
        </p:blipFill>
        <p:spPr>
          <a:xfrm>
            <a:off x="1041400" y="736600"/>
            <a:ext cx="9576847" cy="11849319"/>
          </a:xfrm>
          <a:prstGeom prst="rect">
            <a:avLst/>
          </a:prstGeom>
          <a:ln w="12700">
            <a:miter lim="400000"/>
          </a:ln>
        </p:spPr>
      </p:pic>
      <p:pic>
        <p:nvPicPr>
          <p:cNvPr id="420" name="CE#3.jpg" descr="CE#3.jpg"/>
          <p:cNvPicPr>
            <a:picLocks noChangeAspect="1"/>
          </p:cNvPicPr>
          <p:nvPr/>
        </p:nvPicPr>
        <p:blipFill>
          <a:blip r:embed="rId3">
            <a:extLst/>
          </a:blip>
          <a:stretch>
            <a:fillRect/>
          </a:stretch>
        </p:blipFill>
        <p:spPr>
          <a:xfrm>
            <a:off x="12072801" y="-65921"/>
            <a:ext cx="9002143" cy="13847842"/>
          </a:xfrm>
          <a:prstGeom prst="rect">
            <a:avLst/>
          </a:prstGeom>
          <a:ln w="12700">
            <a:miter lim="400000"/>
          </a:ln>
        </p:spPr>
      </p:pic>
    </p:spTree>
  </p:cSld>
  <p:clrMapOvr>
    <a:masterClrMapping/>
  </p:clrMapOvr>
  <p:transition xmlns:p14="http://schemas.microsoft.com/office/powerpoint/2010/main" spd="med" advClick="1"/>
</p:sld>
</file>

<file path=ppt/slides/slide9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2" name="Double-click to edit"/>
          <p:cNvSpPr txBox="1"/>
          <p:nvPr>
            <p:ph type="title"/>
          </p:nvPr>
        </p:nvSpPr>
        <p:spPr>
          <a:xfrm>
            <a:off x="257968" y="357187"/>
            <a:ext cx="23868064" cy="13001626"/>
          </a:xfrm>
          <a:prstGeom prst="rect">
            <a:avLst/>
          </a:prstGeom>
        </p:spPr>
        <p:txBody>
          <a:bodyPr/>
          <a:lstStyle/>
          <a:p>
            <a:pPr/>
          </a:p>
          <a:p>
            <a:pPr/>
          </a:p>
          <a:p>
            <a:pPr/>
          </a:p>
          <a:p>
            <a:pPr/>
          </a:p>
          <a:p>
            <a:pPr/>
          </a:p>
        </p:txBody>
      </p:sp>
      <p:pic>
        <p:nvPicPr>
          <p:cNvPr id="423" name="Hire#1.jpg" descr="Hire#1.jpg"/>
          <p:cNvPicPr>
            <a:picLocks noChangeAspect="1"/>
          </p:cNvPicPr>
          <p:nvPr/>
        </p:nvPicPr>
        <p:blipFill>
          <a:blip r:embed="rId2">
            <a:extLst/>
          </a:blip>
          <a:stretch>
            <a:fillRect/>
          </a:stretch>
        </p:blipFill>
        <p:spPr>
          <a:xfrm>
            <a:off x="10293350" y="1333500"/>
            <a:ext cx="14076757" cy="10520833"/>
          </a:xfrm>
          <a:prstGeom prst="rect">
            <a:avLst/>
          </a:prstGeom>
          <a:ln w="12700">
            <a:miter lim="400000"/>
          </a:ln>
        </p:spPr>
      </p:pic>
      <p:pic>
        <p:nvPicPr>
          <p:cNvPr id="424" name="draft#2.jpg" descr="draft#2.jpg"/>
          <p:cNvPicPr>
            <a:picLocks noChangeAspect="1"/>
          </p:cNvPicPr>
          <p:nvPr/>
        </p:nvPicPr>
        <p:blipFill>
          <a:blip r:embed="rId3">
            <a:extLst/>
          </a:blip>
          <a:stretch>
            <a:fillRect/>
          </a:stretch>
        </p:blipFill>
        <p:spPr>
          <a:xfrm>
            <a:off x="965200" y="990600"/>
            <a:ext cx="8581202" cy="1061742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