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media/image121.jpeg" ContentType="image/jpeg"/>
  <Override PartName="/ppt/media/image122.jpeg" ContentType="image/jpeg"/>
  <Override PartName="/ppt/media/image123.jpeg" ContentType="image/jpeg"/>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media/image261.jpeg" ContentType="image/jpeg"/>
  <Override PartName="/ppt/media/image262.jpeg" ContentType="image/jpeg"/>
  <Override PartName="/ppt/media/image263.jpeg" ContentType="image/jpeg"/>
  <Override PartName="/ppt/media/image264.jpeg" ContentType="image/jpeg"/>
  <Override PartName="/ppt/media/image265.jpeg" ContentType="image/jpeg"/>
  <Override PartName="/ppt/media/image266.jpeg" ContentType="image/jpeg"/>
  <Override PartName="/ppt/media/image267.jpeg" ContentType="image/jpeg"/>
  <Override PartName="/ppt/media/image268.jpeg" ContentType="image/jpeg"/>
  <Override PartName="/ppt/media/image269.jpeg" ContentType="image/jpeg"/>
  <Override PartName="/ppt/media/image270.jpeg" ContentType="image/jpeg"/>
  <Override PartName="/ppt/media/image271.jpeg" ContentType="image/jpeg"/>
  <Override PartName="/ppt/media/image272.jpeg" ContentType="image/jpeg"/>
  <Override PartName="/ppt/media/image273.jpeg" ContentType="image/jpeg"/>
  <Override PartName="/ppt/media/image274.jpeg" ContentType="image/jpeg"/>
  <Override PartName="/ppt/media/image275.jpeg" ContentType="image/jpeg"/>
  <Override PartName="/ppt/media/image276.jpeg" ContentType="image/jpeg"/>
  <Override PartName="/ppt/media/image277.jpeg" ContentType="image/jpeg"/>
  <Override PartName="/ppt/media/image278.jpeg" ContentType="image/jpeg"/>
  <Override PartName="/ppt/media/image279.jpeg" ContentType="image/jpeg"/>
  <Override PartName="/ppt/media/image280.jpeg" ContentType="image/jpeg"/>
  <Override PartName="/ppt/media/image281.jpeg" ContentType="image/jpeg"/>
  <Override PartName="/ppt/media/image282.jpeg" ContentType="image/jpeg"/>
  <Override PartName="/ppt/media/image283.jpeg" ContentType="image/jpeg"/>
  <Override PartName="/ppt/media/image284.jpeg" ContentType="image/jpeg"/>
  <Override PartName="/ppt/media/image285.jpeg" ContentType="image/jpeg"/>
  <Override PartName="/ppt/media/image286.jpeg" ContentType="image/jpeg"/>
  <Override PartName="/ppt/media/image287.jpeg" ContentType="image/jpeg"/>
  <Override PartName="/ppt/media/image288.jpeg" ContentType="image/jpeg"/>
  <Override PartName="/ppt/media/image289.jpeg" ContentType="image/jpeg"/>
  <Override PartName="/ppt/media/image290.jpeg" ContentType="image/jpeg"/>
  <Override PartName="/ppt/media/image291.jpeg" ContentType="image/jpeg"/>
  <Override PartName="/ppt/media/image292.jpeg" ContentType="image/jpeg"/>
  <Override PartName="/ppt/media/image293.jpeg" ContentType="image/jpeg"/>
  <Override PartName="/ppt/media/image294.jpeg" ContentType="image/jpeg"/>
  <Override PartName="/ppt/media/image295.jpeg" ContentType="image/jpeg"/>
  <Override PartName="/ppt/media/image296.jpeg" ContentType="image/jpeg"/>
  <Override PartName="/ppt/media/image29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380" Type="http://schemas.openxmlformats.org/officeDocument/2006/relationships/slide" Target="slides/slide373.xml"/><Relationship Id="rId381" Type="http://schemas.openxmlformats.org/officeDocument/2006/relationships/slide" Target="slides/slide374.xml"/><Relationship Id="rId382" Type="http://schemas.openxmlformats.org/officeDocument/2006/relationships/slide" Target="slides/slide375.xml"/><Relationship Id="rId383" Type="http://schemas.openxmlformats.org/officeDocument/2006/relationships/slide" Target="slides/slide376.xml"/><Relationship Id="rId384" Type="http://schemas.openxmlformats.org/officeDocument/2006/relationships/slide" Target="slides/slide377.xml"/><Relationship Id="rId385" Type="http://schemas.openxmlformats.org/officeDocument/2006/relationships/slide" Target="slides/slide378.xml"/><Relationship Id="rId386" Type="http://schemas.openxmlformats.org/officeDocument/2006/relationships/slide" Target="slides/slide379.xml"/><Relationship Id="rId387" Type="http://schemas.openxmlformats.org/officeDocument/2006/relationships/slide" Target="slides/slide380.xml"/><Relationship Id="rId388" Type="http://schemas.openxmlformats.org/officeDocument/2006/relationships/slide" Target="slides/slide381.xml"/><Relationship Id="rId389" Type="http://schemas.openxmlformats.org/officeDocument/2006/relationships/slide" Target="slides/slide382.xml"/><Relationship Id="rId390" Type="http://schemas.openxmlformats.org/officeDocument/2006/relationships/slide" Target="slides/slide383.xml"/><Relationship Id="rId391" Type="http://schemas.openxmlformats.org/officeDocument/2006/relationships/slide" Target="slides/slide384.xml"/><Relationship Id="rId392" Type="http://schemas.openxmlformats.org/officeDocument/2006/relationships/slide" Target="slides/slide385.xml"/><Relationship Id="rId393" Type="http://schemas.openxmlformats.org/officeDocument/2006/relationships/slide" Target="slides/slide386.xml"/><Relationship Id="rId394" Type="http://schemas.openxmlformats.org/officeDocument/2006/relationships/slide" Target="slides/slide387.xml"/><Relationship Id="rId395" Type="http://schemas.openxmlformats.org/officeDocument/2006/relationships/slide" Target="slides/slide388.xml"/><Relationship Id="rId396" Type="http://schemas.openxmlformats.org/officeDocument/2006/relationships/slide" Target="slides/slide389.xml"/><Relationship Id="rId397" Type="http://schemas.openxmlformats.org/officeDocument/2006/relationships/slide" Target="slides/slide390.xml"/><Relationship Id="rId398" Type="http://schemas.openxmlformats.org/officeDocument/2006/relationships/slide" Target="slides/slide391.xml"/><Relationship Id="rId399" Type="http://schemas.openxmlformats.org/officeDocument/2006/relationships/slide" Target="slides/slide392.xml"/><Relationship Id="rId400" Type="http://schemas.openxmlformats.org/officeDocument/2006/relationships/slide" Target="slides/slide393.xml"/><Relationship Id="rId401" Type="http://schemas.openxmlformats.org/officeDocument/2006/relationships/slide" Target="slides/slide394.xml"/><Relationship Id="rId402" Type="http://schemas.openxmlformats.org/officeDocument/2006/relationships/slide" Target="slides/slide395.xml"/><Relationship Id="rId403" Type="http://schemas.openxmlformats.org/officeDocument/2006/relationships/slide" Target="slides/slide396.xml"/><Relationship Id="rId404" Type="http://schemas.openxmlformats.org/officeDocument/2006/relationships/slide" Target="slides/slide397.xml"/><Relationship Id="rId405" Type="http://schemas.openxmlformats.org/officeDocument/2006/relationships/slide" Target="slides/slide398.xml"/><Relationship Id="rId406" Type="http://schemas.openxmlformats.org/officeDocument/2006/relationships/slide" Target="slides/slide399.xml"/><Relationship Id="rId407" Type="http://schemas.openxmlformats.org/officeDocument/2006/relationships/slide" Target="slides/slide400.xml"/><Relationship Id="rId408" Type="http://schemas.openxmlformats.org/officeDocument/2006/relationships/slide" Target="slides/slide401.xml"/><Relationship Id="rId409" Type="http://schemas.openxmlformats.org/officeDocument/2006/relationships/slide" Target="slides/slide402.xml"/><Relationship Id="rId410" Type="http://schemas.openxmlformats.org/officeDocument/2006/relationships/slide" Target="slides/slide403.xml"/><Relationship Id="rId411" Type="http://schemas.openxmlformats.org/officeDocument/2006/relationships/slide" Target="slides/slide404.xml"/><Relationship Id="rId412" Type="http://schemas.openxmlformats.org/officeDocument/2006/relationships/slide" Target="slides/slide405.xml"/><Relationship Id="rId413" Type="http://schemas.openxmlformats.org/officeDocument/2006/relationships/slide" Target="slides/slide406.xml"/><Relationship Id="rId414" Type="http://schemas.openxmlformats.org/officeDocument/2006/relationships/slide" Target="slides/slide407.xml"/><Relationship Id="rId415" Type="http://schemas.openxmlformats.org/officeDocument/2006/relationships/slide" Target="slides/slide408.xml"/><Relationship Id="rId416" Type="http://schemas.openxmlformats.org/officeDocument/2006/relationships/slide" Target="slides/slide409.xml"/><Relationship Id="rId417" Type="http://schemas.openxmlformats.org/officeDocument/2006/relationships/slide" Target="slides/slide410.xml"/><Relationship Id="rId418" Type="http://schemas.openxmlformats.org/officeDocument/2006/relationships/slide" Target="slides/slide411.xml"/><Relationship Id="rId419" Type="http://schemas.openxmlformats.org/officeDocument/2006/relationships/slide" Target="slides/slide412.xml"/><Relationship Id="rId420" Type="http://schemas.openxmlformats.org/officeDocument/2006/relationships/slide" Target="slides/slide413.xml"/><Relationship Id="rId421" Type="http://schemas.openxmlformats.org/officeDocument/2006/relationships/slide" Target="slides/slide414.xml"/><Relationship Id="rId422" Type="http://schemas.openxmlformats.org/officeDocument/2006/relationships/slide" Target="slides/slide415.xml"/><Relationship Id="rId423" Type="http://schemas.openxmlformats.org/officeDocument/2006/relationships/slide" Target="slides/slide416.xml"/><Relationship Id="rId424" Type="http://schemas.openxmlformats.org/officeDocument/2006/relationships/slide" Target="slides/slide417.xml"/><Relationship Id="rId425" Type="http://schemas.openxmlformats.org/officeDocument/2006/relationships/slide" Target="slides/slide4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5" name="Shape 175"/>
          <p:cNvSpPr/>
          <p:nvPr>
            <p:ph type="sldImg"/>
          </p:nvPr>
        </p:nvSpPr>
        <p:spPr>
          <a:xfrm>
            <a:off x="1143000" y="685800"/>
            <a:ext cx="4572000" cy="3429000"/>
          </a:xfrm>
          <a:prstGeom prst="rect">
            <a:avLst/>
          </a:prstGeom>
        </p:spPr>
        <p:txBody>
          <a:bodyPr/>
          <a:lstStyle/>
          <a:p>
            <a:pPr/>
          </a:p>
        </p:txBody>
      </p:sp>
      <p:sp>
        <p:nvSpPr>
          <p:cNvPr id="176" name="Shape 17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sz="4400"/>
            </a:lvl1pPr>
            <a:lvl2pPr marL="1055687" indent="-611187" defTabSz="821531">
              <a:lnSpc>
                <a:spcPct val="100000"/>
              </a:lnSpc>
              <a:spcBef>
                <a:spcPts val="5900"/>
              </a:spcBef>
              <a:buSzPct val="145000"/>
              <a:defRPr sz="4400"/>
            </a:lvl2pPr>
            <a:lvl3pPr marL="1500187" indent="-611187" defTabSz="821531">
              <a:lnSpc>
                <a:spcPct val="100000"/>
              </a:lnSpc>
              <a:spcBef>
                <a:spcPts val="5900"/>
              </a:spcBef>
              <a:buSzPct val="145000"/>
              <a:defRPr sz="4400"/>
            </a:lvl3pPr>
            <a:lvl4pPr marL="1944687" indent="-611187" defTabSz="821531">
              <a:lnSpc>
                <a:spcPct val="100000"/>
              </a:lnSpc>
              <a:spcBef>
                <a:spcPts val="5900"/>
              </a:spcBef>
              <a:buSzPct val="145000"/>
              <a:defRPr sz="4400"/>
            </a:lvl4pPr>
            <a:lvl5pPr marL="2389187" indent="-611187" defTabSz="821531">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58"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9" name="Body Level One…"/>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spcBef>
                <a:spcPts val="0"/>
              </a:spcBef>
              <a:buSzTx/>
              <a:buNone/>
              <a:defRPr sz="5200"/>
            </a:lvl1pPr>
            <a:lvl2pPr marL="0" indent="0" algn="ctr" defTabSz="821531">
              <a:lnSpc>
                <a:spcPct val="100000"/>
              </a:lnSpc>
              <a:spcBef>
                <a:spcPts val="0"/>
              </a:spcBef>
              <a:buSzTx/>
              <a:buNone/>
              <a:defRPr sz="5200"/>
            </a:lvl2pPr>
            <a:lvl3pPr marL="0" indent="0" algn="ctr" defTabSz="821531">
              <a:lnSpc>
                <a:spcPct val="100000"/>
              </a:lnSpc>
              <a:spcBef>
                <a:spcPts val="0"/>
              </a:spcBef>
              <a:buSzTx/>
              <a:buNone/>
              <a:defRPr sz="5200"/>
            </a:lvl3pPr>
            <a:lvl4pPr marL="0" indent="0" algn="ctr" defTabSz="821531">
              <a:lnSpc>
                <a:spcPct val="100000"/>
              </a:lnSpc>
              <a:spcBef>
                <a:spcPts val="0"/>
              </a:spcBef>
              <a:buSzTx/>
              <a:buNone/>
              <a:defRPr sz="5200"/>
            </a:lvl4pPr>
            <a:lvl5pPr marL="0" indent="0" algn="ctr" defTabSz="821531">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199" y="549277"/>
            <a:ext cx="21945601" cy="2286001"/>
          </a:xfrm>
          <a:prstGeom prst="rect">
            <a:avLst/>
          </a:prstGeom>
        </p:spPr>
        <p:txBody>
          <a:bodyPr lIns="121919" tIns="121919" rIns="121919" bIns="121919" anchor="ctr"/>
          <a:lstStyle>
            <a:lvl1pPr algn="ctr" defTabSz="1219200">
              <a:lnSpc>
                <a:spcPct val="100000"/>
              </a:lnSpc>
              <a:defRPr b="0" spc="0" sz="11600">
                <a:solidFill>
                  <a:srgbClr val="000000"/>
                </a:solidFill>
                <a:latin typeface="Calibri"/>
                <a:ea typeface="Calibri"/>
                <a:cs typeface="Calibri"/>
                <a:sym typeface="Calibri"/>
              </a:defRPr>
            </a:lvl1pPr>
          </a:lstStyle>
          <a:p>
            <a:pPr/>
            <a:r>
              <a:t>Title Text</a:t>
            </a:r>
          </a:p>
        </p:txBody>
      </p:sp>
      <p:sp>
        <p:nvSpPr>
          <p:cNvPr id="168" name="Body Level One…"/>
          <p:cNvSpPr txBox="1"/>
          <p:nvPr>
            <p:ph type="body" idx="1"/>
          </p:nvPr>
        </p:nvSpPr>
        <p:spPr>
          <a:xfrm>
            <a:off x="1219199" y="3200402"/>
            <a:ext cx="21945601" cy="9051926"/>
          </a:xfrm>
          <a:prstGeom prst="rect">
            <a:avLst/>
          </a:prstGeom>
        </p:spPr>
        <p:txBody>
          <a:bodyPr lIns="121919" tIns="121919" rIns="121919" bIns="121919"/>
          <a:lstStyle>
            <a:lvl1pPr marL="900112" indent="-900112" defTabSz="1219200">
              <a:lnSpc>
                <a:spcPct val="100000"/>
              </a:lnSpc>
              <a:spcBef>
                <a:spcPts val="2000"/>
              </a:spcBef>
              <a:buSzPct val="100000"/>
              <a:buFont typeface="Arial"/>
              <a:defRPr sz="8400">
                <a:solidFill>
                  <a:srgbClr val="000000"/>
                </a:solidFill>
                <a:latin typeface="Calibri"/>
                <a:ea typeface="Calibri"/>
                <a:cs typeface="Calibri"/>
                <a:sym typeface="Calibri"/>
              </a:defRPr>
            </a:lvl1pPr>
            <a:lvl2pPr marL="1314450" indent="-857250" defTabSz="1219200">
              <a:lnSpc>
                <a:spcPct val="100000"/>
              </a:lnSpc>
              <a:spcBef>
                <a:spcPts val="2000"/>
              </a:spcBef>
              <a:buSzPct val="100000"/>
              <a:buFont typeface="Arial"/>
              <a:buChar char="–"/>
              <a:defRPr sz="8400">
                <a:solidFill>
                  <a:srgbClr val="000000"/>
                </a:solidFill>
                <a:latin typeface="Calibri"/>
                <a:ea typeface="Calibri"/>
                <a:cs typeface="Calibri"/>
                <a:sym typeface="Calibri"/>
              </a:defRPr>
            </a:lvl2pPr>
            <a:lvl3pPr marL="1714500" indent="-800100" defTabSz="1219200">
              <a:lnSpc>
                <a:spcPct val="100000"/>
              </a:lnSpc>
              <a:spcBef>
                <a:spcPts val="2000"/>
              </a:spcBef>
              <a:buSzPct val="100000"/>
              <a:buFont typeface="Arial"/>
              <a:defRPr sz="8400">
                <a:solidFill>
                  <a:srgbClr val="000000"/>
                </a:solidFill>
                <a:latin typeface="Calibri"/>
                <a:ea typeface="Calibri"/>
                <a:cs typeface="Calibri"/>
                <a:sym typeface="Calibri"/>
              </a:defRPr>
            </a:lvl3pPr>
            <a:lvl4pPr marL="2331720" indent="-960120" defTabSz="1219200">
              <a:lnSpc>
                <a:spcPct val="100000"/>
              </a:lnSpc>
              <a:spcBef>
                <a:spcPts val="2000"/>
              </a:spcBef>
              <a:buSzPct val="100000"/>
              <a:buFont typeface="Arial"/>
              <a:buChar char="–"/>
              <a:defRPr sz="8400">
                <a:solidFill>
                  <a:srgbClr val="000000"/>
                </a:solidFill>
                <a:latin typeface="Calibri"/>
                <a:ea typeface="Calibri"/>
                <a:cs typeface="Calibri"/>
                <a:sym typeface="Calibri"/>
              </a:defRPr>
            </a:lvl4pPr>
            <a:lvl5pPr marL="2788920" indent="-960120" defTabSz="1219200">
              <a:lnSpc>
                <a:spcPct val="100000"/>
              </a:lnSpc>
              <a:spcBef>
                <a:spcPts val="2000"/>
              </a:spcBef>
              <a:buSzPct val="100000"/>
              <a:buFont typeface="Arial"/>
              <a:buChar char="»"/>
              <a:defRPr sz="8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12192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7.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2.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4.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6.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8.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9.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0.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1.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5.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7.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8.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9.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0.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1.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2.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3.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5.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6.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9.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0.jpe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1.jpe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2.jpeg"/></Relationships>

</file>

<file path=ppt/slides/_rels/slide2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3.jpe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3.jpe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5.jpe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6.jpeg"/></Relationships>

</file>

<file path=ppt/slides/_rels/slide2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7.jpe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8.jpeg"/></Relationships>

</file>

<file path=ppt/slides/_rels/slide2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9.jpeg"/></Relationships>

</file>

<file path=ppt/slides/_rels/slide2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0.jpeg"/></Relationships>

</file>

<file path=ppt/slides/_rels/slide2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1.jpeg"/></Relationships>

</file>

<file path=ppt/slides/_rels/slide2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3.jpeg"/></Relationships>

</file>

<file path=ppt/slides/_rels/slide2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4.jpeg"/></Relationships>

</file>

<file path=ppt/slides/_rels/slide2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5.jpeg"/></Relationships>

</file>

<file path=ppt/slides/_rels/slide2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6.jpeg"/></Relationships>

</file>

<file path=ppt/slides/_rels/slide2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1.jpeg"/></Relationships>

</file>

<file path=ppt/slides/_rels/slide28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7.jpeg"/></Relationships>

</file>

<file path=ppt/slides/_rels/slide2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8.jpeg"/></Relationships>

</file>

<file path=ppt/slides/_rels/slide2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9.jpeg"/></Relationships>

</file>

<file path=ppt/slides/_rels/slide2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1.jpeg"/></Relationships>

</file>

<file path=ppt/slides/_rels/slide2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2.jpeg"/></Relationships>

</file>

<file path=ppt/slides/_rels/slide2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3.jpeg"/></Relationships>

</file>

<file path=ppt/slides/_rels/slide2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4.jpeg"/></Relationships>

</file>

<file path=ppt/slides/_rels/slide2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7.jpeg"/></Relationships>

</file>

<file path=ppt/slides/_rels/slide2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5.jpeg"/></Relationships>

</file>

<file path=ppt/slides/_rels/slide2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6.jpeg"/></Relationships>

</file>

<file path=ppt/slides/_rels/slide2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7.jpeg"/></Relationships>

</file>

<file path=ppt/slides/_rels/slide2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8.jpeg"/></Relationships>

</file>

<file path=ppt/slides/_rels/slide2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0.jpeg"/></Relationships>

</file>

<file path=ppt/slides/_rels/slide3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1.jpeg"/></Relationships>

</file>

<file path=ppt/slides/_rels/slide3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5.jpeg"/></Relationships>

</file>

<file path=ppt/slides/_rels/slide3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2.jpeg"/></Relationships>

</file>

<file path=ppt/slides/_rels/slide3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3.jpeg"/></Relationships>

</file>

<file path=ppt/slides/_rels/slide3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4.jpeg"/></Relationships>

</file>

<file path=ppt/slides/_rels/slide3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5.jpeg"/></Relationships>

</file>

<file path=ppt/slides/_rels/slide3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6.jpeg"/></Relationships>

</file>

<file path=ppt/slides/_rels/slide3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7.jpeg"/></Relationships>

</file>

<file path=ppt/slides/_rels/slide30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9.jpeg"/></Relationships>

</file>

<file path=ppt/slides/_rels/slide3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8.jpeg"/></Relationships>

</file>

<file path=ppt/slides/_rels/slide3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0.jpeg"/></Relationships>

</file>

<file path=ppt/slides/_rels/slide3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1.jpeg"/></Relationships>

</file>

<file path=ppt/slides/_rels/slide3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2.jpeg"/></Relationships>

</file>

<file path=ppt/slides/_rels/slide3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3.jpeg"/><Relationship Id="rId3" Type="http://schemas.openxmlformats.org/officeDocument/2006/relationships/image" Target="../media/image202.jpeg"/></Relationships>

</file>

<file path=ppt/slides/_rels/slide3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4.jpeg"/><Relationship Id="rId3" Type="http://schemas.openxmlformats.org/officeDocument/2006/relationships/image" Target="../media/image202.jpeg"/></Relationships>

</file>

<file path=ppt/slides/_rels/slide3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5.jpeg"/></Relationships>

</file>

<file path=ppt/slides/_rels/slide3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6.jpeg"/></Relationships>

</file>

<file path=ppt/slides/_rels/slide3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8.jpeg"/></Relationships>

</file>

<file path=ppt/slides/_rels/slide3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9.jpeg"/></Relationships>

</file>

<file path=ppt/slides/_rels/slide3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0.jpeg"/></Relationships>

</file>

<file path=ppt/slides/_rels/slide3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1.jpeg"/><Relationship Id="rId3" Type="http://schemas.openxmlformats.org/officeDocument/2006/relationships/image" Target="../media/image212.jpeg"/></Relationships>

</file>

<file path=ppt/slides/_rels/slide3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0.jpeg"/></Relationships>

</file>

<file path=ppt/slides/_rels/slide3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3.jpeg"/></Relationships>

</file>

<file path=ppt/slides/_rels/slide3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4.jpeg"/></Relationships>

</file>

<file path=ppt/slides/_rels/slide3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5.jpeg"/></Relationships>

</file>

<file path=ppt/slides/_rels/slide3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3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3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3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6.jpe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7.jpeg"/></Relationships>

</file>

<file path=ppt/slides/_rels/slide3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8.jpeg"/></Relationships>

</file>

<file path=ppt/slides/_rels/slide3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9.jpeg"/></Relationships>

</file>

<file path=ppt/slides/_rels/slide3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5.jpeg"/></Relationships>

</file>

<file path=ppt/slides/_rels/slide3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0.jpeg"/></Relationships>

</file>

<file path=ppt/slides/_rels/slide3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2.jpeg"/></Relationships>

</file>

<file path=ppt/slides/_rels/slide3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3.jpeg"/></Relationships>

</file>

<file path=ppt/slides/_rels/slide3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4.jpeg"/></Relationships>

</file>

<file path=ppt/slides/_rels/slide3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5.jpeg"/></Relationships>

</file>

<file path=ppt/slides/_rels/slide3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6.jpeg"/></Relationships>

</file>

<file path=ppt/slides/_rels/slide3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7.jpeg"/></Relationships>

</file>

<file path=ppt/slides/_rels/slide3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8.jpeg"/></Relationships>

</file>

<file path=ppt/slides/_rels/slide3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9.jpeg"/></Relationships>

</file>

<file path=ppt/slides/_rels/slide3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0.jpeg"/></Relationships>

</file>

<file path=ppt/slides/_rels/slide3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2.jpeg"/></Relationships>

</file>

<file path=ppt/slides/_rels/slide3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3.jpeg"/></Relationships>

</file>

<file path=ppt/slides/_rels/slide3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4.jpeg"/></Relationships>

</file>

<file path=ppt/slides/_rels/slide3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5.jpeg"/></Relationships>

</file>

<file path=ppt/slides/_rels/slide3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6.jpeg"/></Relationships>

</file>

<file path=ppt/slides/_rels/slide3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7.jpeg"/></Relationships>

</file>

<file path=ppt/slides/_rels/slide3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8.jpeg"/></Relationships>

</file>

<file path=ppt/slides/_rels/slide3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9.jpeg"/></Relationships>

</file>

<file path=ppt/slides/_rels/slide3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0.jpeg"/></Relationships>

</file>

<file path=ppt/slides/_rels/slide3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2.jpeg"/></Relationships>

</file>

<file path=ppt/slides/_rels/slide3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3.jpeg"/></Relationships>

</file>

<file path=ppt/slides/_rels/slide3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4.jpeg"/></Relationships>

</file>

<file path=ppt/slides/_rels/slide3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5.jpeg"/></Relationships>

</file>

<file path=ppt/slides/_rels/slide3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6.jpeg"/></Relationships>

</file>

<file path=ppt/slides/_rels/slide3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7.jpeg"/></Relationships>

</file>

<file path=ppt/slides/_rels/slide3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8.jpeg"/></Relationships>

</file>

<file path=ppt/slides/_rels/slide3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9.jpeg"/></Relationships>

</file>

<file path=ppt/slides/_rels/slide3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0.jpeg"/></Relationships>

</file>

<file path=ppt/slides/_rels/slide3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2.jpeg"/></Relationships>

</file>

<file path=ppt/slides/_rels/slide3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3.jpeg"/></Relationships>

</file>

<file path=ppt/slides/_rels/slide3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4.jpeg"/></Relationships>

</file>

<file path=ppt/slides/_rels/slide3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5.jpeg"/></Relationships>

</file>

<file path=ppt/slides/_rels/slide3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6.jpeg"/></Relationships>

</file>

<file path=ppt/slides/_rels/slide3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7.jpeg"/></Relationships>

</file>

<file path=ppt/slides/_rels/slide3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8.jpeg"/></Relationships>

</file>

<file path=ppt/slides/_rels/slide3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9.jpeg"/></Relationships>

</file>

<file path=ppt/slides/_rels/slide3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0.jpeg"/></Relationships>

</file>

<file path=ppt/slides/_rels/slide3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8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0.jpeg"/></Relationships>

</file>

<file path=ppt/slides/_rels/slide3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1.jpeg"/></Relationships>

</file>

<file path=ppt/slides/_rels/slide3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2.jpeg"/></Relationships>

</file>

<file path=ppt/slides/_rels/slide3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3.jpeg"/></Relationships>

</file>

<file path=ppt/slides/_rels/slide3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4.jpeg"/></Relationships>

</file>

<file path=ppt/slides/_rels/slide3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5.jpeg"/></Relationships>

</file>

<file path=ppt/slides/_rels/slide3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6.jpeg"/></Relationships>

</file>

<file path=ppt/slides/_rels/slide3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7.jpeg"/></Relationships>

</file>

<file path=ppt/slides/_rels/slide3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9.jpeg"/></Relationships>

</file>

<file path=ppt/slides/_rels/slide3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0.jpeg"/></Relationships>

</file>

<file path=ppt/slides/_rels/slide3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1.jpeg"/></Relationships>

</file>

<file path=ppt/slides/_rels/slide3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2.jpeg"/></Relationships>

</file>

<file path=ppt/slides/_rels/slide3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3.jpeg"/></Relationships>

</file>

<file path=ppt/slides/_rels/slide3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4.jpeg"/></Relationships>

</file>

<file path=ppt/slides/_rels/slide3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5.jpeg"/></Relationships>

</file>

<file path=ppt/slides/_rels/slide3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6.jpeg"/></Relationships>

</file>

<file path=ppt/slides/_rels/slide3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7.jpeg"/></Relationships>

</file>

<file path=ppt/slides/_rels/slide3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4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9.jpeg"/></Relationships>

</file>

<file path=ppt/slides/_rels/slide4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0.jpeg"/></Relationships>

</file>

<file path=ppt/slides/_rels/slide4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1.jpeg"/></Relationships>

</file>

<file path=ppt/slides/_rels/slide4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2.jpeg"/></Relationships>

</file>

<file path=ppt/slides/_rels/slide4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3.jpeg"/></Relationships>

</file>

<file path=ppt/slides/_rels/slide4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4.jpeg"/></Relationships>

</file>

<file path=ppt/slides/_rels/slide4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5.jpeg"/></Relationships>

</file>

<file path=ppt/slides/_rels/slide4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6.jpeg"/></Relationships>

</file>

<file path=ppt/slides/_rels/slide4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7.jpeg"/></Relationships>

</file>

<file path=ppt/slides/_rels/slide40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4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9.jpeg"/></Relationships>

</file>

<file path=ppt/slides/_rels/slide4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0.jpeg"/></Relationships>

</file>

<file path=ppt/slides/_rels/slide4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1.jpeg"/></Relationships>

</file>

<file path=ppt/slides/_rels/slide4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2.jpeg"/></Relationships>

</file>

<file path=ppt/slides/_rels/slide4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3.jpeg"/></Relationships>

</file>

<file path=ppt/slides/_rels/slide4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4.jpeg"/></Relationships>

</file>

<file path=ppt/slides/_rels/slide4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5.jpeg"/></Relationships>

</file>

<file path=ppt/slides/_rels/slide4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6.jpeg"/></Relationships>

</file>

<file path=ppt/slides/_rels/slide4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jpeg"/><Relationship Id="rId3" Type="http://schemas.openxmlformats.org/officeDocument/2006/relationships/image" Target="../media/image4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wisted Scripture…"/>
          <p:cNvSpPr txBox="1"/>
          <p:nvPr>
            <p:ph type="ctrTitle"/>
          </p:nvPr>
        </p:nvSpPr>
        <p:spPr>
          <a:xfrm>
            <a:off x="399553" y="565443"/>
            <a:ext cx="23704869" cy="12776484"/>
          </a:xfrm>
          <a:prstGeom prst="rect">
            <a:avLst/>
          </a:prstGeom>
        </p:spPr>
        <p:txBody>
          <a:bodyPr/>
          <a:lstStyle/>
          <a:p>
            <a:pPr algn="ctr">
              <a:defRPr b="0">
                <a:solidFill>
                  <a:srgbClr val="FFD479"/>
                </a:solidFill>
                <a:latin typeface="Arial"/>
                <a:ea typeface="Arial"/>
                <a:cs typeface="Arial"/>
                <a:sym typeface="Arial"/>
              </a:defRPr>
            </a:pPr>
            <a:r>
              <a:t>Twisted Scripture</a:t>
            </a:r>
          </a:p>
          <a:p>
            <a:pPr algn="ctr">
              <a:defRPr b="0">
                <a:solidFill>
                  <a:srgbClr val="FFD479"/>
                </a:solidFill>
                <a:latin typeface="Arial"/>
                <a:ea typeface="Arial"/>
                <a:cs typeface="Arial"/>
                <a:sym typeface="Arial"/>
              </a:defRPr>
            </a:pPr>
            <a:r>
              <a:t>Twisted Theology </a:t>
            </a:r>
          </a:p>
          <a:p>
            <a:pPr algn="ctr">
              <a:defRPr b="0">
                <a:latin typeface="Arial"/>
                <a:ea typeface="Arial"/>
                <a:cs typeface="Arial"/>
                <a:sym typeface="Arial"/>
              </a:defRPr>
            </a:pPr>
          </a:p>
          <a:p>
            <a:pPr/>
          </a:p>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Concerning The Bible,  Jesus Christ Affirmed Its:…"/>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r>
              <a:t>Concerning The Bible, </a:t>
            </a:r>
            <a:br/>
            <a:r>
              <a:t>Jesus Christ Affirmed Its:</a:t>
            </a:r>
          </a:p>
          <a:p>
            <a:pPr algn="ctr">
              <a:defRPr b="0" spc="-159" sz="8000">
                <a:latin typeface="Arial"/>
                <a:ea typeface="Arial"/>
                <a:cs typeface="Arial"/>
                <a:sym typeface="Arial"/>
              </a:defRPr>
            </a:pPr>
          </a:p>
          <a:p>
            <a:pPr algn="ctr">
              <a:defRPr b="0" spc="-159" sz="8000">
                <a:latin typeface="Arial"/>
                <a:ea typeface="Arial"/>
                <a:cs typeface="Arial"/>
                <a:sym typeface="Arial"/>
              </a:defRPr>
            </a:pPr>
            <a:r>
              <a:t>Author = John 17:17</a:t>
            </a:r>
            <a:br/>
            <a:r>
              <a:t>Authenticity = Matthew 12:39-40</a:t>
            </a:r>
            <a:br/>
            <a:r>
              <a:t>Authority = John 7:28</a:t>
            </a:r>
          </a:p>
          <a:p>
            <a:pPr algn="ctr">
              <a:defRPr b="0" spc="-159" sz="8000">
                <a:latin typeface="Arial"/>
                <a:ea typeface="Arial"/>
                <a:cs typeface="Arial"/>
                <a:sym typeface="Arial"/>
              </a:defRPr>
            </a:pPr>
            <a:r>
              <a:t>Application = Matthew 4:4</a:t>
            </a:r>
          </a:p>
          <a:p>
            <a:pP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Title 1"/>
          <p:cNvSpPr txBox="1"/>
          <p:nvPr>
            <p:ph type="title"/>
          </p:nvPr>
        </p:nvSpPr>
        <p:spPr>
          <a:xfrm>
            <a:off x="1219199" y="897146"/>
            <a:ext cx="21945601" cy="11432874"/>
          </a:xfrm>
          <a:prstGeom prst="rect">
            <a:avLst/>
          </a:prstGeom>
        </p:spPr>
        <p:txBody>
          <a:bodyPr/>
          <a:lstStyle/>
          <a:p>
            <a:pPr>
              <a:defRPr b="1" sz="8400">
                <a:solidFill>
                  <a:srgbClr val="FFC000"/>
                </a:solidFill>
              </a:defRPr>
            </a:pPr>
            <a:r>
              <a:t>First Thessalonians 2:6:</a:t>
            </a:r>
            <a:br/>
            <a:br/>
            <a:r>
              <a:rPr b="0">
                <a:solidFill>
                  <a:srgbClr val="FFFFFF"/>
                </a:solidFill>
              </a:rPr>
              <a:t> </a:t>
            </a:r>
            <a:r>
              <a:rPr b="0" sz="7400">
                <a:solidFill>
                  <a:srgbClr val="FFFFFF"/>
                </a:solidFill>
              </a:rPr>
              <a:t>“Nor of men sought we glory, neither of you, nor yet of others, when we might have been burdensome, </a:t>
            </a:r>
            <a:r>
              <a:rPr b="0" sz="7400">
                <a:solidFill>
                  <a:srgbClr val="FFD479"/>
                </a:solidFill>
              </a:rPr>
              <a:t>as the apostles of Christ.” </a:t>
            </a:r>
            <a:br>
              <a:rPr b="0" sz="7400">
                <a:solidFill>
                  <a:srgbClr val="FFD479"/>
                </a:solidFill>
              </a:rPr>
            </a:br>
            <a:br>
              <a:rPr b="0" sz="7400">
                <a:solidFill>
                  <a:srgbClr val="FFFFFF"/>
                </a:solidFill>
              </a:rPr>
            </a:br>
            <a:r>
              <a:rPr b="0" sz="7400">
                <a:solidFill>
                  <a:srgbClr val="FFFFFF"/>
                </a:solidFill>
              </a:rPr>
              <a:t>The crucial phrase “apostles of Christ” shows that the apostles were not appointed by man but by God. </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Title 1"/>
          <p:cNvSpPr txBox="1"/>
          <p:nvPr>
            <p:ph type="title"/>
          </p:nvPr>
        </p:nvSpPr>
        <p:spPr>
          <a:xfrm>
            <a:off x="1219199" y="549274"/>
            <a:ext cx="21945601" cy="11734740"/>
          </a:xfrm>
          <a:prstGeom prst="rect">
            <a:avLst/>
          </a:prstGeom>
        </p:spPr>
        <p:txBody>
          <a:bodyPr/>
          <a:lstStyle/>
          <a:p>
            <a:pPr>
              <a:defRPr sz="7400">
                <a:solidFill>
                  <a:srgbClr val="FFFFFF"/>
                </a:solidFill>
              </a:defRPr>
            </a:pPr>
            <a:br/>
            <a:r>
              <a:t>Scripture is clear that there were 12 Apostles. </a:t>
            </a:r>
            <a:br/>
            <a:r>
              <a:t>Judas hung himself after betraying Jesus, and so another apostle was added to bring the number back to 12 living at the time. To be very specific, Hebrews tells us that Jesus Christ was a messenger sent by God, so in that sense, you could even say Jesus Christ Himself was an Apostle, but we will focus on the thirteen, Paul being the special—and final—Apostle of the Lord Jesus Christ. </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Title 1"/>
          <p:cNvSpPr txBox="1"/>
          <p:nvPr>
            <p:ph type="title"/>
          </p:nvPr>
        </p:nvSpPr>
        <p:spPr>
          <a:xfrm>
            <a:off x="1219199" y="572279"/>
            <a:ext cx="21945601" cy="11941773"/>
          </a:xfrm>
          <a:prstGeom prst="rect">
            <a:avLst/>
          </a:prstGeom>
        </p:spPr>
        <p:txBody>
          <a:bodyPr/>
          <a:lstStyle/>
          <a:p>
            <a:pPr>
              <a:defRPr b="1" sz="8400">
                <a:solidFill>
                  <a:srgbClr val="FFC000"/>
                </a:solidFill>
              </a:defRPr>
            </a:pPr>
            <a:br/>
            <a:r>
              <a:rPr sz="9600"/>
              <a:t>2. Apostles of the Church </a:t>
            </a:r>
            <a:br>
              <a:rPr sz="9600"/>
            </a:br>
            <a:br>
              <a:rPr sz="9600"/>
            </a:br>
            <a:br>
              <a:rPr sz="9600"/>
            </a:br>
            <a:br>
              <a:rPr sz="9600"/>
            </a:b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Title 1"/>
          <p:cNvSpPr txBox="1"/>
          <p:nvPr>
            <p:ph type="title"/>
          </p:nvPr>
        </p:nvSpPr>
        <p:spPr>
          <a:xfrm>
            <a:off x="1219199" y="549274"/>
            <a:ext cx="21945601" cy="11642724"/>
          </a:xfrm>
          <a:prstGeom prst="rect">
            <a:avLst/>
          </a:prstGeom>
        </p:spPr>
        <p:txBody>
          <a:bodyPr/>
          <a:lstStyle/>
          <a:p>
            <a:pPr>
              <a:defRPr sz="7400">
                <a:solidFill>
                  <a:srgbClr val="FFFFFF"/>
                </a:solidFill>
              </a:defRPr>
            </a:pPr>
            <a:r>
              <a:t>The first apostles were the Apostles </a:t>
            </a:r>
            <a:br/>
            <a:r>
              <a:t>of the Lord Jesus Christ, but after them came the second tier apostles of the Church. Second Corinthians 8:23 references Titus in this regard: “He is my [Paul’s] partner and fellow helper concerning your or our brethren being inquired of. They are the </a:t>
            </a:r>
            <a:r>
              <a:rPr>
                <a:solidFill>
                  <a:srgbClr val="FFD479"/>
                </a:solidFill>
              </a:rPr>
              <a:t>messengers of the churches</a:t>
            </a:r>
            <a:r>
              <a:t> and the glory of Christ.” </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Title 1"/>
          <p:cNvSpPr txBox="1"/>
          <p:nvPr>
            <p:ph type="title"/>
          </p:nvPr>
        </p:nvSpPr>
        <p:spPr>
          <a:xfrm>
            <a:off x="1219199" y="549277"/>
            <a:ext cx="21945601" cy="11688731"/>
          </a:xfrm>
          <a:prstGeom prst="rect">
            <a:avLst/>
          </a:prstGeom>
        </p:spPr>
        <p:txBody>
          <a:bodyPr/>
          <a:lstStyle/>
          <a:p>
            <a:pPr>
              <a:defRPr sz="8400"/>
            </a:pPr>
            <a:br/>
            <a:r>
              <a:rPr>
                <a:solidFill>
                  <a:srgbClr val="FFFFFF"/>
                </a:solidFill>
              </a:rPr>
              <a:t>Another word for (small “a”) apostle is “messenger” or “sent one.” So, do we have apostles of the Church today? Yes, within this meaning of the word, your missionaries would be considered a messenger, a sent one, or an apostle. </a:t>
            </a:r>
            <a:br>
              <a:rPr>
                <a:solidFill>
                  <a:srgbClr val="FFFFFF"/>
                </a:solidFill>
              </a:rPr>
            </a:b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Title 1"/>
          <p:cNvSpPr txBox="1"/>
          <p:nvPr>
            <p:ph type="title"/>
          </p:nvPr>
        </p:nvSpPr>
        <p:spPr>
          <a:xfrm>
            <a:off x="1219199" y="549274"/>
            <a:ext cx="21945601" cy="11849758"/>
          </a:xfrm>
          <a:prstGeom prst="rect">
            <a:avLst/>
          </a:prstGeom>
        </p:spPr>
        <p:txBody>
          <a:bodyPr/>
          <a:lstStyle/>
          <a:p>
            <a:pPr>
              <a:defRPr sz="8400">
                <a:solidFill>
                  <a:srgbClr val="FFFFFF"/>
                </a:solidFill>
              </a:defRPr>
            </a:pPr>
            <a:r>
              <a:t>Today we have apostles of the Church </a:t>
            </a:r>
            <a:br/>
            <a:r>
              <a:t>by the more generic meaning of the word “apostle”—those who are sent. In fact, we are all to be messengers, sent ones proclaiming the Gospel, but none of us are Apostles of the Lord Jesus Christ or the equivalent.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Title 1"/>
          <p:cNvSpPr txBox="1"/>
          <p:nvPr>
            <p:ph type="title"/>
          </p:nvPr>
        </p:nvSpPr>
        <p:spPr>
          <a:xfrm>
            <a:off x="1219199" y="549277"/>
            <a:ext cx="21945601" cy="11596715"/>
          </a:xfrm>
          <a:prstGeom prst="rect">
            <a:avLst/>
          </a:prstGeom>
        </p:spPr>
        <p:txBody>
          <a:bodyPr/>
          <a:lstStyle/>
          <a:p>
            <a:pPr>
              <a:defRPr b="1" sz="8400">
                <a:solidFill>
                  <a:srgbClr val="FFC000"/>
                </a:solidFill>
              </a:defRPr>
            </a:pPr>
            <a:r>
              <a:t>Philippians 2:25:</a:t>
            </a:r>
            <a:br/>
            <a:br/>
            <a:r>
              <a:t> </a:t>
            </a:r>
            <a:r>
              <a:rPr b="0">
                <a:solidFill>
                  <a:srgbClr val="FFFFFF"/>
                </a:solidFill>
              </a:rPr>
              <a:t>“Yet I suppose that necessary to send to you Epaphroditus, my brother and companion in labor and fellow soldier, but your messenger and he that ministered to my wants.” </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Title 1"/>
          <p:cNvSpPr txBox="1"/>
          <p:nvPr>
            <p:ph type="title"/>
          </p:nvPr>
        </p:nvSpPr>
        <p:spPr>
          <a:xfrm>
            <a:off x="1219199" y="549277"/>
            <a:ext cx="21945601" cy="11596715"/>
          </a:xfrm>
          <a:prstGeom prst="rect">
            <a:avLst/>
          </a:prstGeom>
        </p:spPr>
        <p:txBody>
          <a:bodyPr/>
          <a:lstStyle/>
          <a:p>
            <a:pPr>
              <a:defRPr b="1" sz="9600">
                <a:solidFill>
                  <a:srgbClr val="FFC000"/>
                </a:solidFill>
              </a:defRPr>
            </a:pPr>
            <a:r>
              <a:t>3. False Apostles:</a:t>
            </a:r>
            <a:br/>
            <a:br/>
            <a:b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Title 1"/>
          <p:cNvSpPr txBox="1"/>
          <p:nvPr>
            <p:ph type="title"/>
          </p:nvPr>
        </p:nvSpPr>
        <p:spPr>
          <a:xfrm>
            <a:off x="1219199" y="549274"/>
            <a:ext cx="21945601" cy="11642724"/>
          </a:xfrm>
          <a:prstGeom prst="rect">
            <a:avLst/>
          </a:prstGeom>
        </p:spPr>
        <p:txBody>
          <a:bodyPr/>
          <a:lstStyle/>
          <a:p>
            <a:pPr>
              <a:defRPr b="1" sz="8400">
                <a:solidFill>
                  <a:srgbClr val="FFC000"/>
                </a:solidFill>
              </a:defRPr>
            </a:pPr>
            <a:r>
              <a:t>The Scriptures Tell us in </a:t>
            </a:r>
            <a:br/>
            <a:r>
              <a:t>2 Corinthians 11:13 That:</a:t>
            </a:r>
            <a:br/>
            <a:br/>
            <a:r>
              <a:rPr b="0">
                <a:solidFill>
                  <a:srgbClr val="FFFFFF"/>
                </a:solidFill>
              </a:rPr>
              <a:t> “such are false apostles, deceitful </a:t>
            </a:r>
            <a:br>
              <a:rPr b="0">
                <a:solidFill>
                  <a:srgbClr val="FFFFFF"/>
                </a:solidFill>
              </a:rPr>
            </a:br>
            <a:r>
              <a:rPr b="0">
                <a:solidFill>
                  <a:srgbClr val="FFFFFF"/>
                </a:solidFill>
              </a:rPr>
              <a:t>workers, transforming themselves into the </a:t>
            </a:r>
            <a:r>
              <a:rPr b="0">
                <a:solidFill>
                  <a:srgbClr val="FFD479"/>
                </a:solidFill>
              </a:rPr>
              <a:t>apostles of Christ.</a:t>
            </a:r>
            <a:r>
              <a:rPr b="0">
                <a:solidFill>
                  <a:srgbClr val="FFFFFF"/>
                </a:solidFill>
              </a:rPr>
              <a:t>”</a:t>
            </a:r>
            <a:br>
              <a:rPr b="0">
                <a:solidFill>
                  <a:srgbClr val="FFFFFF"/>
                </a:solidFill>
              </a:rPr>
            </a:b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Title 1"/>
          <p:cNvSpPr txBox="1"/>
          <p:nvPr>
            <p:ph type="title"/>
          </p:nvPr>
        </p:nvSpPr>
        <p:spPr>
          <a:xfrm>
            <a:off x="1219199" y="549277"/>
            <a:ext cx="21945601" cy="11918769"/>
          </a:xfrm>
          <a:prstGeom prst="rect">
            <a:avLst/>
          </a:prstGeom>
        </p:spPr>
        <p:txBody>
          <a:bodyPr/>
          <a:lstStyle/>
          <a:p>
            <a:pPr defTabSz="1146047">
              <a:defRPr sz="6956">
                <a:solidFill>
                  <a:srgbClr val="FFFFFF"/>
                </a:solidFill>
              </a:defRPr>
            </a:pPr>
            <a:br/>
            <a:br/>
            <a:r>
              <a:rPr sz="7896"/>
              <a:t>It doesn’t say they transfer themselves </a:t>
            </a:r>
            <a:br>
              <a:rPr sz="7896"/>
            </a:br>
            <a:r>
              <a:rPr sz="7896"/>
              <a:t>into the apostles of the Church. They don’t transform themselves into being a messenger or a sent one from the Church but Apostles of Christ—the context showing that those who do such a thing are by definition false apostles. This is indeed what the Scriptures say will happen in the last days. </a:t>
            </a:r>
            <a:br>
              <a:rPr sz="7896"/>
            </a:b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p>
        </p:txBody>
      </p:sp>
      <p:pic>
        <p:nvPicPr>
          <p:cNvPr id="209" name="TSTT#21.jpg" descr="TSTT#21.jpg"/>
          <p:cNvPicPr>
            <a:picLocks noChangeAspect="1"/>
          </p:cNvPicPr>
          <p:nvPr/>
        </p:nvPicPr>
        <p:blipFill>
          <a:blip r:embed="rId2">
            <a:extLst/>
          </a:blip>
          <a:stretch>
            <a:fillRect/>
          </a:stretch>
        </p:blipFill>
        <p:spPr>
          <a:xfrm>
            <a:off x="-283223" y="2260596"/>
            <a:ext cx="24950446" cy="5891078"/>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Title 1"/>
          <p:cNvSpPr txBox="1"/>
          <p:nvPr>
            <p:ph type="title"/>
          </p:nvPr>
        </p:nvSpPr>
        <p:spPr>
          <a:xfrm>
            <a:off x="1219199" y="549274"/>
            <a:ext cx="21945601" cy="11757742"/>
          </a:xfrm>
          <a:prstGeom prst="rect">
            <a:avLst/>
          </a:prstGeom>
        </p:spPr>
        <p:txBody>
          <a:bodyPr/>
          <a:lstStyle/>
          <a:p>
            <a:pPr>
              <a:defRPr b="1" sz="7400">
                <a:solidFill>
                  <a:srgbClr val="FFC000"/>
                </a:solidFill>
              </a:defRPr>
            </a:pPr>
            <a:br/>
            <a:r>
              <a:rPr sz="8400"/>
              <a:t>Revelation 2:2 Encourages Us </a:t>
            </a:r>
            <a:br>
              <a:rPr sz="8400"/>
            </a:br>
            <a:r>
              <a:rPr sz="8400"/>
              <a:t>To Point Out False Apostles: </a:t>
            </a:r>
            <a:br>
              <a:rPr sz="8400"/>
            </a:br>
            <a:br>
              <a:rPr sz="8400"/>
            </a:br>
            <a:r>
              <a:rPr b="0" sz="8400">
                <a:solidFill>
                  <a:srgbClr val="FFFFFF"/>
                </a:solidFill>
              </a:rPr>
              <a:t>“I know your works, your labor, your patience and that you cannot bear those who are evil and you have tested those </a:t>
            </a:r>
            <a:r>
              <a:rPr b="0" sz="8400">
                <a:solidFill>
                  <a:srgbClr val="FFD479"/>
                </a:solidFill>
              </a:rPr>
              <a:t>who say that they are Apostles and are not </a:t>
            </a:r>
            <a:r>
              <a:rPr b="0" sz="8400">
                <a:solidFill>
                  <a:srgbClr val="FFFFFF"/>
                </a:solidFill>
              </a:rPr>
              <a:t>and I found them liars.”</a:t>
            </a:r>
            <a:br>
              <a:rPr b="0" sz="8400">
                <a:solidFill>
                  <a:srgbClr val="FFFFFF"/>
                </a:solidFill>
              </a:rPr>
            </a:b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itle 1"/>
          <p:cNvSpPr txBox="1"/>
          <p:nvPr>
            <p:ph type="title"/>
          </p:nvPr>
        </p:nvSpPr>
        <p:spPr>
          <a:xfrm>
            <a:off x="1219199" y="549277"/>
            <a:ext cx="21945601" cy="11688731"/>
          </a:xfrm>
          <a:prstGeom prst="rect">
            <a:avLst/>
          </a:prstGeom>
        </p:spPr>
        <p:txBody>
          <a:bodyPr/>
          <a:lstStyle/>
          <a:p>
            <a:pPr>
              <a:defRPr b="1" sz="8400">
                <a:solidFill>
                  <a:srgbClr val="FFC000"/>
                </a:solidFill>
              </a:defRPr>
            </a:pPr>
          </a:p>
          <a:p>
            <a:pPr>
              <a:defRPr b="1" sz="8400">
                <a:solidFill>
                  <a:srgbClr val="FFC000"/>
                </a:solidFill>
              </a:defRPr>
            </a:pPr>
            <a:r>
              <a:t>Distinctive #1: </a:t>
            </a:r>
          </a:p>
          <a:p>
            <a:pPr>
              <a:defRPr b="1" sz="8400">
                <a:solidFill>
                  <a:srgbClr val="FFC000"/>
                </a:solidFill>
              </a:defRPr>
            </a:pPr>
          </a:p>
          <a:p>
            <a:pPr>
              <a:defRPr b="1" sz="8400">
                <a:solidFill>
                  <a:srgbClr val="FFC000"/>
                </a:solidFill>
              </a:defRPr>
            </a:pPr>
            <a:r>
              <a:t>Apostles of Jesus </a:t>
            </a:r>
            <a:br/>
            <a:r>
              <a:t>Christ Were Appointed by God. </a:t>
            </a:r>
            <a:br/>
            <a:br/>
            <a:b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Title 1"/>
          <p:cNvSpPr txBox="1"/>
          <p:nvPr>
            <p:ph type="title"/>
          </p:nvPr>
        </p:nvSpPr>
        <p:spPr>
          <a:xfrm>
            <a:off x="1219199" y="549276"/>
            <a:ext cx="21945601" cy="11803751"/>
          </a:xfrm>
          <a:prstGeom prst="rect">
            <a:avLst/>
          </a:prstGeom>
        </p:spPr>
        <p:txBody>
          <a:bodyPr/>
          <a:lstStyle/>
          <a:p>
            <a:pPr>
              <a:defRPr b="1" sz="8400">
                <a:solidFill>
                  <a:srgbClr val="FFC000"/>
                </a:solidFill>
              </a:defRPr>
            </a:pPr>
            <a:r>
              <a:t>In Galatians 1:1 Paul, An Apostle Says </a:t>
            </a:r>
            <a:br/>
            <a:r>
              <a:t>He Was Appointed:</a:t>
            </a:r>
            <a:br/>
            <a:br/>
            <a:r>
              <a:rPr b="0">
                <a:solidFill>
                  <a:srgbClr val="FFFFFF"/>
                </a:solidFill>
              </a:rPr>
              <a:t>“Not of men, neither by men, but by Jesus Christ and God the Father who raised him from the dead.” </a:t>
            </a:r>
            <a:br>
              <a:rPr b="0">
                <a:solidFill>
                  <a:srgbClr val="FFFFFF"/>
                </a:solidFill>
              </a:rPr>
            </a:b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Title 1"/>
          <p:cNvSpPr txBox="1"/>
          <p:nvPr>
            <p:ph type="title"/>
          </p:nvPr>
        </p:nvSpPr>
        <p:spPr>
          <a:xfrm>
            <a:off x="1219199" y="549274"/>
            <a:ext cx="21945601" cy="11665726"/>
          </a:xfrm>
          <a:prstGeom prst="rect">
            <a:avLst/>
          </a:prstGeom>
        </p:spPr>
        <p:txBody>
          <a:bodyPr/>
          <a:lstStyle/>
          <a:p>
            <a:pPr>
              <a:defRPr b="1" sz="8400">
                <a:solidFill>
                  <a:srgbClr val="FFC000"/>
                </a:solidFill>
              </a:defRPr>
            </a:pPr>
            <a:r>
              <a:t>Luke 6:13 is Also Decisive About </a:t>
            </a:r>
            <a:br/>
            <a:r>
              <a:t>Who Qualifies As Apostles: </a:t>
            </a:r>
            <a:br/>
            <a:br/>
            <a:r>
              <a:rPr b="0">
                <a:solidFill>
                  <a:srgbClr val="FFFFFF"/>
                </a:solidFill>
              </a:rPr>
              <a:t>“And when it was day He [Jesus] called unto him His disciples and of them He chose 12, whom He also named Apostles.”</a:t>
            </a:r>
            <a:br>
              <a:rPr b="0">
                <a:solidFill>
                  <a:srgbClr val="FFFFFF"/>
                </a:solidFill>
              </a:rPr>
            </a:b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Title 1"/>
          <p:cNvSpPr txBox="1"/>
          <p:nvPr>
            <p:ph type="title"/>
          </p:nvPr>
        </p:nvSpPr>
        <p:spPr>
          <a:xfrm>
            <a:off x="1219199" y="549274"/>
            <a:ext cx="21945601" cy="11734740"/>
          </a:xfrm>
          <a:prstGeom prst="rect">
            <a:avLst/>
          </a:prstGeom>
        </p:spPr>
        <p:txBody>
          <a:bodyPr/>
          <a:lstStyle/>
          <a:p>
            <a:pPr>
              <a:defRPr b="1" sz="8400">
                <a:solidFill>
                  <a:srgbClr val="FFC000"/>
                </a:solidFill>
              </a:defRPr>
            </a:pPr>
            <a:r>
              <a:t>Distinctive #2: </a:t>
            </a:r>
          </a:p>
          <a:p>
            <a:pPr>
              <a:defRPr b="1" sz="8400">
                <a:solidFill>
                  <a:srgbClr val="FFC000"/>
                </a:solidFill>
              </a:defRPr>
            </a:pPr>
          </a:p>
          <a:p>
            <a:pPr>
              <a:defRPr b="1" sz="8400">
                <a:solidFill>
                  <a:srgbClr val="FFC000"/>
                </a:solidFill>
              </a:defRPr>
            </a:pPr>
            <a:r>
              <a:t>Apostles of Jesus Christ Had to Have Seen the Risen Lord. </a:t>
            </a:r>
            <a:br/>
            <a:b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Title 1"/>
          <p:cNvSpPr txBox="1"/>
          <p:nvPr>
            <p:ph type="title"/>
          </p:nvPr>
        </p:nvSpPr>
        <p:spPr>
          <a:xfrm>
            <a:off x="1219199" y="549274"/>
            <a:ext cx="21945601" cy="11757742"/>
          </a:xfrm>
          <a:prstGeom prst="rect">
            <a:avLst/>
          </a:prstGeom>
        </p:spPr>
        <p:txBody>
          <a:bodyPr/>
          <a:lstStyle/>
          <a:p>
            <a:pPr>
              <a:defRPr b="1" sz="8400">
                <a:solidFill>
                  <a:srgbClr val="FFC000"/>
                </a:solidFill>
              </a:defRPr>
            </a:pPr>
            <a:r>
              <a:t>Acts 1:22 Articulates This Requirement: </a:t>
            </a:r>
            <a:br/>
            <a:br/>
            <a:r>
              <a:rPr b="0">
                <a:solidFill>
                  <a:srgbClr val="FFFFFF"/>
                </a:solidFill>
              </a:rPr>
              <a:t>“Beginning from the baptism of John unto that same day that he was taken up from us, </a:t>
            </a:r>
            <a:r>
              <a:rPr b="0"/>
              <a:t>must one be ordained to be a witness with us of His resurrection.” </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Title 1"/>
          <p:cNvSpPr txBox="1"/>
          <p:nvPr>
            <p:ph type="title"/>
          </p:nvPr>
        </p:nvSpPr>
        <p:spPr>
          <a:xfrm>
            <a:off x="1219199" y="549274"/>
            <a:ext cx="21945601" cy="11665726"/>
          </a:xfrm>
          <a:prstGeom prst="rect">
            <a:avLst/>
          </a:prstGeom>
        </p:spPr>
        <p:txBody>
          <a:bodyPr/>
          <a:lstStyle>
            <a:lvl1pPr>
              <a:defRPr sz="8400">
                <a:solidFill>
                  <a:srgbClr val="FFFFFF"/>
                </a:solidFill>
              </a:defRPr>
            </a:lvl1pPr>
          </a:lstStyle>
          <a:p>
            <a:pPr/>
            <a:r>
              <a:t>So to be an Apostle of the Lord Jesus Christ, you had to be appointed by God and you had to have seen the risen Lord. </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itle 1"/>
          <p:cNvSpPr txBox="1"/>
          <p:nvPr>
            <p:ph type="title"/>
          </p:nvPr>
        </p:nvSpPr>
        <p:spPr>
          <a:xfrm>
            <a:off x="1219199" y="549274"/>
            <a:ext cx="21945601" cy="11665726"/>
          </a:xfrm>
          <a:prstGeom prst="rect">
            <a:avLst/>
          </a:prstGeom>
        </p:spPr>
        <p:txBody>
          <a:bodyPr/>
          <a:lstStyle/>
          <a:p>
            <a:pPr defTabSz="1207008">
              <a:defRPr b="1" sz="8316">
                <a:solidFill>
                  <a:srgbClr val="FFC000"/>
                </a:solidFill>
              </a:defRPr>
            </a:pPr>
          </a:p>
          <a:p>
            <a:pPr defTabSz="1207008">
              <a:defRPr b="1" sz="8316">
                <a:solidFill>
                  <a:srgbClr val="FFC000"/>
                </a:solidFill>
              </a:defRPr>
            </a:pPr>
          </a:p>
          <a:p>
            <a:pPr defTabSz="1207008">
              <a:defRPr b="1" sz="8316">
                <a:solidFill>
                  <a:srgbClr val="FFC000"/>
                </a:solidFill>
              </a:defRPr>
            </a:pPr>
            <a:r>
              <a:t>Distinctive #3: </a:t>
            </a:r>
          </a:p>
          <a:p>
            <a:pPr defTabSz="1207008">
              <a:defRPr b="1" sz="8316">
                <a:solidFill>
                  <a:srgbClr val="FFC000"/>
                </a:solidFill>
              </a:defRPr>
            </a:pPr>
          </a:p>
          <a:p>
            <a:pPr defTabSz="1207008">
              <a:defRPr b="1" sz="8316">
                <a:solidFill>
                  <a:srgbClr val="FFC000"/>
                </a:solidFill>
              </a:defRPr>
            </a:pPr>
            <a:r>
              <a:t>Apostles of Jesus </a:t>
            </a:r>
            <a:br/>
            <a:r>
              <a:t>Christ Were Used by God for a Limited Time to Establish the Doctrinal Foundation of the Church. </a:t>
            </a:r>
            <a:br/>
            <a:b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Title 1"/>
          <p:cNvSpPr txBox="1"/>
          <p:nvPr>
            <p:ph type="title"/>
          </p:nvPr>
        </p:nvSpPr>
        <p:spPr>
          <a:xfrm>
            <a:off x="1219199" y="549274"/>
            <a:ext cx="21945601" cy="11665726"/>
          </a:xfrm>
          <a:prstGeom prst="rect">
            <a:avLst/>
          </a:prstGeom>
        </p:spPr>
        <p:txBody>
          <a:bodyPr/>
          <a:lstStyle/>
          <a:p>
            <a:pPr>
              <a:defRPr sz="8400">
                <a:solidFill>
                  <a:srgbClr val="FFFFFF"/>
                </a:solidFill>
              </a:defRPr>
            </a:pPr>
            <a:r>
              <a:t>Apostles laid the foundation, the correct doctrinal teachings of the Church. And, of course, a foundation is laid only one time. </a:t>
            </a:r>
            <a:b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Title 1"/>
          <p:cNvSpPr txBox="1"/>
          <p:nvPr>
            <p:ph type="title"/>
          </p:nvPr>
        </p:nvSpPr>
        <p:spPr>
          <a:xfrm>
            <a:off x="1219199" y="549274"/>
            <a:ext cx="21945601" cy="11642724"/>
          </a:xfrm>
          <a:prstGeom prst="rect">
            <a:avLst/>
          </a:prstGeom>
        </p:spPr>
        <p:txBody>
          <a:bodyPr/>
          <a:lstStyle/>
          <a:p>
            <a:pPr>
              <a:defRPr b="1" sz="7400">
                <a:solidFill>
                  <a:srgbClr val="FFC000"/>
                </a:solidFill>
              </a:defRPr>
            </a:pPr>
            <a:br/>
            <a:r>
              <a:t>Ephesians 2:19-20 Expounds </a:t>
            </a:r>
            <a:br/>
            <a:r>
              <a:t>on This Idea of Foundation:</a:t>
            </a:r>
            <a:br/>
            <a:br/>
            <a:r>
              <a:rPr b="0">
                <a:solidFill>
                  <a:srgbClr val="FFFFFF"/>
                </a:solidFill>
              </a:rPr>
              <a:t>Now therefore ye are no more strangers and foreigners, but fellow citizens with the saints, and of the household of God; And </a:t>
            </a:r>
            <a:r>
              <a:rPr b="0">
                <a:solidFill>
                  <a:srgbClr val="FFD479"/>
                </a:solidFill>
              </a:rPr>
              <a:t>are built</a:t>
            </a:r>
            <a:r>
              <a:rPr b="0">
                <a:solidFill>
                  <a:srgbClr val="FFFFFF"/>
                </a:solidFill>
              </a:rPr>
              <a:t> upon the foundation of the apostles and prophets, Jesus Christ himself being the chief corner stone.</a:t>
            </a:r>
            <a:br>
              <a:rPr b="0">
                <a:solidFill>
                  <a:srgbClr val="FFFFFF"/>
                </a:solidFill>
              </a:rPr>
            </a:b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Concerning The Bible,  Jesus Christ Affirmed Its:…"/>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r>
              <a:t>Concerning The Bible, </a:t>
            </a:r>
            <a:br/>
            <a:r>
              <a:t>Jesus Christ Affirmed Its:</a:t>
            </a:r>
          </a:p>
          <a:p>
            <a:pPr algn="ctr">
              <a:defRPr b="0" spc="-159" sz="8000">
                <a:latin typeface="Arial"/>
                <a:ea typeface="Arial"/>
                <a:cs typeface="Arial"/>
                <a:sym typeface="Arial"/>
              </a:defRPr>
            </a:pPr>
          </a:p>
          <a:p>
            <a:pPr algn="ctr">
              <a:defRPr b="0" spc="-159" sz="8000">
                <a:latin typeface="Arial"/>
                <a:ea typeface="Arial"/>
                <a:cs typeface="Arial"/>
                <a:sym typeface="Arial"/>
              </a:defRPr>
            </a:pPr>
            <a:r>
              <a:t>Author = John 17:17</a:t>
            </a:r>
            <a:br/>
            <a:r>
              <a:t>Authenticity = Matthew 12:39-40</a:t>
            </a:r>
            <a:br/>
            <a:r>
              <a:t>Authority = John 7:28</a:t>
            </a:r>
          </a:p>
          <a:p>
            <a:pPr algn="ctr">
              <a:defRPr b="0" spc="-159" sz="8000">
                <a:latin typeface="Arial"/>
                <a:ea typeface="Arial"/>
                <a:cs typeface="Arial"/>
                <a:sym typeface="Arial"/>
              </a:defRPr>
            </a:pPr>
            <a:r>
              <a:t>Application = Matthew 4:4</a:t>
            </a:r>
          </a:p>
          <a:p>
            <a:pP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itle 1"/>
          <p:cNvSpPr txBox="1"/>
          <p:nvPr>
            <p:ph type="title"/>
          </p:nvPr>
        </p:nvSpPr>
        <p:spPr>
          <a:xfrm>
            <a:off x="1219199" y="549274"/>
            <a:ext cx="21945601" cy="11757742"/>
          </a:xfrm>
          <a:prstGeom prst="rect">
            <a:avLst/>
          </a:prstGeom>
        </p:spPr>
        <p:txBody>
          <a:bodyPr/>
          <a:lstStyle/>
          <a:p>
            <a:pPr>
              <a:defRPr sz="8400">
                <a:solidFill>
                  <a:srgbClr val="FFFFFF"/>
                </a:solidFill>
              </a:defRPr>
            </a:pPr>
            <a:r>
              <a:t>The foundation for the Church was built by the Apostles and the Prophets—once. That means we do not need foundation builders today. </a:t>
            </a:r>
            <a:b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Title 1"/>
          <p:cNvSpPr txBox="1"/>
          <p:nvPr>
            <p:ph type="title"/>
          </p:nvPr>
        </p:nvSpPr>
        <p:spPr>
          <a:xfrm>
            <a:off x="1219199" y="549277"/>
            <a:ext cx="21945601" cy="11688731"/>
          </a:xfrm>
          <a:prstGeom prst="rect">
            <a:avLst/>
          </a:prstGeom>
        </p:spPr>
        <p:txBody>
          <a:bodyPr/>
          <a:lstStyle/>
          <a:p>
            <a:pPr>
              <a:defRPr b="1" sz="8400">
                <a:solidFill>
                  <a:srgbClr val="FFC000"/>
                </a:solidFill>
              </a:defRPr>
            </a:pPr>
            <a:r>
              <a:t>Distinctive #4: </a:t>
            </a:r>
          </a:p>
          <a:p>
            <a:pPr>
              <a:defRPr b="1" sz="8400">
                <a:solidFill>
                  <a:srgbClr val="FFC000"/>
                </a:solidFill>
              </a:defRPr>
            </a:pPr>
          </a:p>
          <a:p>
            <a:pPr>
              <a:defRPr b="1" sz="8400">
                <a:solidFill>
                  <a:srgbClr val="FFC000"/>
                </a:solidFill>
              </a:defRPr>
            </a:pPr>
            <a:r>
              <a:t>Apostles of Jesus </a:t>
            </a:r>
            <a:br/>
            <a:r>
              <a:t>Christ Received Scripture From the Holy Spirit </a:t>
            </a:r>
            <a:br/>
            <a:r>
              <a:t>and Proclaimed God’s Word. </a:t>
            </a:r>
            <a:br/>
            <a:b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Title 1"/>
          <p:cNvSpPr txBox="1"/>
          <p:nvPr>
            <p:ph type="title"/>
          </p:nvPr>
        </p:nvSpPr>
        <p:spPr>
          <a:xfrm>
            <a:off x="1219199" y="549276"/>
            <a:ext cx="21945601" cy="11711735"/>
          </a:xfrm>
          <a:prstGeom prst="rect">
            <a:avLst/>
          </a:prstGeom>
        </p:spPr>
        <p:txBody>
          <a:bodyPr/>
          <a:lstStyle/>
          <a:p>
            <a:pPr>
              <a:defRPr sz="8400">
                <a:solidFill>
                  <a:srgbClr val="FFFFFF"/>
                </a:solidFill>
              </a:defRPr>
            </a:pPr>
            <a:r>
              <a:t>The job of an Apostle of the Lord Jesus Christ was to receive the Word of God as the Holy Spirit moved. </a:t>
            </a:r>
            <a:b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itle 1"/>
          <p:cNvSpPr txBox="1"/>
          <p:nvPr>
            <p:ph type="title"/>
          </p:nvPr>
        </p:nvSpPr>
        <p:spPr>
          <a:xfrm>
            <a:off x="1219199" y="920151"/>
            <a:ext cx="21945601" cy="11248845"/>
          </a:xfrm>
          <a:prstGeom prst="rect">
            <a:avLst/>
          </a:prstGeom>
        </p:spPr>
        <p:txBody>
          <a:bodyPr/>
          <a:lstStyle/>
          <a:p>
            <a:pPr defTabSz="1194816">
              <a:defRPr sz="7252">
                <a:solidFill>
                  <a:srgbClr val="FFFFFF"/>
                </a:solidFill>
              </a:defRPr>
            </a:pPr>
            <a:br/>
            <a:r>
              <a:t>Are we receiving new revelations from </a:t>
            </a:r>
            <a:br/>
            <a:r>
              <a:t>God today that are equal to the Bible? </a:t>
            </a:r>
            <a:br/>
            <a:r>
              <a:t>No! Jude 3 is clear that Scripture is “once for all” delivered to the saints. </a:t>
            </a:r>
            <a:br/>
            <a:br/>
            <a:r>
              <a:t>Scripture also says that we don’t add to or take away from Scripture. Because the canon of the Bible is complete, we do not need Apostles today when it comes to receiving the Word of God or revelations from Him. </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Title 1"/>
          <p:cNvSpPr txBox="1"/>
          <p:nvPr>
            <p:ph type="title"/>
          </p:nvPr>
        </p:nvSpPr>
        <p:spPr>
          <a:xfrm>
            <a:off x="1219199" y="549274"/>
            <a:ext cx="21945601" cy="11665726"/>
          </a:xfrm>
          <a:prstGeom prst="rect">
            <a:avLst/>
          </a:prstGeom>
        </p:spPr>
        <p:txBody>
          <a:bodyPr/>
          <a:lstStyle/>
          <a:p>
            <a:pPr>
              <a:defRPr b="1" sz="8400">
                <a:solidFill>
                  <a:srgbClr val="FFC000"/>
                </a:solidFill>
              </a:defRPr>
            </a:pPr>
            <a:r>
              <a:t>Distinctive #5: </a:t>
            </a:r>
          </a:p>
          <a:p>
            <a:pPr>
              <a:defRPr b="1" sz="8400">
                <a:solidFill>
                  <a:srgbClr val="FFC000"/>
                </a:solidFill>
              </a:defRPr>
            </a:pPr>
          </a:p>
          <a:p>
            <a:pPr>
              <a:defRPr b="1" sz="8400">
                <a:solidFill>
                  <a:srgbClr val="FFC000"/>
                </a:solidFill>
              </a:defRPr>
            </a:pPr>
            <a:r>
              <a:t>Apostles of the Lord </a:t>
            </a:r>
            <a:br/>
            <a:r>
              <a:t>Jesus Christ had the Gifts of Signs and Wonders.</a:t>
            </a:r>
            <a:br/>
            <a:r>
              <a:t> </a:t>
            </a:r>
            <a:b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Title 1"/>
          <p:cNvSpPr txBox="1"/>
          <p:nvPr>
            <p:ph type="title"/>
          </p:nvPr>
        </p:nvSpPr>
        <p:spPr>
          <a:xfrm>
            <a:off x="1219199" y="549277"/>
            <a:ext cx="21945601" cy="11688731"/>
          </a:xfrm>
          <a:prstGeom prst="rect">
            <a:avLst/>
          </a:prstGeom>
        </p:spPr>
        <p:txBody>
          <a:bodyPr/>
          <a:lstStyle/>
          <a:p>
            <a:pPr>
              <a:defRPr sz="8400">
                <a:solidFill>
                  <a:srgbClr val="FFFFFF"/>
                </a:solidFill>
              </a:defRPr>
            </a:pPr>
            <a:r>
              <a:t>The true Apostles of the Lord Jesus Christ </a:t>
            </a:r>
            <a:br/>
            <a:r>
              <a:t>were given power from God to do signs and wonders in order to bring credibility to the message they proclaimed. It was not to glorify their own flesh or their own egos. It was simply to make the Gospel believable as they preached.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Title 1"/>
          <p:cNvSpPr txBox="1"/>
          <p:nvPr>
            <p:ph type="title"/>
          </p:nvPr>
        </p:nvSpPr>
        <p:spPr>
          <a:xfrm>
            <a:off x="1219199" y="549277"/>
            <a:ext cx="21945601" cy="11688731"/>
          </a:xfrm>
          <a:prstGeom prst="rect">
            <a:avLst/>
          </a:prstGeom>
        </p:spPr>
        <p:txBody>
          <a:bodyPr/>
          <a:lstStyle/>
          <a:p>
            <a:pPr>
              <a:defRPr b="1" sz="8400">
                <a:solidFill>
                  <a:srgbClr val="FFC000"/>
                </a:solidFill>
              </a:defRPr>
            </a:pPr>
            <a:r>
              <a:t>2 Corinthians 12:12: </a:t>
            </a:r>
            <a:br/>
            <a:br/>
            <a:r>
              <a:rPr b="0">
                <a:solidFill>
                  <a:srgbClr val="FFFFFF"/>
                </a:solidFill>
              </a:rPr>
              <a:t> “Truly the signs of an apostle were wrought among you in all patience, in signs, and wonders, and mighty deeds.”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Title 1"/>
          <p:cNvSpPr txBox="1"/>
          <p:nvPr>
            <p:ph type="title"/>
          </p:nvPr>
        </p:nvSpPr>
        <p:spPr>
          <a:xfrm>
            <a:off x="1219199" y="549274"/>
            <a:ext cx="21945601" cy="11849758"/>
          </a:xfrm>
          <a:prstGeom prst="rect">
            <a:avLst/>
          </a:prstGeom>
        </p:spPr>
        <p:txBody>
          <a:bodyPr/>
          <a:lstStyle/>
          <a:p>
            <a:pPr>
              <a:defRPr b="1" sz="8400">
                <a:solidFill>
                  <a:srgbClr val="FFC000"/>
                </a:solidFill>
              </a:defRPr>
            </a:pPr>
            <a:r>
              <a:t>Why Is the Office of Apostle Closed?</a:t>
            </a:r>
            <a:br/>
            <a:br/>
            <a:br/>
            <a:r>
              <a:t> </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Title 1"/>
          <p:cNvSpPr txBox="1"/>
          <p:nvPr>
            <p:ph type="title"/>
          </p:nvPr>
        </p:nvSpPr>
        <p:spPr>
          <a:xfrm>
            <a:off x="1219199" y="549274"/>
            <a:ext cx="21945601" cy="11734740"/>
          </a:xfrm>
          <a:prstGeom prst="rect">
            <a:avLst/>
          </a:prstGeom>
        </p:spPr>
        <p:txBody>
          <a:bodyPr/>
          <a:lstStyle/>
          <a:p>
            <a:pPr>
              <a:defRPr b="1" sz="8400">
                <a:solidFill>
                  <a:srgbClr val="FFFFFF"/>
                </a:solidFill>
              </a:defRPr>
            </a:pPr>
            <a:r>
              <a:t>(1.)	No one sees the risen Lord today. </a:t>
            </a:r>
            <a:br/>
            <a:b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Title 1"/>
          <p:cNvSpPr txBox="1"/>
          <p:nvPr>
            <p:ph type="title"/>
          </p:nvPr>
        </p:nvSpPr>
        <p:spPr>
          <a:xfrm>
            <a:off x="1219199" y="1035170"/>
            <a:ext cx="21945601" cy="11156828"/>
          </a:xfrm>
          <a:prstGeom prst="rect">
            <a:avLst/>
          </a:prstGeom>
        </p:spPr>
        <p:txBody>
          <a:bodyPr/>
          <a:lstStyle/>
          <a:p>
            <a:pPr defTabSz="890016">
              <a:defRPr b="1" sz="5402">
                <a:solidFill>
                  <a:srgbClr val="FFC000"/>
                </a:solidFill>
              </a:defRPr>
            </a:pPr>
            <a:br/>
            <a:br/>
            <a:br/>
            <a:r>
              <a:t>No One See The Lord Today: </a:t>
            </a:r>
            <a:br/>
            <a:r>
              <a:t> 1 Peter 1:7-8:</a:t>
            </a:r>
            <a:br/>
            <a:br/>
            <a:r>
              <a:rPr b="0" sz="5256">
                <a:solidFill>
                  <a:srgbClr val="FFFFFF"/>
                </a:solidFill>
              </a:rPr>
              <a:t>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a:t>
            </a:r>
            <a:br>
              <a:rPr b="0" sz="5256">
                <a:solidFill>
                  <a:srgbClr val="FFFFFF"/>
                </a:solidFill>
              </a:rPr>
            </a:br>
            <a:br>
              <a:rPr b="0" sz="5256">
                <a:solidFill>
                  <a:srgbClr val="FFFFFF"/>
                </a:solidFill>
              </a:rPr>
            </a:br>
            <a:br>
              <a:rPr b="0" sz="5256">
                <a:solidFill>
                  <a:srgbClr val="FFFFFF"/>
                </a:solidFill>
              </a:rPr>
            </a:b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p>
        </p:txBody>
      </p:sp>
      <p:pic>
        <p:nvPicPr>
          <p:cNvPr id="214" name="TSTT#22.jpg" descr="TSTT#22.jpg"/>
          <p:cNvPicPr>
            <a:picLocks noChangeAspect="1"/>
          </p:cNvPicPr>
          <p:nvPr/>
        </p:nvPicPr>
        <p:blipFill>
          <a:blip r:embed="rId2">
            <a:extLst/>
          </a:blip>
          <a:stretch>
            <a:fillRect/>
          </a:stretch>
        </p:blipFill>
        <p:spPr>
          <a:xfrm>
            <a:off x="-484747" y="1380105"/>
            <a:ext cx="25353494" cy="7452505"/>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Title 1"/>
          <p:cNvSpPr txBox="1"/>
          <p:nvPr>
            <p:ph type="title"/>
          </p:nvPr>
        </p:nvSpPr>
        <p:spPr>
          <a:xfrm>
            <a:off x="1219199" y="549277"/>
            <a:ext cx="21945601" cy="11688731"/>
          </a:xfrm>
          <a:prstGeom prst="rect">
            <a:avLst/>
          </a:prstGeom>
        </p:spPr>
        <p:txBody>
          <a:bodyPr/>
          <a:lstStyle/>
          <a:p>
            <a:pPr>
              <a:defRPr b="1" sz="8400">
                <a:solidFill>
                  <a:srgbClr val="FFFFFF"/>
                </a:solidFill>
              </a:defRPr>
            </a:pPr>
            <a:r>
              <a:t>(2) The foundation was laid, and </a:t>
            </a:r>
            <a:br/>
            <a:r>
              <a:t>we don’t lay a foundation twice.</a:t>
            </a:r>
            <a:br/>
            <a:br/>
            <a:br/>
            <a:r>
              <a:t> </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Title 1"/>
          <p:cNvSpPr txBox="1"/>
          <p:nvPr>
            <p:ph type="title"/>
          </p:nvPr>
        </p:nvSpPr>
        <p:spPr>
          <a:xfrm>
            <a:off x="1219199" y="549274"/>
            <a:ext cx="21945601" cy="11642724"/>
          </a:xfrm>
          <a:prstGeom prst="rect">
            <a:avLst/>
          </a:prstGeom>
        </p:spPr>
        <p:txBody>
          <a:bodyPr/>
          <a:lstStyle/>
          <a:p>
            <a:pPr>
              <a:defRPr sz="8400">
                <a:solidFill>
                  <a:srgbClr val="FFFFFF"/>
                </a:solidFill>
              </a:defRPr>
            </a:pPr>
            <a:br/>
            <a:r>
              <a:t>Each of us lives in a structure that </a:t>
            </a:r>
            <a:br/>
            <a:r>
              <a:t>has a foundation. And how many times did the builder lay that foundation? Once. You do not lay the foundation of your house again next week. That only needed to happen one time, and the job was assigned to the biblical Apostles of Jesus Christ. </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Title 1"/>
          <p:cNvSpPr txBox="1"/>
          <p:nvPr>
            <p:ph type="title"/>
          </p:nvPr>
        </p:nvSpPr>
        <p:spPr>
          <a:xfrm>
            <a:off x="1219199" y="549277"/>
            <a:ext cx="21945601" cy="11895766"/>
          </a:xfrm>
          <a:prstGeom prst="rect">
            <a:avLst/>
          </a:prstGeom>
        </p:spPr>
        <p:txBody>
          <a:bodyPr/>
          <a:lstStyle/>
          <a:p>
            <a:pPr>
              <a:defRPr b="1" sz="8400">
                <a:solidFill>
                  <a:srgbClr val="FFFFFF"/>
                </a:solidFill>
              </a:defRPr>
            </a:pPr>
            <a:r>
              <a:t>(3) We are commanded not to </a:t>
            </a:r>
            <a:br/>
            <a:r>
              <a:t>add to the Word of God.</a:t>
            </a:r>
            <a:br/>
            <a:br/>
            <a:b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Title 1"/>
          <p:cNvSpPr txBox="1"/>
          <p:nvPr>
            <p:ph type="title"/>
          </p:nvPr>
        </p:nvSpPr>
        <p:spPr>
          <a:xfrm>
            <a:off x="1219199" y="549274"/>
            <a:ext cx="21945601" cy="11780745"/>
          </a:xfrm>
          <a:prstGeom prst="rect">
            <a:avLst/>
          </a:prstGeom>
        </p:spPr>
        <p:txBody>
          <a:bodyPr/>
          <a:lstStyle/>
          <a:p>
            <a:pPr>
              <a:defRPr b="1" sz="7400">
                <a:solidFill>
                  <a:srgbClr val="FFC000"/>
                </a:solidFill>
              </a:defRPr>
            </a:pPr>
            <a:br/>
            <a:r>
              <a:rPr sz="8400"/>
              <a:t>Jude 3:</a:t>
            </a:r>
            <a:br>
              <a:rPr sz="8400"/>
            </a:br>
            <a:r>
              <a:rPr b="0" sz="8400">
                <a:solidFill>
                  <a:srgbClr val="000000"/>
                </a:solidFill>
              </a:rPr>
              <a:t> </a:t>
            </a:r>
            <a:br>
              <a:rPr b="0" sz="8400">
                <a:solidFill>
                  <a:srgbClr val="000000"/>
                </a:solidFill>
              </a:rPr>
            </a:br>
            <a:r>
              <a:rPr b="0" sz="8400">
                <a:solidFill>
                  <a:srgbClr val="FFFFFF"/>
                </a:solidFill>
              </a:rPr>
              <a:t>Beloved, when I gave all diligence to write unto you of the common salvation, it was needful for me to write unto you, and exhort you that ye should earnestly contend for the faith which was once delivered unto the saints.</a:t>
            </a:r>
            <a:br>
              <a:rPr b="0" sz="8400">
                <a:solidFill>
                  <a:srgbClr val="FFFFFF"/>
                </a:solidFill>
              </a:rPr>
            </a:b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Title 1"/>
          <p:cNvSpPr txBox="1"/>
          <p:nvPr>
            <p:ph type="title"/>
          </p:nvPr>
        </p:nvSpPr>
        <p:spPr>
          <a:xfrm>
            <a:off x="1219199" y="549274"/>
            <a:ext cx="21945601" cy="11734740"/>
          </a:xfrm>
          <a:prstGeom prst="rect">
            <a:avLst/>
          </a:prstGeom>
        </p:spPr>
        <p:txBody>
          <a:bodyPr/>
          <a:lstStyle/>
          <a:p>
            <a:pPr>
              <a:defRPr b="1" sz="8400">
                <a:solidFill>
                  <a:srgbClr val="FFC000"/>
                </a:solidFill>
              </a:defRPr>
            </a:pPr>
            <a:br/>
            <a:r>
              <a:t>Proverbs 30:5-6 Makes it Clear </a:t>
            </a:r>
            <a:br/>
            <a:r>
              <a:t>We Are Not to be Adding to the Word of God: </a:t>
            </a:r>
            <a:br/>
            <a:br/>
            <a:r>
              <a:rPr b="0">
                <a:solidFill>
                  <a:srgbClr val="FFFFFF"/>
                </a:solidFill>
              </a:rPr>
              <a:t>“Every word of God is pure: He is a shield unto them that put their trust in Him. </a:t>
            </a:r>
            <a:r>
              <a:rPr b="0">
                <a:solidFill>
                  <a:srgbClr val="FFD479"/>
                </a:solidFill>
              </a:rPr>
              <a:t>Add thou not unto His words,</a:t>
            </a:r>
            <a:r>
              <a:rPr b="0">
                <a:solidFill>
                  <a:srgbClr val="FFFFFF"/>
                </a:solidFill>
              </a:rPr>
              <a:t> lest he reprove thee, and thou be found a liar.”</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Title 1"/>
          <p:cNvSpPr txBox="1"/>
          <p:nvPr>
            <p:ph type="title"/>
          </p:nvPr>
        </p:nvSpPr>
        <p:spPr>
          <a:xfrm>
            <a:off x="1219199" y="1518247"/>
            <a:ext cx="21945601" cy="10650746"/>
          </a:xfrm>
          <a:prstGeom prst="rect">
            <a:avLst/>
          </a:prstGeom>
        </p:spPr>
        <p:txBody>
          <a:bodyPr/>
          <a:lstStyle/>
          <a:p>
            <a:pPr>
              <a:defRPr b="1" sz="8400">
                <a:solidFill>
                  <a:srgbClr val="FFC000"/>
                </a:solidFill>
              </a:defRPr>
            </a:pPr>
            <a:r>
              <a:t>Deuteronomy 12:32:</a:t>
            </a:r>
            <a:br/>
            <a:br/>
            <a:r>
              <a:rPr b="0">
                <a:solidFill>
                  <a:srgbClr val="FFFFFF"/>
                </a:solidFill>
              </a:rPr>
              <a:t>“Whatever I command you be careful to observe it. </a:t>
            </a:r>
            <a:r>
              <a:rPr b="0">
                <a:solidFill>
                  <a:srgbClr val="FFD479"/>
                </a:solidFill>
              </a:rPr>
              <a:t>You shall not add to it nor take away from it</a:t>
            </a:r>
            <a:r>
              <a:rPr b="0">
                <a:solidFill>
                  <a:srgbClr val="FFFFFF"/>
                </a:solidFill>
              </a:rPr>
              <a:t>.” Similarly, Deuteronomy 4:2 says, “You shall not add to the word, which I command you, nor take from it that you may keep the commandments of the Lord your God which I command you.”</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Title 1"/>
          <p:cNvSpPr txBox="1"/>
          <p:nvPr>
            <p:ph type="title"/>
          </p:nvPr>
        </p:nvSpPr>
        <p:spPr>
          <a:xfrm>
            <a:off x="1219199" y="549276"/>
            <a:ext cx="21945601" cy="11803751"/>
          </a:xfrm>
          <a:prstGeom prst="rect">
            <a:avLst/>
          </a:prstGeom>
        </p:spPr>
        <p:txBody>
          <a:bodyPr/>
          <a:lstStyle/>
          <a:p>
            <a:pPr>
              <a:defRPr b="1" sz="8400">
                <a:solidFill>
                  <a:srgbClr val="FFFFFF"/>
                </a:solidFill>
              </a:defRPr>
            </a:pPr>
            <a:r>
              <a:t>(4) There are no Apostles</a:t>
            </a:r>
            <a:br/>
            <a:r>
              <a:t> Mentioned in the Epistles</a:t>
            </a:r>
            <a:br/>
            <a:br/>
            <a:b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Title 1"/>
          <p:cNvSpPr txBox="1"/>
          <p:nvPr>
            <p:ph type="title"/>
          </p:nvPr>
        </p:nvSpPr>
        <p:spPr>
          <a:xfrm>
            <a:off x="1219199" y="549274"/>
            <a:ext cx="21945601" cy="11780745"/>
          </a:xfrm>
          <a:prstGeom prst="rect">
            <a:avLst/>
          </a:prstGeom>
        </p:spPr>
        <p:txBody>
          <a:bodyPr/>
          <a:lstStyle/>
          <a:p>
            <a:pPr>
              <a:defRPr sz="8400">
                <a:solidFill>
                  <a:srgbClr val="FFFFFF"/>
                </a:solidFill>
              </a:defRPr>
            </a:pPr>
            <a:r>
              <a:t>The epistles give us the specific </a:t>
            </a:r>
            <a:br/>
            <a:r>
              <a:t>requirements and practices of a New Testament Church and yet the topic of apostles being for today’s New Testament Church is never addressed. </a:t>
            </a:r>
            <a:b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itle 1"/>
          <p:cNvSpPr txBox="1"/>
          <p:nvPr>
            <p:ph type="title"/>
          </p:nvPr>
        </p:nvSpPr>
        <p:spPr>
          <a:xfrm>
            <a:off x="1219199" y="549274"/>
            <a:ext cx="21945601" cy="11780745"/>
          </a:xfrm>
          <a:prstGeom prst="rect">
            <a:avLst/>
          </a:prstGeom>
        </p:spPr>
        <p:txBody>
          <a:bodyPr/>
          <a:lstStyle/>
          <a:p>
            <a:pPr>
              <a:defRPr b="1" sz="8400">
                <a:solidFill>
                  <a:srgbClr val="FFC000"/>
                </a:solidFill>
              </a:defRPr>
            </a:pPr>
            <a:r>
              <a:t>Why Is the Office of Prophet Closed? </a:t>
            </a:r>
            <a:br/>
            <a:br/>
            <a:b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Title 1"/>
          <p:cNvSpPr txBox="1"/>
          <p:nvPr>
            <p:ph type="title"/>
          </p:nvPr>
        </p:nvSpPr>
        <p:spPr>
          <a:xfrm>
            <a:off x="1219199" y="549277"/>
            <a:ext cx="21945601" cy="11688731"/>
          </a:xfrm>
          <a:prstGeom prst="rect">
            <a:avLst/>
          </a:prstGeom>
        </p:spPr>
        <p:txBody>
          <a:bodyPr/>
          <a:lstStyle/>
          <a:p>
            <a:pPr>
              <a:defRPr sz="9600">
                <a:solidFill>
                  <a:srgbClr val="FFFFFF"/>
                </a:solidFill>
              </a:defRPr>
            </a:pPr>
            <a:r>
              <a:t>Similar to Apostles, the office of Prophet </a:t>
            </a:r>
            <a:br/>
            <a:r>
              <a:t>closed because there is no need for prophets today. </a:t>
            </a:r>
            <a:b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Concerning The Bible,  Jesus Christ Affirmed Its:…"/>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r>
              <a:t>Concerning The Bible, </a:t>
            </a:r>
            <a:br/>
            <a:r>
              <a:t>Jesus Christ Affirmed Its:</a:t>
            </a:r>
          </a:p>
          <a:p>
            <a:pPr algn="ctr">
              <a:defRPr b="0" spc="-159" sz="8000">
                <a:latin typeface="Arial"/>
                <a:ea typeface="Arial"/>
                <a:cs typeface="Arial"/>
                <a:sym typeface="Arial"/>
              </a:defRPr>
            </a:pPr>
          </a:p>
          <a:p>
            <a:pPr algn="ctr">
              <a:defRPr b="0" spc="-159" sz="8000">
                <a:latin typeface="Arial"/>
                <a:ea typeface="Arial"/>
                <a:cs typeface="Arial"/>
                <a:sym typeface="Arial"/>
              </a:defRPr>
            </a:pPr>
            <a:r>
              <a:t>Author = John 17:17</a:t>
            </a:r>
            <a:br/>
            <a:r>
              <a:t>Authenticity = Matthew 12:39-40</a:t>
            </a:r>
            <a:br/>
            <a:r>
              <a:t>Authority = John 7:28</a:t>
            </a:r>
          </a:p>
          <a:p>
            <a:pPr algn="ctr">
              <a:defRPr b="0" spc="-159" sz="8000">
                <a:latin typeface="Arial"/>
                <a:ea typeface="Arial"/>
                <a:cs typeface="Arial"/>
                <a:sym typeface="Arial"/>
              </a:defRPr>
            </a:pPr>
            <a:r>
              <a:t>Application = Matthew 4:4</a:t>
            </a:r>
          </a:p>
          <a:p>
            <a:pP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Title 1"/>
          <p:cNvSpPr txBox="1"/>
          <p:nvPr>
            <p:ph type="title"/>
          </p:nvPr>
        </p:nvSpPr>
        <p:spPr>
          <a:xfrm>
            <a:off x="1219199" y="549274"/>
            <a:ext cx="21945601" cy="11872761"/>
          </a:xfrm>
          <a:prstGeom prst="rect">
            <a:avLst/>
          </a:prstGeom>
        </p:spPr>
        <p:txBody>
          <a:bodyPr/>
          <a:lstStyle/>
          <a:p>
            <a:pPr>
              <a:defRPr sz="8400">
                <a:solidFill>
                  <a:srgbClr val="FFFFFF"/>
                </a:solidFill>
              </a:defRPr>
            </a:pPr>
            <a:r>
              <a:t>The office of Prophet is different from the </a:t>
            </a:r>
            <a:br/>
            <a:r>
              <a:t>gift of prophecy. Do people still have the gift of prophecy? Yes, they do. And what does that mean? The word “prophet” means “one who speaks forth or speaks out.” People with a prophetic gift speak the truth of God’s Word. </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Title 1"/>
          <p:cNvSpPr txBox="1"/>
          <p:nvPr>
            <p:ph type="title"/>
          </p:nvPr>
        </p:nvSpPr>
        <p:spPr>
          <a:xfrm>
            <a:off x="1219199" y="549276"/>
            <a:ext cx="21945601" cy="11803751"/>
          </a:xfrm>
          <a:prstGeom prst="rect">
            <a:avLst/>
          </a:prstGeom>
        </p:spPr>
        <p:txBody>
          <a:bodyPr/>
          <a:lstStyle/>
          <a:p>
            <a:pPr>
              <a:defRPr b="1" sz="9600">
                <a:solidFill>
                  <a:srgbClr val="FFC000"/>
                </a:solidFill>
              </a:defRPr>
            </a:pPr>
            <a:br/>
            <a:r>
              <a:t>Facts about Prophets</a:t>
            </a:r>
            <a:br/>
            <a:br/>
            <a:br/>
            <a:b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Title 1"/>
          <p:cNvSpPr txBox="1"/>
          <p:nvPr>
            <p:ph type="title"/>
          </p:nvPr>
        </p:nvSpPr>
        <p:spPr>
          <a:xfrm>
            <a:off x="1219199" y="549274"/>
            <a:ext cx="21945601" cy="11665726"/>
          </a:xfrm>
          <a:prstGeom prst="rect">
            <a:avLst/>
          </a:prstGeom>
        </p:spPr>
        <p:txBody>
          <a:bodyPr/>
          <a:lstStyle/>
          <a:p>
            <a:pPr>
              <a:defRPr b="1" sz="8400">
                <a:solidFill>
                  <a:srgbClr val="FFFFFF"/>
                </a:solidFill>
              </a:defRPr>
            </a:pPr>
            <a:r>
              <a:t>Fact #1—Prophets, like Apostles, were appointed by God.</a:t>
            </a:r>
            <a:br/>
            <a:b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Title 1"/>
          <p:cNvSpPr txBox="1"/>
          <p:nvPr>
            <p:ph type="title"/>
          </p:nvPr>
        </p:nvSpPr>
        <p:spPr>
          <a:xfrm>
            <a:off x="1219199" y="549274"/>
            <a:ext cx="21945601" cy="11757742"/>
          </a:xfrm>
          <a:prstGeom prst="rect">
            <a:avLst/>
          </a:prstGeom>
        </p:spPr>
        <p:txBody>
          <a:bodyPr/>
          <a:lstStyle/>
          <a:p>
            <a:pPr>
              <a:defRPr b="1" sz="8400">
                <a:solidFill>
                  <a:srgbClr val="FFFFFF"/>
                </a:solidFill>
              </a:defRPr>
            </a:pPr>
            <a:r>
              <a:t>Fact #2—Whatever the Prophets of the New Testament said had to be consistent with what was proclaimed by the Apostles. </a:t>
            </a:r>
            <a:b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Title 1"/>
          <p:cNvSpPr txBox="1"/>
          <p:nvPr>
            <p:ph type="title"/>
          </p:nvPr>
        </p:nvSpPr>
        <p:spPr>
          <a:xfrm>
            <a:off x="1219199" y="549277"/>
            <a:ext cx="21945601" cy="11826753"/>
          </a:xfrm>
          <a:prstGeom prst="rect">
            <a:avLst/>
          </a:prstGeom>
        </p:spPr>
        <p:txBody>
          <a:bodyPr/>
          <a:lstStyle/>
          <a:p>
            <a:pPr defTabSz="1207008">
              <a:defRPr sz="9504">
                <a:solidFill>
                  <a:srgbClr val="FFFFFF"/>
                </a:solidFill>
              </a:defRPr>
            </a:pPr>
            <a:br/>
            <a:r>
              <a:t>One reason we know that the </a:t>
            </a:r>
            <a:br/>
            <a:r>
              <a:t>men and women of the New Apostolic Reformation are false prophets is that much of what they say does not line up with the foundational doctrine of the Apostles.</a:t>
            </a:r>
            <a:b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Title 1"/>
          <p:cNvSpPr txBox="1"/>
          <p:nvPr>
            <p:ph type="title"/>
          </p:nvPr>
        </p:nvSpPr>
        <p:spPr>
          <a:xfrm>
            <a:off x="1219199" y="549276"/>
            <a:ext cx="21945601" cy="11803751"/>
          </a:xfrm>
          <a:prstGeom prst="rect">
            <a:avLst/>
          </a:prstGeom>
        </p:spPr>
        <p:txBody>
          <a:bodyPr/>
          <a:lstStyle/>
          <a:p>
            <a:pPr>
              <a:defRPr b="1" sz="8400">
                <a:solidFill>
                  <a:srgbClr val="FFC000"/>
                </a:solidFill>
              </a:defRPr>
            </a:pPr>
            <a:r>
              <a:t>1 Corinthians 14:37:</a:t>
            </a:r>
            <a:br/>
            <a:br/>
            <a:r>
              <a:rPr b="0">
                <a:solidFill>
                  <a:srgbClr val="FFFFFF"/>
                </a:solidFill>
              </a:rPr>
              <a:t>“If anyone thinks himself to be a prophet or spiritual, let him acknowledge that the things which I write to you are the commandments of the Lord.”</a:t>
            </a:r>
            <a:br>
              <a:rPr b="0">
                <a:solidFill>
                  <a:srgbClr val="FFFFFF"/>
                </a:solidFill>
              </a:rPr>
            </a:b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Title 1"/>
          <p:cNvSpPr txBox="1"/>
          <p:nvPr>
            <p:ph type="title"/>
          </p:nvPr>
        </p:nvSpPr>
        <p:spPr>
          <a:xfrm>
            <a:off x="1219199" y="549274"/>
            <a:ext cx="21945601" cy="11665726"/>
          </a:xfrm>
          <a:prstGeom prst="rect">
            <a:avLst/>
          </a:prstGeom>
        </p:spPr>
        <p:txBody>
          <a:bodyPr/>
          <a:lstStyle/>
          <a:p>
            <a:pPr>
              <a:defRPr sz="8400"/>
            </a:pPr>
            <a:br/>
            <a:r>
              <a:rPr b="1">
                <a:solidFill>
                  <a:srgbClr val="FFFFFF"/>
                </a:solidFill>
              </a:rPr>
              <a:t>Fact #3—Prophets, along with the Apostles, laid the foundation for the Church.</a:t>
            </a:r>
            <a:br>
              <a:rPr b="1">
                <a:solidFill>
                  <a:srgbClr val="FFFFFF"/>
                </a:solidFill>
              </a:rPr>
            </a:br>
            <a:br>
              <a:rPr b="1">
                <a:solidFill>
                  <a:srgbClr val="FFFFFF"/>
                </a:solidFill>
              </a:rPr>
            </a:br>
            <a:r>
              <a:rPr b="1">
                <a:solidFill>
                  <a:srgbClr val="FFFFFF"/>
                </a:solidFill>
              </a:rPr>
              <a:t> </a:t>
            </a:r>
            <a:br>
              <a:rPr b="1">
                <a:solidFill>
                  <a:srgbClr val="FFFFFF"/>
                </a:solidFill>
              </a:rPr>
            </a:b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Title 1"/>
          <p:cNvSpPr txBox="1"/>
          <p:nvPr>
            <p:ph type="title"/>
          </p:nvPr>
        </p:nvSpPr>
        <p:spPr>
          <a:xfrm>
            <a:off x="1219199" y="549274"/>
            <a:ext cx="21945601" cy="11872761"/>
          </a:xfrm>
          <a:prstGeom prst="rect">
            <a:avLst/>
          </a:prstGeom>
        </p:spPr>
        <p:txBody>
          <a:bodyPr/>
          <a:lstStyle/>
          <a:p>
            <a:pPr>
              <a:defRPr b="1" sz="8400">
                <a:solidFill>
                  <a:srgbClr val="FFFFFF"/>
                </a:solidFill>
              </a:defRPr>
            </a:pPr>
            <a:r>
              <a:t>Fact #4—Prophets were God’s </a:t>
            </a:r>
            <a:br/>
            <a:r>
              <a:t>spokesmen to reveal doctrinal truth about what we are to believe and the practical truth regarding how we are to live.</a:t>
            </a:r>
            <a:br/>
            <a:b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Title 1"/>
          <p:cNvSpPr txBox="1"/>
          <p:nvPr>
            <p:ph type="title"/>
          </p:nvPr>
        </p:nvSpPr>
        <p:spPr>
          <a:xfrm>
            <a:off x="1219199" y="549274"/>
            <a:ext cx="21945601" cy="11964777"/>
          </a:xfrm>
          <a:prstGeom prst="rect">
            <a:avLst/>
          </a:prstGeom>
        </p:spPr>
        <p:txBody>
          <a:bodyPr/>
          <a:lstStyle/>
          <a:p>
            <a:pPr>
              <a:defRPr b="1" sz="8400">
                <a:solidFill>
                  <a:srgbClr val="FFFFFF"/>
                </a:solidFill>
              </a:defRPr>
            </a:pPr>
            <a:r>
              <a:t>Fact #5—Prophets could perform </a:t>
            </a:r>
            <a:br/>
            <a:r>
              <a:t>miracles to confirm the authority and source of their revelation. </a:t>
            </a:r>
            <a:br/>
            <a:br/>
            <a:b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Title 1"/>
          <p:cNvSpPr txBox="1"/>
          <p:nvPr>
            <p:ph type="title"/>
          </p:nvPr>
        </p:nvSpPr>
        <p:spPr>
          <a:xfrm>
            <a:off x="1219199" y="549274"/>
            <a:ext cx="21945601" cy="11780745"/>
          </a:xfrm>
          <a:prstGeom prst="rect">
            <a:avLst/>
          </a:prstGeom>
        </p:spPr>
        <p:txBody>
          <a:bodyPr/>
          <a:lstStyle/>
          <a:p>
            <a:pPr>
              <a:defRPr b="1" sz="8400">
                <a:solidFill>
                  <a:srgbClr val="FFFFFF"/>
                </a:solidFill>
              </a:defRPr>
            </a:pPr>
            <a:r>
              <a:t>Fact #6—Prophets had to be </a:t>
            </a:r>
            <a:br/>
            <a:r>
              <a:t>100 percent accurate, or they were killed.</a:t>
            </a:r>
            <a:br/>
            <a:br/>
            <a:br/>
            <a:r>
              <a: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p>
        </p:txBody>
      </p:sp>
      <p:pic>
        <p:nvPicPr>
          <p:cNvPr id="219" name="TSTT#24.jpg" descr="TSTT#24.jpg"/>
          <p:cNvPicPr>
            <a:picLocks noChangeAspect="1"/>
          </p:cNvPicPr>
          <p:nvPr/>
        </p:nvPicPr>
        <p:blipFill>
          <a:blip r:embed="rId2">
            <a:extLst/>
          </a:blip>
          <a:stretch>
            <a:fillRect/>
          </a:stretch>
        </p:blipFill>
        <p:spPr>
          <a:xfrm>
            <a:off x="-663500" y="1813252"/>
            <a:ext cx="25711000" cy="6707218"/>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Title 1"/>
          <p:cNvSpPr txBox="1"/>
          <p:nvPr>
            <p:ph type="title"/>
          </p:nvPr>
        </p:nvSpPr>
        <p:spPr>
          <a:xfrm>
            <a:off x="1219199" y="549274"/>
            <a:ext cx="21945601" cy="11642724"/>
          </a:xfrm>
          <a:prstGeom prst="rect">
            <a:avLst/>
          </a:prstGeom>
        </p:spPr>
        <p:txBody>
          <a:bodyPr/>
          <a:lstStyle/>
          <a:p>
            <a:pPr>
              <a:defRPr b="1" sz="8400">
                <a:solidFill>
                  <a:srgbClr val="FFC000"/>
                </a:solidFill>
              </a:defRPr>
            </a:pPr>
            <a:r>
              <a:t>Deuteronomy 18:20-22: </a:t>
            </a:r>
            <a:br/>
            <a:br/>
            <a:r>
              <a:rPr b="0">
                <a:solidFill>
                  <a:srgbClr val="FFFFFF"/>
                </a:solidFill>
              </a:rPr>
              <a:t>“But the prophet, which shall presume to speak a word in My name, </a:t>
            </a:r>
            <a:r>
              <a:rPr b="0">
                <a:solidFill>
                  <a:srgbClr val="FFD479"/>
                </a:solidFill>
              </a:rPr>
              <a:t>which I have not commanded</a:t>
            </a:r>
            <a:r>
              <a:rPr b="0">
                <a:solidFill>
                  <a:srgbClr val="FFFFFF"/>
                </a:solidFill>
              </a:rPr>
              <a:t> him to speak, or that shall speak in the name of other gods, even </a:t>
            </a:r>
            <a:r>
              <a:rPr b="0">
                <a:solidFill>
                  <a:srgbClr val="FFD479"/>
                </a:solidFill>
              </a:rPr>
              <a:t>that prophet shall die</a:t>
            </a:r>
            <a:r>
              <a:rPr b="0">
                <a:solidFill>
                  <a:srgbClr val="FFFFFF"/>
                </a:solidFill>
              </a:rPr>
              <a:t>.”</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Title 1"/>
          <p:cNvSpPr txBox="1"/>
          <p:nvPr>
            <p:ph type="title"/>
          </p:nvPr>
        </p:nvSpPr>
        <p:spPr>
          <a:xfrm>
            <a:off x="1219199" y="549274"/>
            <a:ext cx="21945601" cy="11849758"/>
          </a:xfrm>
          <a:prstGeom prst="rect">
            <a:avLst/>
          </a:prstGeom>
        </p:spPr>
        <p:txBody>
          <a:bodyPr/>
          <a:lstStyle/>
          <a:p>
            <a:pPr>
              <a:defRPr sz="8400"/>
            </a:pPr>
            <a:br/>
            <a:r>
              <a:rPr b="1">
                <a:solidFill>
                  <a:srgbClr val="FFFFFF"/>
                </a:solidFill>
              </a:rPr>
              <a:t>Fact #7—God Warns About False Prophets</a:t>
            </a:r>
            <a:br>
              <a:rPr b="1">
                <a:solidFill>
                  <a:srgbClr val="FFFFFF"/>
                </a:solidFill>
              </a:rPr>
            </a:br>
            <a:br>
              <a:rPr b="1">
                <a:solidFill>
                  <a:srgbClr val="FFFFFF"/>
                </a:solidFill>
              </a:rPr>
            </a:br>
            <a:r>
              <a:rPr b="1">
                <a:solidFill>
                  <a:srgbClr val="FFC000"/>
                </a:solidFill>
              </a:rPr>
              <a:t> </a:t>
            </a:r>
            <a:br>
              <a:rPr b="1">
                <a:solidFill>
                  <a:srgbClr val="FFC000"/>
                </a:solidFill>
              </a:rPr>
            </a:b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Title 1"/>
          <p:cNvSpPr txBox="1"/>
          <p:nvPr>
            <p:ph type="title"/>
          </p:nvPr>
        </p:nvSpPr>
        <p:spPr>
          <a:xfrm>
            <a:off x="1219199" y="549277"/>
            <a:ext cx="21945601" cy="11688731"/>
          </a:xfrm>
          <a:prstGeom prst="rect">
            <a:avLst/>
          </a:prstGeom>
        </p:spPr>
        <p:txBody>
          <a:bodyPr/>
          <a:lstStyle/>
          <a:p>
            <a:pPr>
              <a:defRPr b="1" sz="8400">
                <a:solidFill>
                  <a:srgbClr val="FFC000"/>
                </a:solidFill>
              </a:defRPr>
            </a:pPr>
            <a:r>
              <a:t>Jeremiah 23:16:</a:t>
            </a:r>
            <a:br/>
            <a:br/>
            <a:r>
              <a:rPr b="0">
                <a:solidFill>
                  <a:srgbClr val="FFFFFF"/>
                </a:solidFill>
              </a:rPr>
              <a:t>“Thus saith the LORD of hosts, Hearken not unto the words of the prophets that prophesy unto you: they make you vain: they speak a vision of their own heart, and not out of the mouth of the LORD.”</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1"/>
          <p:cNvSpPr txBox="1"/>
          <p:nvPr>
            <p:ph type="title"/>
          </p:nvPr>
        </p:nvSpPr>
        <p:spPr>
          <a:xfrm>
            <a:off x="1219199" y="549274"/>
            <a:ext cx="21945601" cy="11734740"/>
          </a:xfrm>
          <a:prstGeom prst="rect">
            <a:avLst/>
          </a:prstGeom>
        </p:spPr>
        <p:txBody>
          <a:bodyPr/>
          <a:lstStyle/>
          <a:p>
            <a:pPr>
              <a:defRPr b="1" sz="7400">
                <a:solidFill>
                  <a:srgbClr val="FFC000"/>
                </a:solidFill>
              </a:defRPr>
            </a:pPr>
            <a:br/>
            <a:r>
              <a:t>Matthew 24 on False Prophets:</a:t>
            </a:r>
            <a:br/>
            <a:br/>
            <a:r>
              <a:rPr b="0">
                <a:solidFill>
                  <a:srgbClr val="FFFFFF"/>
                </a:solidFill>
              </a:rPr>
              <a:t>Verses 3-4: “Now as He sat on the Mount of Olives, the disciples came to Him privately, saying, ‘Tell us, when will these things be? And what will be the sign of Your coming, and of the end of the age?’ And Jesus answered and said to them: ‘Take heed that no one deceives you.’” </a:t>
            </a:r>
            <a:br>
              <a:rPr b="0">
                <a:solidFill>
                  <a:srgbClr val="FFFFFF"/>
                </a:solidFill>
              </a:rPr>
            </a:b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Title 1"/>
          <p:cNvSpPr txBox="1"/>
          <p:nvPr>
            <p:ph type="title"/>
          </p:nvPr>
        </p:nvSpPr>
        <p:spPr>
          <a:xfrm>
            <a:off x="1219199" y="549274"/>
            <a:ext cx="21945601" cy="11665726"/>
          </a:xfrm>
          <a:prstGeom prst="rect">
            <a:avLst/>
          </a:prstGeom>
        </p:spPr>
        <p:txBody>
          <a:bodyPr/>
          <a:lstStyle/>
          <a:p>
            <a:pPr defTabSz="1011936">
              <a:defRPr b="1" sz="6142">
                <a:solidFill>
                  <a:srgbClr val="FFC000"/>
                </a:solidFill>
              </a:defRPr>
            </a:pPr>
            <a:br/>
            <a:br/>
            <a:br/>
            <a:r>
              <a:t>Verse 11: </a:t>
            </a:r>
            <a:r>
              <a:rPr b="0">
                <a:solidFill>
                  <a:srgbClr val="FFFFFF"/>
                </a:solidFill>
              </a:rPr>
              <a:t>“Then many </a:t>
            </a:r>
            <a:r>
              <a:rPr b="0">
                <a:solidFill>
                  <a:srgbClr val="FFD479"/>
                </a:solidFill>
              </a:rPr>
              <a:t>false prophets</a:t>
            </a:r>
            <a:r>
              <a:rPr b="0">
                <a:solidFill>
                  <a:srgbClr val="FFFFFF"/>
                </a:solidFill>
              </a:rPr>
              <a:t> will rise up and deceive many.”</a:t>
            </a:r>
            <a:br>
              <a:rPr b="0">
                <a:solidFill>
                  <a:srgbClr val="FFFFFF"/>
                </a:solidFill>
              </a:rPr>
            </a:br>
            <a:br>
              <a:rPr b="0">
                <a:solidFill>
                  <a:srgbClr val="FFFFFF"/>
                </a:solidFill>
              </a:rPr>
            </a:br>
            <a:r>
              <a:t>Verses 23-24: </a:t>
            </a:r>
            <a:r>
              <a:rPr b="0">
                <a:solidFill>
                  <a:srgbClr val="FFFFFF"/>
                </a:solidFill>
              </a:rPr>
              <a:t>“Then if anyone says to you, ‘Look, here is the Christ!’ or ‘There!’ do not believe it. For false christs and false prophets will rise and show great signs and wonders to deceive, if possible, even the elect.”</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Title 1"/>
          <p:cNvSpPr txBox="1"/>
          <p:nvPr>
            <p:ph type="title"/>
          </p:nvPr>
        </p:nvSpPr>
        <p:spPr>
          <a:xfrm>
            <a:off x="1219199" y="549277"/>
            <a:ext cx="21945601" cy="11895766"/>
          </a:xfrm>
          <a:prstGeom prst="rect">
            <a:avLst/>
          </a:prstGeom>
        </p:spPr>
        <p:txBody>
          <a:bodyPr/>
          <a:lstStyle/>
          <a:p>
            <a:pPr>
              <a:defRPr b="1" sz="8400">
                <a:solidFill>
                  <a:srgbClr val="FFFFFF"/>
                </a:solidFill>
              </a:defRPr>
            </a:pPr>
            <a:r>
              <a:t>Fact #8—False teachers and prophets proclaim unbiblical doctrine. </a:t>
            </a:r>
            <a:br/>
            <a:b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Title 1"/>
          <p:cNvSpPr txBox="1"/>
          <p:nvPr>
            <p:ph type="title"/>
          </p:nvPr>
        </p:nvSpPr>
        <p:spPr>
          <a:xfrm>
            <a:off x="1219199" y="549274"/>
            <a:ext cx="21945601" cy="11849758"/>
          </a:xfrm>
          <a:prstGeom prst="rect">
            <a:avLst/>
          </a:prstGeom>
        </p:spPr>
        <p:txBody>
          <a:bodyPr/>
          <a:lstStyle/>
          <a:p>
            <a:pPr>
              <a:defRPr b="1" sz="8400">
                <a:solidFill>
                  <a:srgbClr val="FFC000"/>
                </a:solidFill>
              </a:defRPr>
            </a:pPr>
            <a:r>
              <a:t>Matthew 7:16 :</a:t>
            </a:r>
            <a:br/>
            <a:br/>
            <a:r>
              <a:rPr b="0">
                <a:solidFill>
                  <a:srgbClr val="FFFFFF"/>
                </a:solidFill>
              </a:rPr>
              <a:t>“Ye shall know them by </a:t>
            </a:r>
            <a:r>
              <a:rPr b="0">
                <a:solidFill>
                  <a:srgbClr val="FFD479"/>
                </a:solidFill>
              </a:rPr>
              <a:t>their fruits</a:t>
            </a:r>
            <a:r>
              <a:rPr b="0">
                <a:solidFill>
                  <a:srgbClr val="FFFFFF"/>
                </a:solidFill>
              </a:rPr>
              <a:t>. Do men gather grapes of thorns, or figs of thistles?” </a:t>
            </a:r>
            <a:endParaRPr b="0">
              <a:solidFill>
                <a:srgbClr val="FFFFFF"/>
              </a:solidFill>
            </a:endParaRPr>
          </a:p>
          <a:p>
            <a:pPr>
              <a:defRPr b="1" sz="8400">
                <a:solidFill>
                  <a:srgbClr val="FFC000"/>
                </a:solidFill>
              </a:defRPr>
            </a:pPr>
            <a:endParaRPr b="0">
              <a:solidFill>
                <a:srgbClr val="FFFFFF"/>
              </a:solidFill>
            </a:endParaRPr>
          </a:p>
          <a:p>
            <a:pPr>
              <a:defRPr b="1" sz="8400">
                <a:solidFill>
                  <a:srgbClr val="FFC000"/>
                </a:solidFill>
              </a:defRPr>
            </a:pPr>
            <a:r>
              <a:rPr b="0">
                <a:solidFill>
                  <a:srgbClr val="FFFFFF"/>
                </a:solidFill>
              </a:rPr>
              <a:t>The fruit Jesus refers to is their doctrinal fruit. </a:t>
            </a:r>
            <a:br>
              <a:rPr b="0">
                <a:solidFill>
                  <a:srgbClr val="FFFFFF"/>
                </a:solidFill>
              </a:rPr>
            </a:b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Title 1"/>
          <p:cNvSpPr txBox="1"/>
          <p:nvPr>
            <p:ph type="title"/>
          </p:nvPr>
        </p:nvSpPr>
        <p:spPr>
          <a:xfrm>
            <a:off x="1219199" y="549274"/>
            <a:ext cx="21945601" cy="11757742"/>
          </a:xfrm>
          <a:prstGeom prst="rect">
            <a:avLst/>
          </a:prstGeom>
        </p:spPr>
        <p:txBody>
          <a:bodyPr/>
          <a:lstStyle/>
          <a:p>
            <a:pPr>
              <a:defRPr sz="8400"/>
            </a:pPr>
            <a:br/>
            <a:r>
              <a:rPr b="1">
                <a:solidFill>
                  <a:srgbClr val="FFFFFF"/>
                </a:solidFill>
              </a:rPr>
              <a:t>Fact #9—False prophets and false teachers will grow worse until Christ returns. </a:t>
            </a:r>
            <a:br>
              <a:rPr b="1">
                <a:solidFill>
                  <a:srgbClr val="FFFFFF"/>
                </a:solidFill>
              </a:rPr>
            </a:br>
            <a:br>
              <a:rPr b="1">
                <a:solidFill>
                  <a:srgbClr val="FFFFFF"/>
                </a:solidFill>
              </a:rPr>
            </a:br>
            <a:br>
              <a:rPr b="1">
                <a:solidFill>
                  <a:srgbClr val="FFFFFF"/>
                </a:solidFill>
              </a:rPr>
            </a:b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Title 1"/>
          <p:cNvSpPr txBox="1"/>
          <p:nvPr>
            <p:ph type="title"/>
          </p:nvPr>
        </p:nvSpPr>
        <p:spPr>
          <a:xfrm>
            <a:off x="1219199" y="549276"/>
            <a:ext cx="21945601" cy="11711735"/>
          </a:xfrm>
          <a:prstGeom prst="rect">
            <a:avLst/>
          </a:prstGeom>
        </p:spPr>
        <p:txBody>
          <a:bodyPr/>
          <a:lstStyle/>
          <a:p>
            <a:pPr>
              <a:defRPr b="1" sz="8400">
                <a:solidFill>
                  <a:srgbClr val="FFC000"/>
                </a:solidFill>
              </a:defRPr>
            </a:pPr>
            <a:r>
              <a:t>2 Timothy 3:13: </a:t>
            </a:r>
            <a:br/>
            <a:br/>
            <a:r>
              <a:rPr b="0">
                <a:solidFill>
                  <a:srgbClr val="FFFFFF"/>
                </a:solidFill>
              </a:rPr>
              <a:t>“But evil men and seducers shall wax worse and worse, deceiving, and being deceived.”</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Title 1"/>
          <p:cNvSpPr txBox="1"/>
          <p:nvPr>
            <p:ph type="title"/>
          </p:nvPr>
        </p:nvSpPr>
        <p:spPr>
          <a:xfrm>
            <a:off x="1219199" y="549276"/>
            <a:ext cx="21945601" cy="11711735"/>
          </a:xfrm>
          <a:prstGeom prst="rect">
            <a:avLst/>
          </a:prstGeom>
        </p:spPr>
        <p:txBody>
          <a:bodyPr/>
          <a:lstStyle/>
          <a:p>
            <a:pPr>
              <a:defRPr b="1" sz="8400">
                <a:solidFill>
                  <a:srgbClr val="FFC000"/>
                </a:solidFill>
              </a:defRPr>
            </a:pPr>
            <a:br/>
            <a:r>
              <a:t>Mathew 24:11:</a:t>
            </a:r>
            <a:br/>
            <a:br/>
            <a:r>
              <a:rPr b="0">
                <a:solidFill>
                  <a:srgbClr val="FFFFFF"/>
                </a:solidFill>
              </a:rPr>
              <a:t>“And </a:t>
            </a:r>
            <a:r>
              <a:rPr b="0">
                <a:solidFill>
                  <a:srgbClr val="FFD479"/>
                </a:solidFill>
              </a:rPr>
              <a:t>many false prophets</a:t>
            </a:r>
            <a:r>
              <a:rPr b="0">
                <a:solidFill>
                  <a:srgbClr val="FFFFFF"/>
                </a:solidFill>
              </a:rPr>
              <a:t> shall rise, and shall deceive many.”</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Concerning The Bible,  Jesus Christ Affirmed Its:…"/>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r>
              <a:t>Concerning The Bible, </a:t>
            </a:r>
            <a:br/>
            <a:r>
              <a:t>Jesus Christ Affirmed Its:</a:t>
            </a:r>
          </a:p>
          <a:p>
            <a:pPr algn="ctr">
              <a:defRPr b="0" spc="-159" sz="8000">
                <a:latin typeface="Arial"/>
                <a:ea typeface="Arial"/>
                <a:cs typeface="Arial"/>
                <a:sym typeface="Arial"/>
              </a:defRPr>
            </a:pPr>
          </a:p>
          <a:p>
            <a:pPr algn="ctr">
              <a:defRPr b="0" spc="-159" sz="8000">
                <a:latin typeface="Arial"/>
                <a:ea typeface="Arial"/>
                <a:cs typeface="Arial"/>
                <a:sym typeface="Arial"/>
              </a:defRPr>
            </a:pPr>
            <a:r>
              <a:t>Author = John 17:17</a:t>
            </a:r>
            <a:br/>
            <a:r>
              <a:t>Authenticity = Matthew 12:39-40</a:t>
            </a:r>
            <a:br/>
            <a:r>
              <a:t>Authority = John 7:28</a:t>
            </a:r>
          </a:p>
          <a:p>
            <a:pPr algn="ctr">
              <a:defRPr b="0" spc="-159" sz="8000">
                <a:latin typeface="Arial"/>
                <a:ea typeface="Arial"/>
                <a:cs typeface="Arial"/>
                <a:sym typeface="Arial"/>
              </a:defRPr>
            </a:pPr>
            <a:r>
              <a:t>Application = Matthew 4:4</a:t>
            </a:r>
          </a:p>
          <a:p>
            <a:pP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Apostles and Prophets were not built upon the church but the church but the Church was built upon the Apostles and Prophets with Christ as the Corner Stone.  The church did not pick the Apostles and Prophets as they were picked by God to lay the foundati"/>
          <p:cNvSpPr txBox="1"/>
          <p:nvPr>
            <p:ph type="ctrTitle"/>
          </p:nvPr>
        </p:nvSpPr>
        <p:spPr>
          <a:xfrm>
            <a:off x="399553" y="565443"/>
            <a:ext cx="23704869" cy="12776484"/>
          </a:xfrm>
          <a:prstGeom prst="rect">
            <a:avLst/>
          </a:prstGeom>
        </p:spPr>
        <p:txBody>
          <a:bodyPr/>
          <a:lstStyle/>
          <a:p>
            <a:pPr algn="ctr" defTabSz="1560536">
              <a:defRPr b="0" spc="-102" sz="5119">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47" sz="7360">
                <a:solidFill>
                  <a:srgbClr val="FFD479"/>
                </a:solidFill>
                <a:latin typeface="Arial"/>
                <a:ea typeface="Arial"/>
                <a:cs typeface="Arial"/>
                <a:sym typeface="Arial"/>
              </a:defRPr>
            </a:pPr>
            <a:r>
              <a:t>Apostles and Prophets were not built upon the church but the church but the Church was built upon the Apostles and Prophets with Christ as the Corner Stone.</a:t>
            </a:r>
            <a:br/>
            <a:br/>
            <a:r>
              <a:t>The church did not pick the Apostles and Prophets as they were picked by God to lay the foundation for His church</a:t>
            </a: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a:p>
            <a:pPr algn="ctr" defTabSz="1560536">
              <a:defRPr b="0" spc="-102" sz="5119">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79" name="TSTT2#1.jpg" descr="TSTT2#1.jpg"/>
          <p:cNvPicPr>
            <a:picLocks noChangeAspect="1"/>
          </p:cNvPicPr>
          <p:nvPr/>
        </p:nvPicPr>
        <p:blipFill>
          <a:blip r:embed="rId2">
            <a:extLst/>
          </a:blip>
          <a:stretch>
            <a:fillRect/>
          </a:stretch>
        </p:blipFill>
        <p:spPr>
          <a:xfrm>
            <a:off x="228128" y="471156"/>
            <a:ext cx="23927744" cy="1206385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82" name="TSTT3#1.jpg" descr="TSTT3#1.jpg"/>
          <p:cNvPicPr>
            <a:picLocks noChangeAspect="1"/>
          </p:cNvPicPr>
          <p:nvPr/>
        </p:nvPicPr>
        <p:blipFill>
          <a:blip r:embed="rId2">
            <a:extLst/>
          </a:blip>
          <a:stretch>
            <a:fillRect/>
          </a:stretch>
        </p:blipFill>
        <p:spPr>
          <a:xfrm>
            <a:off x="-68703" y="2196974"/>
            <a:ext cx="21292672" cy="7830209"/>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85" name="TSTT3#2.jpg" descr="TSTT3#2.jpg"/>
          <p:cNvPicPr>
            <a:picLocks noChangeAspect="1"/>
          </p:cNvPicPr>
          <p:nvPr/>
        </p:nvPicPr>
        <p:blipFill>
          <a:blip r:embed="rId2">
            <a:extLst/>
          </a:blip>
          <a:stretch>
            <a:fillRect/>
          </a:stretch>
        </p:blipFill>
        <p:spPr>
          <a:xfrm>
            <a:off x="59350" y="3697338"/>
            <a:ext cx="21203274" cy="4489853"/>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88" name="TSTT4#1.jpg" descr="TSTT4#1.jpg"/>
          <p:cNvPicPr>
            <a:picLocks noChangeAspect="1"/>
          </p:cNvPicPr>
          <p:nvPr/>
        </p:nvPicPr>
        <p:blipFill>
          <a:blip r:embed="rId2">
            <a:extLst/>
          </a:blip>
          <a:stretch>
            <a:fillRect/>
          </a:stretch>
        </p:blipFill>
        <p:spPr>
          <a:xfrm>
            <a:off x="-1061" y="2964771"/>
            <a:ext cx="21324096" cy="5774871"/>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91" name="TSTT4#2.jpg" descr="TSTT4#2.jpg"/>
          <p:cNvPicPr>
            <a:picLocks noChangeAspect="1"/>
          </p:cNvPicPr>
          <p:nvPr/>
        </p:nvPicPr>
        <p:blipFill>
          <a:blip r:embed="rId2">
            <a:extLst/>
          </a:blip>
          <a:stretch>
            <a:fillRect/>
          </a:stretch>
        </p:blipFill>
        <p:spPr>
          <a:xfrm>
            <a:off x="63905" y="3476973"/>
            <a:ext cx="21194165" cy="4634018"/>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94" name="TSTT4#3.jpg" descr="TSTT4#3.jpg"/>
          <p:cNvPicPr>
            <a:picLocks noChangeAspect="1"/>
          </p:cNvPicPr>
          <p:nvPr/>
        </p:nvPicPr>
        <p:blipFill>
          <a:blip r:embed="rId2">
            <a:extLst/>
          </a:blip>
          <a:stretch>
            <a:fillRect/>
          </a:stretch>
        </p:blipFill>
        <p:spPr>
          <a:xfrm>
            <a:off x="54606" y="3247904"/>
            <a:ext cx="21212762" cy="5231388"/>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597" name="TSTT4#4.jpg" descr="TSTT4#4.jpg"/>
          <p:cNvPicPr>
            <a:picLocks noChangeAspect="1"/>
          </p:cNvPicPr>
          <p:nvPr/>
        </p:nvPicPr>
        <p:blipFill>
          <a:blip r:embed="rId2">
            <a:extLst/>
          </a:blip>
          <a:stretch>
            <a:fillRect/>
          </a:stretch>
        </p:blipFill>
        <p:spPr>
          <a:xfrm>
            <a:off x="24730" y="2836454"/>
            <a:ext cx="21272515" cy="53341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00" name="TSTT4#5.jpg" descr="TSTT4#5.jpg"/>
          <p:cNvPicPr>
            <a:picLocks noChangeAspect="1"/>
          </p:cNvPicPr>
          <p:nvPr/>
        </p:nvPicPr>
        <p:blipFill>
          <a:blip r:embed="rId2">
            <a:extLst/>
          </a:blip>
          <a:stretch>
            <a:fillRect/>
          </a:stretch>
        </p:blipFill>
        <p:spPr>
          <a:xfrm>
            <a:off x="8206" y="4244635"/>
            <a:ext cx="21305563" cy="3620282"/>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03" name="TSTT4#6.jpg" descr="TSTT4#6.jpg"/>
          <p:cNvPicPr>
            <a:picLocks noChangeAspect="1"/>
          </p:cNvPicPr>
          <p:nvPr/>
        </p:nvPicPr>
        <p:blipFill>
          <a:blip r:embed="rId2">
            <a:extLst/>
          </a:blip>
          <a:stretch>
            <a:fillRect/>
          </a:stretch>
        </p:blipFill>
        <p:spPr>
          <a:xfrm>
            <a:off x="948872" y="3910445"/>
            <a:ext cx="21483137" cy="389367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p>
        </p:txBody>
      </p:sp>
      <p:pic>
        <p:nvPicPr>
          <p:cNvPr id="224" name="TSTT#23.jpg" descr="TSTT#23.jpg"/>
          <p:cNvPicPr>
            <a:picLocks noChangeAspect="1"/>
          </p:cNvPicPr>
          <p:nvPr/>
        </p:nvPicPr>
        <p:blipFill>
          <a:blip r:embed="rId2">
            <a:extLst/>
          </a:blip>
          <a:stretch>
            <a:fillRect/>
          </a:stretch>
        </p:blipFill>
        <p:spPr>
          <a:xfrm>
            <a:off x="-98450" y="2410809"/>
            <a:ext cx="24580900" cy="6020595"/>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06" name="TSTT4#7.jpg" descr="TSTT4#7.jpg"/>
          <p:cNvPicPr>
            <a:picLocks noChangeAspect="1"/>
          </p:cNvPicPr>
          <p:nvPr/>
        </p:nvPicPr>
        <p:blipFill>
          <a:blip r:embed="rId2">
            <a:extLst/>
          </a:blip>
          <a:stretch>
            <a:fillRect/>
          </a:stretch>
        </p:blipFill>
        <p:spPr>
          <a:xfrm>
            <a:off x="1399364" y="5393989"/>
            <a:ext cx="21343197" cy="2107971"/>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09" name="TSTT4#11.jpg" descr="TSTT4#11.jpg"/>
          <p:cNvPicPr>
            <a:picLocks noChangeAspect="1"/>
          </p:cNvPicPr>
          <p:nvPr/>
        </p:nvPicPr>
        <p:blipFill>
          <a:blip r:embed="rId2">
            <a:extLst/>
          </a:blip>
          <a:stretch>
            <a:fillRect/>
          </a:stretch>
        </p:blipFill>
        <p:spPr>
          <a:xfrm>
            <a:off x="1410451" y="3842287"/>
            <a:ext cx="21321023" cy="4434941"/>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12" name="TSTT4#14.jpg" descr="TSTT4#14.jpg"/>
          <p:cNvPicPr>
            <a:picLocks noChangeAspect="1"/>
          </p:cNvPicPr>
          <p:nvPr/>
        </p:nvPicPr>
        <p:blipFill>
          <a:blip r:embed="rId2">
            <a:extLst/>
          </a:blip>
          <a:stretch>
            <a:fillRect/>
          </a:stretch>
        </p:blipFill>
        <p:spPr>
          <a:xfrm>
            <a:off x="1488208" y="2697284"/>
            <a:ext cx="21165509" cy="5307462"/>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15" name="TSTT4#12.jpg" descr="TSTT4#12.jpg"/>
          <p:cNvPicPr>
            <a:picLocks noChangeAspect="1"/>
          </p:cNvPicPr>
          <p:nvPr/>
        </p:nvPicPr>
        <p:blipFill>
          <a:blip r:embed="rId2">
            <a:extLst/>
          </a:blip>
          <a:stretch>
            <a:fillRect/>
          </a:stretch>
        </p:blipFill>
        <p:spPr>
          <a:xfrm>
            <a:off x="1431017" y="2779272"/>
            <a:ext cx="21279891" cy="6474568"/>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18" name="TSTT4#20.jpg" descr="TSTT4#20.jpg"/>
          <p:cNvPicPr>
            <a:picLocks noChangeAspect="1"/>
          </p:cNvPicPr>
          <p:nvPr/>
        </p:nvPicPr>
        <p:blipFill>
          <a:blip r:embed="rId2">
            <a:extLst/>
          </a:blip>
          <a:stretch>
            <a:fillRect/>
          </a:stretch>
        </p:blipFill>
        <p:spPr>
          <a:xfrm>
            <a:off x="1447104" y="3215581"/>
            <a:ext cx="21247717" cy="6042195"/>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21" name="TSTT4#21.jpg" descr="TSTT4#21.jpg"/>
          <p:cNvPicPr>
            <a:picLocks noChangeAspect="1"/>
          </p:cNvPicPr>
          <p:nvPr/>
        </p:nvPicPr>
        <p:blipFill>
          <a:blip r:embed="rId2">
            <a:extLst/>
          </a:blip>
          <a:stretch>
            <a:fillRect/>
          </a:stretch>
        </p:blipFill>
        <p:spPr>
          <a:xfrm>
            <a:off x="1409755" y="3882829"/>
            <a:ext cx="21322415" cy="509146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24" name="TSTT4#20.jpg" descr="TSTT4#20.jpg"/>
          <p:cNvPicPr>
            <a:picLocks noChangeAspect="1"/>
          </p:cNvPicPr>
          <p:nvPr/>
        </p:nvPicPr>
        <p:blipFill>
          <a:blip r:embed="rId2">
            <a:extLst/>
          </a:blip>
          <a:stretch>
            <a:fillRect/>
          </a:stretch>
        </p:blipFill>
        <p:spPr>
          <a:xfrm>
            <a:off x="1390074" y="3360384"/>
            <a:ext cx="21361777" cy="607463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27" name="TSTT4#19.jpg" descr="TSTT4#19.jpg"/>
          <p:cNvPicPr>
            <a:picLocks noChangeAspect="1"/>
          </p:cNvPicPr>
          <p:nvPr/>
        </p:nvPicPr>
        <p:blipFill>
          <a:blip r:embed="rId2">
            <a:extLst/>
          </a:blip>
          <a:stretch>
            <a:fillRect/>
          </a:stretch>
        </p:blipFill>
        <p:spPr>
          <a:xfrm>
            <a:off x="1399253" y="4048635"/>
            <a:ext cx="21343419" cy="4580407"/>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Presentation Title"/>
          <p:cNvSpPr txBox="1"/>
          <p:nvPr>
            <p:ph type="ctrTitle"/>
          </p:nvPr>
        </p:nvSpPr>
        <p:spPr>
          <a:xfrm>
            <a:off x="158540" y="603874"/>
            <a:ext cx="24066920" cy="12776483"/>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30" name="TSTT4#16.jpg" descr="TSTT4#16.jpg"/>
          <p:cNvPicPr>
            <a:picLocks noChangeAspect="1"/>
          </p:cNvPicPr>
          <p:nvPr/>
        </p:nvPicPr>
        <p:blipFill>
          <a:blip r:embed="rId2">
            <a:extLst/>
          </a:blip>
          <a:stretch>
            <a:fillRect/>
          </a:stretch>
        </p:blipFill>
        <p:spPr>
          <a:xfrm>
            <a:off x="1558869" y="3323099"/>
            <a:ext cx="21266262" cy="5926664"/>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TSTT4#18.jpg" descr="TSTT4#18.jpg"/>
          <p:cNvPicPr>
            <a:picLocks noChangeAspect="1"/>
          </p:cNvPicPr>
          <p:nvPr/>
        </p:nvPicPr>
        <p:blipFill>
          <a:blip r:embed="rId2">
            <a:extLst/>
          </a:blip>
          <a:stretch>
            <a:fillRect/>
          </a:stretch>
        </p:blipFill>
        <p:spPr>
          <a:xfrm>
            <a:off x="1541236" y="3702117"/>
            <a:ext cx="21301528" cy="515849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I Corinthians 15:3-8"/>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I Corinthians 15:3-8</a:t>
            </a:r>
          </a:p>
          <a:p>
            <a:pPr/>
          </a:p>
        </p:txBody>
      </p:sp>
      <p:pic>
        <p:nvPicPr>
          <p:cNvPr id="227" name="TSTT#8.jpg" descr="TSTT#8.jpg"/>
          <p:cNvPicPr>
            <a:picLocks noChangeAspect="1"/>
          </p:cNvPicPr>
          <p:nvPr/>
        </p:nvPicPr>
        <p:blipFill>
          <a:blip r:embed="rId2">
            <a:extLst/>
          </a:blip>
          <a:stretch>
            <a:fillRect/>
          </a:stretch>
        </p:blipFill>
        <p:spPr>
          <a:xfrm>
            <a:off x="-104801" y="1576607"/>
            <a:ext cx="24593602" cy="6644968"/>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4" name="TSTT4#22.jpg" descr="TSTT4#22.jpg"/>
          <p:cNvPicPr>
            <a:picLocks noChangeAspect="1"/>
          </p:cNvPicPr>
          <p:nvPr/>
        </p:nvPicPr>
        <p:blipFill>
          <a:blip r:embed="rId2">
            <a:extLst/>
          </a:blip>
          <a:stretch>
            <a:fillRect/>
          </a:stretch>
        </p:blipFill>
        <p:spPr>
          <a:xfrm>
            <a:off x="1401143" y="1916282"/>
            <a:ext cx="21581714" cy="9585002"/>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topped here"/>
          <p:cNvSpPr txBox="1"/>
          <p:nvPr>
            <p:ph type="ctrTitle"/>
          </p:nvPr>
        </p:nvSpPr>
        <p:spPr>
          <a:prstGeom prst="rect">
            <a:avLst/>
          </a:prstGeom>
        </p:spPr>
        <p:txBody>
          <a:bodyPr/>
          <a:lstStyle/>
          <a:p>
            <a:pPr/>
            <a:r>
              <a:t>Stopped here</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39" name="TSTT4#1.jpg" descr="TSTT4#1.jpg"/>
          <p:cNvPicPr>
            <a:picLocks noChangeAspect="1"/>
          </p:cNvPicPr>
          <p:nvPr/>
        </p:nvPicPr>
        <p:blipFill>
          <a:blip r:embed="rId2">
            <a:extLst/>
          </a:blip>
          <a:stretch>
            <a:fillRect/>
          </a:stretch>
        </p:blipFill>
        <p:spPr>
          <a:xfrm>
            <a:off x="1408914" y="3013248"/>
            <a:ext cx="21324097" cy="5774871"/>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42" name="TSTT3#1.jpg" descr="TSTT3#1.jpg"/>
          <p:cNvPicPr>
            <a:picLocks noChangeAspect="1"/>
          </p:cNvPicPr>
          <p:nvPr/>
        </p:nvPicPr>
        <p:blipFill>
          <a:blip r:embed="rId2">
            <a:extLst/>
          </a:blip>
          <a:stretch>
            <a:fillRect/>
          </a:stretch>
        </p:blipFill>
        <p:spPr>
          <a:xfrm>
            <a:off x="1424626" y="2164655"/>
            <a:ext cx="21292672" cy="7830209"/>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45" name="TSTT4#1.jpg" descr="TSTT4#1.jpg"/>
          <p:cNvPicPr>
            <a:picLocks noChangeAspect="1"/>
          </p:cNvPicPr>
          <p:nvPr/>
        </p:nvPicPr>
        <p:blipFill>
          <a:blip r:embed="rId2">
            <a:extLst/>
          </a:blip>
          <a:stretch>
            <a:fillRect/>
          </a:stretch>
        </p:blipFill>
        <p:spPr>
          <a:xfrm>
            <a:off x="1408914" y="3013248"/>
            <a:ext cx="21324097" cy="5774871"/>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48" name="TSTT4#14.jpg" descr="TSTT4#14.jpg"/>
          <p:cNvPicPr>
            <a:picLocks noChangeAspect="1"/>
          </p:cNvPicPr>
          <p:nvPr/>
        </p:nvPicPr>
        <p:blipFill>
          <a:blip r:embed="rId2">
            <a:extLst/>
          </a:blip>
          <a:stretch>
            <a:fillRect/>
          </a:stretch>
        </p:blipFill>
        <p:spPr>
          <a:xfrm>
            <a:off x="1488208" y="3004306"/>
            <a:ext cx="21165509" cy="5307462"/>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51" name="TSTT4#21.jpg" descr="TSTT4#21.jpg"/>
          <p:cNvPicPr>
            <a:picLocks noChangeAspect="1"/>
          </p:cNvPicPr>
          <p:nvPr/>
        </p:nvPicPr>
        <p:blipFill>
          <a:blip r:embed="rId2">
            <a:extLst/>
          </a:blip>
          <a:stretch>
            <a:fillRect/>
          </a:stretch>
        </p:blipFill>
        <p:spPr>
          <a:xfrm>
            <a:off x="1409755" y="3882829"/>
            <a:ext cx="21322415" cy="509146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3" name="TSTT4#22.jpg" descr="TSTT4#22.jpg"/>
          <p:cNvPicPr>
            <a:picLocks noChangeAspect="1"/>
          </p:cNvPicPr>
          <p:nvPr/>
        </p:nvPicPr>
        <p:blipFill>
          <a:blip r:embed="rId2">
            <a:extLst/>
          </a:blip>
          <a:stretch>
            <a:fillRect/>
          </a:stretch>
        </p:blipFill>
        <p:spPr>
          <a:xfrm>
            <a:off x="1401143" y="1916282"/>
            <a:ext cx="21581714" cy="9585002"/>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56" name="TSTT4#14.jpg" descr="TSTT4#14.jpg"/>
          <p:cNvPicPr>
            <a:picLocks noChangeAspect="1"/>
          </p:cNvPicPr>
          <p:nvPr/>
        </p:nvPicPr>
        <p:blipFill>
          <a:blip r:embed="rId2">
            <a:extLst/>
          </a:blip>
          <a:stretch>
            <a:fillRect/>
          </a:stretch>
        </p:blipFill>
        <p:spPr>
          <a:xfrm>
            <a:off x="1488208" y="3004306"/>
            <a:ext cx="21165509" cy="5307462"/>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59" name="TSTT4#22.jpg" descr="TSTT4#22.jpg"/>
          <p:cNvPicPr>
            <a:picLocks noChangeAspect="1"/>
          </p:cNvPicPr>
          <p:nvPr/>
        </p:nvPicPr>
        <p:blipFill>
          <a:blip r:embed="rId2">
            <a:extLst/>
          </a:blip>
          <a:stretch>
            <a:fillRect/>
          </a:stretch>
        </p:blipFill>
        <p:spPr>
          <a:xfrm>
            <a:off x="1262931" y="1521882"/>
            <a:ext cx="21616063" cy="959651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I Corinthians 15:12-19"/>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I Corinthians 15:12-19</a:t>
            </a:r>
          </a:p>
        </p:txBody>
      </p:sp>
      <p:pic>
        <p:nvPicPr>
          <p:cNvPr id="230" name="TSTT#10.jpg" descr="TSTT#10.jpg"/>
          <p:cNvPicPr>
            <a:picLocks noChangeAspect="1"/>
          </p:cNvPicPr>
          <p:nvPr/>
        </p:nvPicPr>
        <p:blipFill>
          <a:blip r:embed="rId2">
            <a:extLst/>
          </a:blip>
          <a:stretch>
            <a:fillRect/>
          </a:stretch>
        </p:blipFill>
        <p:spPr>
          <a:xfrm>
            <a:off x="-164095" y="603622"/>
            <a:ext cx="24712190" cy="9513265"/>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62" name="TSTT4#24.jpg" descr="TSTT4#24.jpg"/>
          <p:cNvPicPr>
            <a:picLocks noChangeAspect="1"/>
          </p:cNvPicPr>
          <p:nvPr/>
        </p:nvPicPr>
        <p:blipFill>
          <a:blip r:embed="rId2">
            <a:extLst/>
          </a:blip>
          <a:stretch>
            <a:fillRect/>
          </a:stretch>
        </p:blipFill>
        <p:spPr>
          <a:xfrm>
            <a:off x="1399586" y="1239763"/>
            <a:ext cx="21342753" cy="10494989"/>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65" name="TSTT4#24.jpg" descr="TSTT4#24.jpg"/>
          <p:cNvPicPr>
            <a:picLocks noChangeAspect="1"/>
          </p:cNvPicPr>
          <p:nvPr/>
        </p:nvPicPr>
        <p:blipFill>
          <a:blip r:embed="rId2">
            <a:extLst/>
          </a:blip>
          <a:stretch>
            <a:fillRect/>
          </a:stretch>
        </p:blipFill>
        <p:spPr>
          <a:xfrm>
            <a:off x="1427146" y="3681998"/>
            <a:ext cx="21529708" cy="4431316"/>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68" name="Gensis 3-6.jpg" descr="Gensis 3-6.jpg"/>
          <p:cNvPicPr>
            <a:picLocks noChangeAspect="1"/>
          </p:cNvPicPr>
          <p:nvPr/>
        </p:nvPicPr>
        <p:blipFill>
          <a:blip r:embed="rId2">
            <a:extLst/>
          </a:blip>
          <a:stretch>
            <a:fillRect/>
          </a:stretch>
        </p:blipFill>
        <p:spPr>
          <a:xfrm>
            <a:off x="-270451" y="1021798"/>
            <a:ext cx="24924902" cy="11113015"/>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Gill's Exposition of the Entire Bible"/>
          <p:cNvSpPr txBox="1"/>
          <p:nvPr>
            <p:ph type="ctrTitle"/>
          </p:nvPr>
        </p:nvSpPr>
        <p:spPr>
          <a:xfrm>
            <a:off x="-825038" y="469758"/>
            <a:ext cx="24066920"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       Gill's Exposition of the Entire Bible</a:t>
            </a:r>
          </a:p>
        </p:txBody>
      </p:sp>
      <p:pic>
        <p:nvPicPr>
          <p:cNvPr id="671" name="TSTT4#15.jpg" descr="TSTT4#15.jpg"/>
          <p:cNvPicPr>
            <a:picLocks noChangeAspect="1"/>
          </p:cNvPicPr>
          <p:nvPr/>
        </p:nvPicPr>
        <p:blipFill>
          <a:blip r:embed="rId2">
            <a:extLst/>
          </a:blip>
          <a:stretch>
            <a:fillRect/>
          </a:stretch>
        </p:blipFill>
        <p:spPr>
          <a:xfrm>
            <a:off x="3453327" y="1759168"/>
            <a:ext cx="17477346" cy="8932007"/>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74" name="TSTT4#14.jpg" descr="TSTT4#14.jpg"/>
          <p:cNvPicPr>
            <a:picLocks noChangeAspect="1"/>
          </p:cNvPicPr>
          <p:nvPr/>
        </p:nvPicPr>
        <p:blipFill>
          <a:blip r:embed="rId2">
            <a:extLst/>
          </a:blip>
          <a:stretch>
            <a:fillRect/>
          </a:stretch>
        </p:blipFill>
        <p:spPr>
          <a:xfrm>
            <a:off x="1488208" y="2616489"/>
            <a:ext cx="21165509" cy="5307462"/>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77" name="TSTT4#17.jpg" descr="TSTT4#17.jpg"/>
          <p:cNvPicPr>
            <a:picLocks noChangeAspect="1"/>
          </p:cNvPicPr>
          <p:nvPr/>
        </p:nvPicPr>
        <p:blipFill>
          <a:blip r:embed="rId2">
            <a:extLst/>
          </a:blip>
          <a:stretch>
            <a:fillRect/>
          </a:stretch>
        </p:blipFill>
        <p:spPr>
          <a:xfrm>
            <a:off x="1343946" y="2923560"/>
            <a:ext cx="21696108" cy="6345898"/>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80" name="TSTT4#26.jpg" descr="TSTT4#26.jpg"/>
          <p:cNvPicPr>
            <a:picLocks noChangeAspect="1"/>
          </p:cNvPicPr>
          <p:nvPr/>
        </p:nvPicPr>
        <p:blipFill>
          <a:blip r:embed="rId2">
            <a:extLst/>
          </a:blip>
          <a:stretch>
            <a:fillRect/>
          </a:stretch>
        </p:blipFill>
        <p:spPr>
          <a:xfrm>
            <a:off x="-247445" y="2241811"/>
            <a:ext cx="24636815" cy="7434509"/>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83" name="TSTT5#1.jpg" descr="TSTT5#1.jpg"/>
          <p:cNvPicPr>
            <a:picLocks noChangeAspect="1"/>
          </p:cNvPicPr>
          <p:nvPr/>
        </p:nvPicPr>
        <p:blipFill>
          <a:blip r:embed="rId2">
            <a:extLst/>
          </a:blip>
          <a:stretch>
            <a:fillRect/>
          </a:stretch>
        </p:blipFill>
        <p:spPr>
          <a:xfrm>
            <a:off x="-138851" y="2100658"/>
            <a:ext cx="24661702" cy="6984796"/>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86" name="TSTT5#2.jpg" descr="TSTT5#2.jpg"/>
          <p:cNvPicPr>
            <a:picLocks noChangeAspect="1"/>
          </p:cNvPicPr>
          <p:nvPr/>
        </p:nvPicPr>
        <p:blipFill>
          <a:blip r:embed="rId2">
            <a:extLst/>
          </a:blip>
          <a:stretch>
            <a:fillRect/>
          </a:stretch>
        </p:blipFill>
        <p:spPr>
          <a:xfrm>
            <a:off x="-104441" y="2801040"/>
            <a:ext cx="24592882" cy="5788289"/>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89" name="TSTT5#3.jpg" descr="TSTT5#3.jpg"/>
          <p:cNvPicPr>
            <a:picLocks noChangeAspect="1"/>
          </p:cNvPicPr>
          <p:nvPr/>
        </p:nvPicPr>
        <p:blipFill>
          <a:blip r:embed="rId2">
            <a:extLst/>
          </a:blip>
          <a:stretch>
            <a:fillRect/>
          </a:stretch>
        </p:blipFill>
        <p:spPr>
          <a:xfrm>
            <a:off x="-209139" y="2816175"/>
            <a:ext cx="24802278" cy="620792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Eisegesis V. Exegesis"/>
          <p:cNvSpPr txBox="1"/>
          <p:nvPr>
            <p:ph type="ctrTitle"/>
          </p:nvPr>
        </p:nvSpPr>
        <p:spPr>
          <a:xfrm>
            <a:off x="399553" y="565443"/>
            <a:ext cx="23704869" cy="12776484"/>
          </a:xfrm>
          <a:prstGeom prst="rect">
            <a:avLst/>
          </a:prstGeom>
        </p:spPr>
        <p:txBody>
          <a:bodyPr/>
          <a:lstStyle/>
          <a:p>
            <a:pPr algn="ctr">
              <a:defRPr b="0">
                <a:latin typeface="Arial"/>
                <a:ea typeface="Arial"/>
                <a:cs typeface="Arial"/>
                <a:sym typeface="Arial"/>
              </a:defRPr>
            </a:pPr>
            <a:r>
              <a:t> Eisegesis V. Exegesis</a:t>
            </a:r>
          </a:p>
          <a:p>
            <a:pPr/>
          </a:p>
          <a:p>
            <a:pPr/>
          </a:p>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33" name="TSTT#11.jpg" descr="TSTT#11.jpg"/>
          <p:cNvPicPr>
            <a:picLocks noChangeAspect="1"/>
          </p:cNvPicPr>
          <p:nvPr/>
        </p:nvPicPr>
        <p:blipFill>
          <a:blip r:embed="rId2">
            <a:extLst/>
          </a:blip>
          <a:stretch>
            <a:fillRect/>
          </a:stretch>
        </p:blipFill>
        <p:spPr>
          <a:xfrm>
            <a:off x="-255680" y="1421721"/>
            <a:ext cx="24895360" cy="9180573"/>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92" name="TSTT6#1.jpg" descr="TSTT6#1.jpg"/>
          <p:cNvPicPr>
            <a:picLocks noChangeAspect="1"/>
          </p:cNvPicPr>
          <p:nvPr/>
        </p:nvPicPr>
        <p:blipFill>
          <a:blip r:embed="rId2">
            <a:extLst/>
          </a:blip>
          <a:stretch>
            <a:fillRect/>
          </a:stretch>
        </p:blipFill>
        <p:spPr>
          <a:xfrm>
            <a:off x="-187226" y="2103515"/>
            <a:ext cx="24758452" cy="8752448"/>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Matthew 18:15-20"/>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Matthew 18:15-20</a:t>
            </a:r>
          </a:p>
        </p:txBody>
      </p:sp>
      <p:pic>
        <p:nvPicPr>
          <p:cNvPr id="695" name="TSTT6#2.jpg" descr="TSTT6#2.jpg"/>
          <p:cNvPicPr>
            <a:picLocks noChangeAspect="1"/>
          </p:cNvPicPr>
          <p:nvPr/>
        </p:nvPicPr>
        <p:blipFill>
          <a:blip r:embed="rId2">
            <a:extLst/>
          </a:blip>
          <a:stretch>
            <a:fillRect/>
          </a:stretch>
        </p:blipFill>
        <p:spPr>
          <a:xfrm>
            <a:off x="-30624" y="903335"/>
            <a:ext cx="24445248" cy="9403796"/>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698" name="TSTT6#3.jpg" descr="TSTT6#3.jpg"/>
          <p:cNvPicPr>
            <a:picLocks noChangeAspect="1"/>
          </p:cNvPicPr>
          <p:nvPr/>
        </p:nvPicPr>
        <p:blipFill>
          <a:blip r:embed="rId2">
            <a:extLst/>
          </a:blip>
          <a:stretch>
            <a:fillRect/>
          </a:stretch>
        </p:blipFill>
        <p:spPr>
          <a:xfrm>
            <a:off x="-119915" y="3054453"/>
            <a:ext cx="24623830" cy="4902097"/>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01" name="TSTT6#5.jpg" descr="TSTT6#5.jpg"/>
          <p:cNvPicPr>
            <a:picLocks noChangeAspect="1"/>
          </p:cNvPicPr>
          <p:nvPr/>
        </p:nvPicPr>
        <p:blipFill>
          <a:blip r:embed="rId2">
            <a:extLst/>
          </a:blip>
          <a:stretch>
            <a:fillRect/>
          </a:stretch>
        </p:blipFill>
        <p:spPr>
          <a:xfrm>
            <a:off x="-155837" y="2406618"/>
            <a:ext cx="24695674" cy="706446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Luke 11:16-23"/>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Luke 11:16-23</a:t>
            </a:r>
          </a:p>
        </p:txBody>
      </p:sp>
      <p:pic>
        <p:nvPicPr>
          <p:cNvPr id="704" name="TSTT6#6.jpg" descr="TSTT6#6.jpg"/>
          <p:cNvPicPr>
            <a:picLocks noChangeAspect="1"/>
          </p:cNvPicPr>
          <p:nvPr/>
        </p:nvPicPr>
        <p:blipFill>
          <a:blip r:embed="rId2">
            <a:extLst/>
          </a:blip>
          <a:stretch>
            <a:fillRect/>
          </a:stretch>
        </p:blipFill>
        <p:spPr>
          <a:xfrm>
            <a:off x="-232365" y="1816284"/>
            <a:ext cx="24848730" cy="867129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07" name="TSTT6#7.jpg" descr="TSTT6#7.jpg"/>
          <p:cNvPicPr>
            <a:picLocks noChangeAspect="1"/>
          </p:cNvPicPr>
          <p:nvPr/>
        </p:nvPicPr>
        <p:blipFill>
          <a:blip r:embed="rId2">
            <a:extLst/>
          </a:blip>
          <a:stretch>
            <a:fillRect/>
          </a:stretch>
        </p:blipFill>
        <p:spPr>
          <a:xfrm>
            <a:off x="-157929" y="2435245"/>
            <a:ext cx="24699858" cy="6485935"/>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10" name="TSTT6#8.jpg" descr="TSTT6#8.jpg"/>
          <p:cNvPicPr>
            <a:picLocks noChangeAspect="1"/>
          </p:cNvPicPr>
          <p:nvPr/>
        </p:nvPicPr>
        <p:blipFill>
          <a:blip r:embed="rId2">
            <a:extLst/>
          </a:blip>
          <a:stretch>
            <a:fillRect/>
          </a:stretch>
        </p:blipFill>
        <p:spPr>
          <a:xfrm>
            <a:off x="-330990" y="2161683"/>
            <a:ext cx="25045980" cy="7238059"/>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13" name="TSTT6#10.jpg" descr="TSTT6#10.jpg"/>
          <p:cNvPicPr>
            <a:picLocks noChangeAspect="1"/>
          </p:cNvPicPr>
          <p:nvPr/>
        </p:nvPicPr>
        <p:blipFill>
          <a:blip r:embed="rId2">
            <a:extLst/>
          </a:blip>
          <a:stretch>
            <a:fillRect/>
          </a:stretch>
        </p:blipFill>
        <p:spPr>
          <a:xfrm>
            <a:off x="-313302" y="2580628"/>
            <a:ext cx="25010604" cy="6340717"/>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16" name="TSTT6#11.jpg" descr="TSTT6#11.jpg"/>
          <p:cNvPicPr>
            <a:picLocks noChangeAspect="1"/>
          </p:cNvPicPr>
          <p:nvPr/>
        </p:nvPicPr>
        <p:blipFill>
          <a:blip r:embed="rId2">
            <a:extLst/>
          </a:blip>
          <a:stretch>
            <a:fillRect/>
          </a:stretch>
        </p:blipFill>
        <p:spPr>
          <a:xfrm>
            <a:off x="-56142" y="2875181"/>
            <a:ext cx="24496284" cy="5151219"/>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19" name="TSTT6#12.jpg" descr="TSTT6#12.jpg"/>
          <p:cNvPicPr>
            <a:picLocks noChangeAspect="1"/>
          </p:cNvPicPr>
          <p:nvPr/>
        </p:nvPicPr>
        <p:blipFill>
          <a:blip r:embed="rId2">
            <a:extLst/>
          </a:blip>
          <a:stretch>
            <a:fillRect/>
          </a:stretch>
        </p:blipFill>
        <p:spPr>
          <a:xfrm>
            <a:off x="15864" y="4506116"/>
            <a:ext cx="24352272" cy="304403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Why is the Bible So Hard  For Some to Understand?"/>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Why is the Bible So Hard </a:t>
            </a:r>
            <a:br/>
            <a:r>
              <a:t>For Some to Understand?</a:t>
            </a: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topped Her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r>
              <a:t>Stopped Here</a:t>
            </a: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24" name="TSTT7#1.jpg" descr="TSTT7#1.jpg"/>
          <p:cNvPicPr>
            <a:picLocks noChangeAspect="1"/>
          </p:cNvPicPr>
          <p:nvPr/>
        </p:nvPicPr>
        <p:blipFill>
          <a:blip r:embed="rId2">
            <a:extLst/>
          </a:blip>
          <a:stretch>
            <a:fillRect/>
          </a:stretch>
        </p:blipFill>
        <p:spPr>
          <a:xfrm>
            <a:off x="-166009" y="2114433"/>
            <a:ext cx="24716018" cy="7519103"/>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27" name="TSTT7#2.jpg" descr="TSTT7#2.jpg"/>
          <p:cNvPicPr>
            <a:picLocks noChangeAspect="1"/>
          </p:cNvPicPr>
          <p:nvPr/>
        </p:nvPicPr>
        <p:blipFill>
          <a:blip r:embed="rId2">
            <a:extLst/>
          </a:blip>
          <a:stretch>
            <a:fillRect/>
          </a:stretch>
        </p:blipFill>
        <p:spPr>
          <a:xfrm>
            <a:off x="-95089" y="2958475"/>
            <a:ext cx="24574178" cy="5271125"/>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30" name="TSTT8#1.jpg" descr="TSTT8#1.jpg"/>
          <p:cNvPicPr>
            <a:picLocks noChangeAspect="1"/>
          </p:cNvPicPr>
          <p:nvPr/>
        </p:nvPicPr>
        <p:blipFill>
          <a:blip r:embed="rId2">
            <a:extLst/>
          </a:blip>
          <a:stretch>
            <a:fillRect/>
          </a:stretch>
        </p:blipFill>
        <p:spPr>
          <a:xfrm>
            <a:off x="-435947" y="1374354"/>
            <a:ext cx="25255894" cy="9035834"/>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33" name="TSTT8#2.jpg" descr="TSTT8#2.jpg"/>
          <p:cNvPicPr>
            <a:picLocks noChangeAspect="1"/>
          </p:cNvPicPr>
          <p:nvPr/>
        </p:nvPicPr>
        <p:blipFill>
          <a:blip r:embed="rId2">
            <a:extLst/>
          </a:blip>
          <a:stretch>
            <a:fillRect/>
          </a:stretch>
        </p:blipFill>
        <p:spPr>
          <a:xfrm>
            <a:off x="-679914" y="2041022"/>
            <a:ext cx="26034691" cy="8217284"/>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36" name="TSTT8#3.jpg" descr="TSTT8#3.jpg"/>
          <p:cNvPicPr>
            <a:picLocks noChangeAspect="1"/>
          </p:cNvPicPr>
          <p:nvPr/>
        </p:nvPicPr>
        <p:blipFill>
          <a:blip r:embed="rId2">
            <a:extLst/>
          </a:blip>
          <a:stretch>
            <a:fillRect/>
          </a:stretch>
        </p:blipFill>
        <p:spPr>
          <a:xfrm>
            <a:off x="-212229" y="2851513"/>
            <a:ext cx="24808458" cy="5954031"/>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39" name="TSTT8#4.jpg" descr="TSTT8#4.jpg"/>
          <p:cNvPicPr>
            <a:picLocks noChangeAspect="1"/>
          </p:cNvPicPr>
          <p:nvPr/>
        </p:nvPicPr>
        <p:blipFill>
          <a:blip r:embed="rId2">
            <a:extLst/>
          </a:blip>
          <a:stretch>
            <a:fillRect/>
          </a:stretch>
        </p:blipFill>
        <p:spPr>
          <a:xfrm>
            <a:off x="-1327771" y="368509"/>
            <a:ext cx="27039542" cy="12978982"/>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42" name="TSTT8#5.jpg" descr="TSTT8#5.jpg"/>
          <p:cNvPicPr>
            <a:picLocks noChangeAspect="1"/>
          </p:cNvPicPr>
          <p:nvPr/>
        </p:nvPicPr>
        <p:blipFill>
          <a:blip r:embed="rId2">
            <a:extLst/>
          </a:blip>
          <a:stretch>
            <a:fillRect/>
          </a:stretch>
        </p:blipFill>
        <p:spPr>
          <a:xfrm>
            <a:off x="-64441" y="1544968"/>
            <a:ext cx="24512882" cy="9817101"/>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45" name="#9#1.jpg" descr="#9#1.jpg"/>
          <p:cNvPicPr>
            <a:picLocks noChangeAspect="1"/>
          </p:cNvPicPr>
          <p:nvPr/>
        </p:nvPicPr>
        <p:blipFill>
          <a:blip r:embed="rId2">
            <a:extLst/>
          </a:blip>
          <a:stretch>
            <a:fillRect/>
          </a:stretch>
        </p:blipFill>
        <p:spPr>
          <a:xfrm>
            <a:off x="-122795" y="2436884"/>
            <a:ext cx="24629590" cy="7859989"/>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48" name="#9#2.jpg" descr="#9#2.jpg"/>
          <p:cNvPicPr>
            <a:picLocks noChangeAspect="1"/>
          </p:cNvPicPr>
          <p:nvPr/>
        </p:nvPicPr>
        <p:blipFill>
          <a:blip r:embed="rId2">
            <a:extLst/>
          </a:blip>
          <a:stretch>
            <a:fillRect/>
          </a:stretch>
        </p:blipFill>
        <p:spPr>
          <a:xfrm>
            <a:off x="-98425" y="2444347"/>
            <a:ext cx="24580850" cy="687754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38" name="TSTT#11.jpg" descr="TSTT#11.jpg"/>
          <p:cNvPicPr>
            <a:picLocks noChangeAspect="1"/>
          </p:cNvPicPr>
          <p:nvPr/>
        </p:nvPicPr>
        <p:blipFill>
          <a:blip r:embed="rId2">
            <a:extLst/>
          </a:blip>
          <a:stretch>
            <a:fillRect/>
          </a:stretch>
        </p:blipFill>
        <p:spPr>
          <a:xfrm>
            <a:off x="-255680" y="1421721"/>
            <a:ext cx="24895360" cy="9180573"/>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51" name="#9#3.jpg" descr="#9#3.jpg"/>
          <p:cNvPicPr>
            <a:picLocks noChangeAspect="1"/>
          </p:cNvPicPr>
          <p:nvPr/>
        </p:nvPicPr>
        <p:blipFill>
          <a:blip r:embed="rId2">
            <a:extLst/>
          </a:blip>
          <a:stretch>
            <a:fillRect/>
          </a:stretch>
        </p:blipFill>
        <p:spPr>
          <a:xfrm>
            <a:off x="-44898" y="263480"/>
            <a:ext cx="24473796" cy="1338041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54" name="#9#4.jpg" descr="#9#4.jpg"/>
          <p:cNvPicPr>
            <a:picLocks noChangeAspect="1"/>
          </p:cNvPicPr>
          <p:nvPr/>
        </p:nvPicPr>
        <p:blipFill>
          <a:blip r:embed="rId2">
            <a:extLst/>
          </a:blip>
          <a:stretch>
            <a:fillRect/>
          </a:stretch>
        </p:blipFill>
        <p:spPr>
          <a:xfrm>
            <a:off x="3042162" y="4924774"/>
            <a:ext cx="18057601" cy="2506913"/>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57" name="#9#5.jpg" descr="#9#5.jpg"/>
          <p:cNvPicPr>
            <a:picLocks noChangeAspect="1"/>
          </p:cNvPicPr>
          <p:nvPr/>
        </p:nvPicPr>
        <p:blipFill>
          <a:blip r:embed="rId2">
            <a:extLst/>
          </a:blip>
          <a:stretch>
            <a:fillRect/>
          </a:stretch>
        </p:blipFill>
        <p:spPr>
          <a:xfrm>
            <a:off x="2299966" y="1559273"/>
            <a:ext cx="19784068" cy="10114685"/>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60" name="#9#6.jpg" descr="#9#6.jpg"/>
          <p:cNvPicPr>
            <a:picLocks noChangeAspect="1"/>
          </p:cNvPicPr>
          <p:nvPr/>
        </p:nvPicPr>
        <p:blipFill>
          <a:blip r:embed="rId2">
            <a:extLst/>
          </a:blip>
          <a:stretch>
            <a:fillRect/>
          </a:stretch>
        </p:blipFill>
        <p:spPr>
          <a:xfrm>
            <a:off x="1834853" y="2382968"/>
            <a:ext cx="20714294" cy="8080361"/>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63" name="#9#7.jpg" descr="#9#7.jpg"/>
          <p:cNvPicPr>
            <a:picLocks noChangeAspect="1"/>
          </p:cNvPicPr>
          <p:nvPr/>
        </p:nvPicPr>
        <p:blipFill>
          <a:blip r:embed="rId2">
            <a:extLst/>
          </a:blip>
          <a:stretch>
            <a:fillRect/>
          </a:stretch>
        </p:blipFill>
        <p:spPr>
          <a:xfrm>
            <a:off x="1652623" y="3732443"/>
            <a:ext cx="21078754" cy="4338407"/>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66" name="#9#8.jpg" descr="#9#8.jpg"/>
          <p:cNvPicPr>
            <a:picLocks noChangeAspect="1"/>
          </p:cNvPicPr>
          <p:nvPr/>
        </p:nvPicPr>
        <p:blipFill>
          <a:blip r:embed="rId2">
            <a:extLst/>
          </a:blip>
          <a:stretch>
            <a:fillRect/>
          </a:stretch>
        </p:blipFill>
        <p:spPr>
          <a:xfrm>
            <a:off x="1917180" y="3926230"/>
            <a:ext cx="20549640" cy="408747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69" name="#9#9.jpg" descr="#9#9.jpg"/>
          <p:cNvPicPr>
            <a:picLocks noChangeAspect="1"/>
          </p:cNvPicPr>
          <p:nvPr/>
        </p:nvPicPr>
        <p:blipFill>
          <a:blip r:embed="rId2">
            <a:extLst/>
          </a:blip>
          <a:stretch>
            <a:fillRect/>
          </a:stretch>
        </p:blipFill>
        <p:spPr>
          <a:xfrm>
            <a:off x="1857466" y="4986712"/>
            <a:ext cx="20669068" cy="2645988"/>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72" name="#9#10.jpg" descr="#9#10.jpg"/>
          <p:cNvPicPr>
            <a:picLocks noChangeAspect="1"/>
          </p:cNvPicPr>
          <p:nvPr/>
        </p:nvPicPr>
        <p:blipFill>
          <a:blip r:embed="rId2">
            <a:extLst/>
          </a:blip>
          <a:stretch>
            <a:fillRect/>
          </a:stretch>
        </p:blipFill>
        <p:spPr>
          <a:xfrm>
            <a:off x="358847" y="4489892"/>
            <a:ext cx="23666306" cy="3155509"/>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75" name="#9#11.jpg" descr="#9#11.jpg"/>
          <p:cNvPicPr>
            <a:picLocks noChangeAspect="1"/>
          </p:cNvPicPr>
          <p:nvPr/>
        </p:nvPicPr>
        <p:blipFill>
          <a:blip r:embed="rId2">
            <a:extLst/>
          </a:blip>
          <a:stretch>
            <a:fillRect/>
          </a:stretch>
        </p:blipFill>
        <p:spPr>
          <a:xfrm>
            <a:off x="610992" y="3789103"/>
            <a:ext cx="23162016" cy="368204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78" name="#9#12.jpg" descr="#9#12.jpg"/>
          <p:cNvPicPr>
            <a:picLocks noChangeAspect="1"/>
          </p:cNvPicPr>
          <p:nvPr/>
        </p:nvPicPr>
        <p:blipFill>
          <a:blip r:embed="rId2">
            <a:extLst/>
          </a:blip>
          <a:stretch>
            <a:fillRect/>
          </a:stretch>
        </p:blipFill>
        <p:spPr>
          <a:xfrm>
            <a:off x="2180981" y="1163758"/>
            <a:ext cx="20022038" cy="1138848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41" name="TSTT#12.jpg" descr="TSTT#12.jpg"/>
          <p:cNvPicPr>
            <a:picLocks noChangeAspect="1"/>
          </p:cNvPicPr>
          <p:nvPr/>
        </p:nvPicPr>
        <p:blipFill>
          <a:blip r:embed="rId2">
            <a:extLst/>
          </a:blip>
          <a:stretch>
            <a:fillRect/>
          </a:stretch>
        </p:blipFill>
        <p:spPr>
          <a:xfrm>
            <a:off x="-98349" y="1264716"/>
            <a:ext cx="24580698" cy="9635292"/>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topped here"/>
          <p:cNvSpPr txBox="1"/>
          <p:nvPr>
            <p:ph type="ctrTitle"/>
          </p:nvPr>
        </p:nvSpPr>
        <p:spPr>
          <a:xfrm>
            <a:off x="37503" y="565443"/>
            <a:ext cx="24066919" cy="12776484"/>
          </a:xfrm>
          <a:prstGeom prst="rect">
            <a:avLst/>
          </a:prstGeom>
        </p:spPr>
        <p:txBody>
          <a:bodyPr/>
          <a:lstStyle>
            <a:lvl1pPr algn="ctr">
              <a:defRPr b="0" spc="-159" sz="8000">
                <a:latin typeface="Arial"/>
                <a:ea typeface="Arial"/>
                <a:cs typeface="Arial"/>
                <a:sym typeface="Arial"/>
              </a:defRPr>
            </a:lvl1pPr>
          </a:lstStyle>
          <a:p>
            <a:pPr/>
            <a:r>
              <a:t>Stopped here</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83" name="#10#1.jpg" descr="#10#1.jpg"/>
          <p:cNvPicPr>
            <a:picLocks noChangeAspect="1"/>
          </p:cNvPicPr>
          <p:nvPr/>
        </p:nvPicPr>
        <p:blipFill>
          <a:blip r:embed="rId2">
            <a:extLst/>
          </a:blip>
          <a:stretch>
            <a:fillRect/>
          </a:stretch>
        </p:blipFill>
        <p:spPr>
          <a:xfrm>
            <a:off x="347169" y="2247567"/>
            <a:ext cx="23689662" cy="7167757"/>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86" name="#10#2.jpg" descr="#10#2.jpg"/>
          <p:cNvPicPr>
            <a:picLocks noChangeAspect="1"/>
          </p:cNvPicPr>
          <p:nvPr/>
        </p:nvPicPr>
        <p:blipFill>
          <a:blip r:embed="rId2">
            <a:extLst/>
          </a:blip>
          <a:stretch>
            <a:fillRect/>
          </a:stretch>
        </p:blipFill>
        <p:spPr>
          <a:xfrm>
            <a:off x="715471" y="3417549"/>
            <a:ext cx="22953058" cy="4078334"/>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89" name="#10#4.jpg" descr="#10#4.jpg"/>
          <p:cNvPicPr>
            <a:picLocks noChangeAspect="1"/>
          </p:cNvPicPr>
          <p:nvPr/>
        </p:nvPicPr>
        <p:blipFill>
          <a:blip r:embed="rId2">
            <a:extLst/>
          </a:blip>
          <a:stretch>
            <a:fillRect/>
          </a:stretch>
        </p:blipFill>
        <p:spPr>
          <a:xfrm>
            <a:off x="1615065" y="4801631"/>
            <a:ext cx="21153870" cy="2326447"/>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92" name="#10#5.jpg" descr="#10#5.jpg"/>
          <p:cNvPicPr>
            <a:picLocks noChangeAspect="1"/>
          </p:cNvPicPr>
          <p:nvPr/>
        </p:nvPicPr>
        <p:blipFill>
          <a:blip r:embed="rId2">
            <a:extLst/>
          </a:blip>
          <a:stretch>
            <a:fillRect/>
          </a:stretch>
        </p:blipFill>
        <p:spPr>
          <a:xfrm>
            <a:off x="417268" y="4231695"/>
            <a:ext cx="23549464" cy="2767567"/>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95" name="#10#6.jpg" descr="#10#6.jpg"/>
          <p:cNvPicPr>
            <a:picLocks noChangeAspect="1"/>
          </p:cNvPicPr>
          <p:nvPr/>
        </p:nvPicPr>
        <p:blipFill>
          <a:blip r:embed="rId2">
            <a:extLst/>
          </a:blip>
          <a:stretch>
            <a:fillRect/>
          </a:stretch>
        </p:blipFill>
        <p:spPr>
          <a:xfrm>
            <a:off x="364254" y="4968401"/>
            <a:ext cx="23655492" cy="25246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798" name="#10#7.jpg" descr="#10#7.jpg"/>
          <p:cNvPicPr>
            <a:picLocks noChangeAspect="1"/>
          </p:cNvPicPr>
          <p:nvPr/>
        </p:nvPicPr>
        <p:blipFill>
          <a:blip r:embed="rId2">
            <a:extLst/>
          </a:blip>
          <a:stretch>
            <a:fillRect/>
          </a:stretch>
        </p:blipFill>
        <p:spPr>
          <a:xfrm>
            <a:off x="551695" y="4661821"/>
            <a:ext cx="23280610" cy="2996279"/>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01" name="#10#8.jpg" descr="#10#8.jpg"/>
          <p:cNvPicPr>
            <a:picLocks noChangeAspect="1"/>
          </p:cNvPicPr>
          <p:nvPr/>
        </p:nvPicPr>
        <p:blipFill>
          <a:blip r:embed="rId2">
            <a:extLst/>
          </a:blip>
          <a:stretch>
            <a:fillRect/>
          </a:stretch>
        </p:blipFill>
        <p:spPr>
          <a:xfrm>
            <a:off x="-42613" y="3818564"/>
            <a:ext cx="24469226" cy="4017336"/>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04" name="#10#11.jpg" descr="#10#11.jpg"/>
          <p:cNvPicPr>
            <a:picLocks noChangeAspect="1"/>
          </p:cNvPicPr>
          <p:nvPr/>
        </p:nvPicPr>
        <p:blipFill>
          <a:blip r:embed="rId2">
            <a:extLst/>
          </a:blip>
          <a:stretch>
            <a:fillRect/>
          </a:stretch>
        </p:blipFill>
        <p:spPr>
          <a:xfrm>
            <a:off x="-68338" y="3702469"/>
            <a:ext cx="24520676" cy="3672929"/>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07" name="TSTT#11#1.jpg" descr="TSTT#11#1.jpg"/>
          <p:cNvPicPr>
            <a:picLocks noChangeAspect="1"/>
          </p:cNvPicPr>
          <p:nvPr/>
        </p:nvPicPr>
        <p:blipFill>
          <a:blip r:embed="rId2">
            <a:extLst/>
          </a:blip>
          <a:stretch>
            <a:fillRect/>
          </a:stretch>
        </p:blipFill>
        <p:spPr>
          <a:xfrm>
            <a:off x="-37510" y="1239403"/>
            <a:ext cx="24459020" cy="983600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44" name="TSTT#20.jpg" descr="TSTT#20.jpg"/>
          <p:cNvPicPr>
            <a:picLocks noChangeAspect="1"/>
          </p:cNvPicPr>
          <p:nvPr/>
        </p:nvPicPr>
        <p:blipFill>
          <a:blip r:embed="rId2">
            <a:extLst/>
          </a:blip>
          <a:stretch>
            <a:fillRect/>
          </a:stretch>
        </p:blipFill>
        <p:spPr>
          <a:xfrm>
            <a:off x="-192864" y="3379866"/>
            <a:ext cx="24769728" cy="4475084"/>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10" name="TSTT#11#2.jpg" descr="TSTT#11#2.jpg"/>
          <p:cNvPicPr>
            <a:picLocks noChangeAspect="1"/>
          </p:cNvPicPr>
          <p:nvPr/>
        </p:nvPicPr>
        <p:blipFill>
          <a:blip r:embed="rId2">
            <a:extLst/>
          </a:blip>
          <a:stretch>
            <a:fillRect/>
          </a:stretch>
        </p:blipFill>
        <p:spPr>
          <a:xfrm>
            <a:off x="-99649" y="1832137"/>
            <a:ext cx="24583298" cy="7679263"/>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13" name="TSTT#11#3.jpg" descr="TSTT#11#3.jpg"/>
          <p:cNvPicPr>
            <a:picLocks noChangeAspect="1"/>
          </p:cNvPicPr>
          <p:nvPr/>
        </p:nvPicPr>
        <p:blipFill>
          <a:blip r:embed="rId2">
            <a:extLst/>
          </a:blip>
          <a:stretch>
            <a:fillRect/>
          </a:stretch>
        </p:blipFill>
        <p:spPr>
          <a:xfrm>
            <a:off x="-75199" y="3158357"/>
            <a:ext cx="24534398" cy="5315351"/>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16" name="TSTT#11#4.jpg" descr="TSTT#11#4.jpg"/>
          <p:cNvPicPr>
            <a:picLocks noChangeAspect="1"/>
          </p:cNvPicPr>
          <p:nvPr/>
        </p:nvPicPr>
        <p:blipFill>
          <a:blip r:embed="rId2">
            <a:extLst/>
          </a:blip>
          <a:stretch>
            <a:fillRect/>
          </a:stretch>
        </p:blipFill>
        <p:spPr>
          <a:xfrm>
            <a:off x="-204799" y="2717452"/>
            <a:ext cx="24793598" cy="7207118"/>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19" name="TSTT#11#5.jpg" descr="TSTT#11#5.jpg"/>
          <p:cNvPicPr>
            <a:picLocks noChangeAspect="1"/>
          </p:cNvPicPr>
          <p:nvPr/>
        </p:nvPicPr>
        <p:blipFill>
          <a:blip r:embed="rId2">
            <a:extLst/>
          </a:blip>
          <a:stretch>
            <a:fillRect/>
          </a:stretch>
        </p:blipFill>
        <p:spPr>
          <a:xfrm>
            <a:off x="-139097" y="2884857"/>
            <a:ext cx="24662194" cy="5691276"/>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22" name="TSTT#11#6.jpg" descr="TSTT#11#6.jpg"/>
          <p:cNvPicPr>
            <a:picLocks noChangeAspect="1"/>
          </p:cNvPicPr>
          <p:nvPr/>
        </p:nvPicPr>
        <p:blipFill>
          <a:blip r:embed="rId2">
            <a:extLst/>
          </a:blip>
          <a:stretch>
            <a:fillRect/>
          </a:stretch>
        </p:blipFill>
        <p:spPr>
          <a:xfrm>
            <a:off x="-57509" y="1774298"/>
            <a:ext cx="24499018" cy="9688879"/>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25" name="TSTT#12#1.jpg" descr="TSTT#12#1.jpg"/>
          <p:cNvPicPr>
            <a:picLocks noChangeAspect="1"/>
          </p:cNvPicPr>
          <p:nvPr/>
        </p:nvPicPr>
        <p:blipFill>
          <a:blip r:embed="rId2">
            <a:extLst/>
          </a:blip>
          <a:stretch>
            <a:fillRect/>
          </a:stretch>
        </p:blipFill>
        <p:spPr>
          <a:xfrm>
            <a:off x="-144153" y="1635813"/>
            <a:ext cx="24672306" cy="8649056"/>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Matthew 23:27…"/>
          <p:cNvSpPr txBox="1"/>
          <p:nvPr>
            <p:ph type="ctrTitle"/>
          </p:nvPr>
        </p:nvSpPr>
        <p:spPr>
          <a:xfrm>
            <a:off x="419957" y="364853"/>
            <a:ext cx="23651542" cy="12986294"/>
          </a:xfrm>
          <a:prstGeom prst="rect">
            <a:avLst/>
          </a:prstGeom>
        </p:spPr>
        <p:txBody>
          <a:bodyPr/>
          <a:lstStyle/>
          <a:p>
            <a:pPr algn="ctr">
              <a:defRPr b="0" spc="-159" sz="8000">
                <a:latin typeface="Arial"/>
                <a:ea typeface="Arial"/>
                <a:cs typeface="Arial"/>
                <a:sym typeface="Arial"/>
              </a:defRPr>
            </a:pPr>
            <a:r>
              <a:t>Matthew 23:27</a:t>
            </a:r>
          </a:p>
          <a:p>
            <a:pPr algn="ctr">
              <a:defRPr b="0" spc="-159" sz="8000">
                <a:latin typeface="Arial"/>
                <a:ea typeface="Arial"/>
                <a:cs typeface="Arial"/>
                <a:sym typeface="Arial"/>
              </a:defRPr>
            </a:pPr>
          </a:p>
          <a:p>
            <a:pPr algn="ctr">
              <a:defRPr b="0" spc="-159" sz="8000">
                <a:latin typeface="Arial"/>
                <a:ea typeface="Arial"/>
                <a:cs typeface="Arial"/>
                <a:sym typeface="Arial"/>
              </a:defRPr>
            </a:pPr>
            <a:r>
              <a:rPr>
                <a:solidFill>
                  <a:srgbClr val="FFD479"/>
                </a:solidFill>
              </a:rPr>
              <a:t>Woe</a:t>
            </a:r>
            <a:r>
              <a:t> to you, scribes and Pharisees, hypocrites! For you are like whitewashed tombs</a:t>
            </a:r>
            <a:r>
              <a:rPr>
                <a:solidFill>
                  <a:srgbClr val="FF9300"/>
                </a:solidFill>
              </a:rPr>
              <a:t> </a:t>
            </a:r>
            <a:r>
              <a:rPr>
                <a:solidFill>
                  <a:srgbClr val="FFD479"/>
                </a:solidFill>
              </a:rPr>
              <a:t>which indeed appear beautiful outwardly,</a:t>
            </a:r>
            <a:r>
              <a:t> but inside are full of dead men’s bones and all uncleanness.</a:t>
            </a:r>
          </a:p>
          <a:p>
            <a:pPr/>
          </a:p>
          <a:p>
            <a:pP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Who Were The Pharisees?"/>
          <p:cNvSpPr txBox="1"/>
          <p:nvPr>
            <p:ph type="ctrTitle"/>
          </p:nvPr>
        </p:nvSpPr>
        <p:spPr>
          <a:xfrm>
            <a:off x="419957" y="364853"/>
            <a:ext cx="23651542" cy="12986294"/>
          </a:xfrm>
          <a:prstGeom prst="rect">
            <a:avLst/>
          </a:prstGeom>
        </p:spPr>
        <p:txBody>
          <a:bodyPr/>
          <a:lstStyle>
            <a:lvl1pPr algn="ctr">
              <a:defRPr b="0" spc="-211" sz="10600">
                <a:latin typeface="Arial"/>
                <a:ea typeface="Arial"/>
                <a:cs typeface="Arial"/>
                <a:sym typeface="Arial"/>
              </a:defRPr>
            </a:lvl1pPr>
          </a:lstStyle>
          <a:p>
            <a:pPr/>
            <a:r>
              <a:t>Who Were The Pharisees?</a:t>
            </a:r>
          </a:p>
        </p:txBody>
      </p:sp>
      <p:pic>
        <p:nvPicPr>
          <p:cNvPr id="830" name="Insults#21.jpg" descr="Insults#21.jpg"/>
          <p:cNvPicPr>
            <a:picLocks noChangeAspect="1"/>
          </p:cNvPicPr>
          <p:nvPr/>
        </p:nvPicPr>
        <p:blipFill>
          <a:blip r:embed="rId2">
            <a:extLst/>
          </a:blip>
          <a:stretch>
            <a:fillRect/>
          </a:stretch>
        </p:blipFill>
        <p:spPr>
          <a:xfrm>
            <a:off x="-22619" y="828002"/>
            <a:ext cx="24429238" cy="9357398"/>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Luke 11:37-45"/>
          <p:cNvSpPr txBox="1"/>
          <p:nvPr>
            <p:ph type="ctrTitle"/>
          </p:nvPr>
        </p:nvSpPr>
        <p:spPr>
          <a:xfrm>
            <a:off x="419957" y="364853"/>
            <a:ext cx="23651542" cy="12986294"/>
          </a:xfrm>
          <a:prstGeom prst="rect">
            <a:avLst/>
          </a:prstGeom>
        </p:spPr>
        <p:txBody>
          <a:bodyPr/>
          <a:lstStyle>
            <a:lvl1pPr algn="ctr">
              <a:defRPr b="0" spc="-211" sz="10600">
                <a:latin typeface="Arial"/>
                <a:ea typeface="Arial"/>
                <a:cs typeface="Arial"/>
                <a:sym typeface="Arial"/>
              </a:defRPr>
            </a:lvl1pPr>
          </a:lstStyle>
          <a:p>
            <a:pPr/>
            <a:r>
              <a:t>Luke 11:37-45</a:t>
            </a:r>
          </a:p>
        </p:txBody>
      </p:sp>
      <p:pic>
        <p:nvPicPr>
          <p:cNvPr id="833" name="Insults#2.jpg" descr="Insults#2.jpg"/>
          <p:cNvPicPr>
            <a:picLocks noChangeAspect="1"/>
          </p:cNvPicPr>
          <p:nvPr/>
        </p:nvPicPr>
        <p:blipFill>
          <a:blip r:embed="rId2">
            <a:extLst/>
          </a:blip>
          <a:stretch>
            <a:fillRect/>
          </a:stretch>
        </p:blipFill>
        <p:spPr>
          <a:xfrm>
            <a:off x="942021" y="796836"/>
            <a:ext cx="22499958" cy="10511133"/>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36" name="TSTT#12#5.jpg" descr="TSTT#12#5.jpg"/>
          <p:cNvPicPr>
            <a:picLocks noChangeAspect="1"/>
          </p:cNvPicPr>
          <p:nvPr/>
        </p:nvPicPr>
        <p:blipFill>
          <a:blip r:embed="rId2">
            <a:extLst/>
          </a:blip>
          <a:stretch>
            <a:fillRect/>
          </a:stretch>
        </p:blipFill>
        <p:spPr>
          <a:xfrm>
            <a:off x="-249980" y="3040610"/>
            <a:ext cx="24883960" cy="667408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47" name="TSTT#13.jpg" descr="TSTT#13.jpg"/>
          <p:cNvPicPr>
            <a:picLocks noChangeAspect="1"/>
          </p:cNvPicPr>
          <p:nvPr/>
        </p:nvPicPr>
        <p:blipFill>
          <a:blip r:embed="rId2">
            <a:extLst/>
          </a:blip>
          <a:stretch>
            <a:fillRect/>
          </a:stretch>
        </p:blipFill>
        <p:spPr>
          <a:xfrm>
            <a:off x="-653978" y="2333390"/>
            <a:ext cx="25811932" cy="7273350"/>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39" name="TSTT#12#6.jpg" descr="TSTT#12#6.jpg"/>
          <p:cNvPicPr>
            <a:picLocks noChangeAspect="1"/>
          </p:cNvPicPr>
          <p:nvPr/>
        </p:nvPicPr>
        <p:blipFill>
          <a:blip r:embed="rId2">
            <a:extLst/>
          </a:blip>
          <a:stretch>
            <a:fillRect/>
          </a:stretch>
        </p:blipFill>
        <p:spPr>
          <a:xfrm>
            <a:off x="1221362" y="702090"/>
            <a:ext cx="21941276" cy="11745171"/>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42" name="TSTT#12#7.jpg" descr="TSTT#12#7.jpg"/>
          <p:cNvPicPr>
            <a:picLocks noChangeAspect="1"/>
          </p:cNvPicPr>
          <p:nvPr/>
        </p:nvPicPr>
        <p:blipFill>
          <a:blip r:embed="rId2">
            <a:extLst/>
          </a:blip>
          <a:stretch>
            <a:fillRect/>
          </a:stretch>
        </p:blipFill>
        <p:spPr>
          <a:xfrm>
            <a:off x="-182502" y="1816533"/>
            <a:ext cx="24749004" cy="8681023"/>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45" name="TSTT#12#2.jpg" descr="TSTT#12#2.jpg"/>
          <p:cNvPicPr>
            <a:picLocks noChangeAspect="1"/>
          </p:cNvPicPr>
          <p:nvPr/>
        </p:nvPicPr>
        <p:blipFill>
          <a:blip r:embed="rId2">
            <a:extLst/>
          </a:blip>
          <a:stretch>
            <a:fillRect/>
          </a:stretch>
        </p:blipFill>
        <p:spPr>
          <a:xfrm>
            <a:off x="-11143" y="4768338"/>
            <a:ext cx="24406286" cy="2692913"/>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48" name="TSTT#12#3.jpg" descr="TSTT#12#3.jpg"/>
          <p:cNvPicPr>
            <a:picLocks noChangeAspect="1"/>
          </p:cNvPicPr>
          <p:nvPr/>
        </p:nvPicPr>
        <p:blipFill>
          <a:blip r:embed="rId2">
            <a:extLst/>
          </a:blip>
          <a:stretch>
            <a:fillRect/>
          </a:stretch>
        </p:blipFill>
        <p:spPr>
          <a:xfrm>
            <a:off x="-214998" y="3900415"/>
            <a:ext cx="24813996" cy="3935485"/>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Charles Ryrie:…"/>
          <p:cNvSpPr txBox="1"/>
          <p:nvPr>
            <p:ph type="ctrTitle"/>
          </p:nvPr>
        </p:nvSpPr>
        <p:spPr>
          <a:xfrm>
            <a:off x="37503" y="565443"/>
            <a:ext cx="24066919" cy="12776484"/>
          </a:xfrm>
          <a:prstGeom prst="rect">
            <a:avLst/>
          </a:prstGeom>
        </p:spPr>
        <p:txBody>
          <a:bodyPr/>
          <a:lstStyle/>
          <a:p>
            <a:pPr algn="ctr">
              <a:defRPr b="0" spc="-159" sz="8000">
                <a:solidFill>
                  <a:srgbClr val="FFD479"/>
                </a:solidFill>
                <a:latin typeface="Arial"/>
                <a:ea typeface="Arial"/>
                <a:cs typeface="Arial"/>
                <a:sym typeface="Arial"/>
              </a:defRPr>
            </a:pPr>
            <a:r>
              <a:t>Charles Ryrie:</a:t>
            </a: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Water: “it is a synonym for the Holy Spirit and may be translated, by water, even the Spirit. One truth is clear: the new birth is from God through the Spirit. </a:t>
            </a:r>
          </a:p>
          <a:p>
            <a:pPr algn="ctr">
              <a:defRPr b="0" spc="-159" sz="8000">
                <a:latin typeface="Arial"/>
                <a:ea typeface="Arial"/>
                <a:cs typeface="Arial"/>
                <a:sym typeface="Arial"/>
              </a:defRPr>
            </a:pPr>
            <a:b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53" name="TSTT#12#8.jpg" descr="TSTT#12#8.jpg"/>
          <p:cNvPicPr>
            <a:picLocks noChangeAspect="1"/>
          </p:cNvPicPr>
          <p:nvPr/>
        </p:nvPicPr>
        <p:blipFill>
          <a:blip r:embed="rId2">
            <a:extLst/>
          </a:blip>
          <a:stretch>
            <a:fillRect/>
          </a:stretch>
        </p:blipFill>
        <p:spPr>
          <a:xfrm>
            <a:off x="-265562" y="2388583"/>
            <a:ext cx="24915124" cy="7899258"/>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Presentation Title"/>
          <p:cNvSpPr txBox="1"/>
          <p:nvPr>
            <p:ph type="ctrTitle"/>
          </p:nvPr>
        </p:nvSpPr>
        <p:spPr>
          <a:xfrm>
            <a:off x="419957" y="364853"/>
            <a:ext cx="23651542" cy="12986294"/>
          </a:xfrm>
          <a:prstGeom prst="rect">
            <a:avLst/>
          </a:prstGeom>
        </p:spPr>
        <p:txBody>
          <a:bodyPr/>
          <a:lstStyle/>
          <a:p>
            <a:pPr/>
          </a:p>
          <a:p>
            <a:pPr/>
          </a:p>
          <a:p>
            <a:pPr/>
          </a:p>
        </p:txBody>
      </p:sp>
      <p:pic>
        <p:nvPicPr>
          <p:cNvPr id="856" name="Insults#6.jpg" descr="Insults#6.jpg"/>
          <p:cNvPicPr>
            <a:picLocks noChangeAspect="1"/>
          </p:cNvPicPr>
          <p:nvPr/>
        </p:nvPicPr>
        <p:blipFill>
          <a:blip r:embed="rId2">
            <a:extLst/>
          </a:blip>
          <a:stretch>
            <a:fillRect/>
          </a:stretch>
        </p:blipFill>
        <p:spPr>
          <a:xfrm>
            <a:off x="2188149" y="1446547"/>
            <a:ext cx="20007702" cy="984542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59" name="TSTT#12#1.jpg" descr="TSTT#12#1.jpg"/>
          <p:cNvPicPr>
            <a:picLocks noChangeAspect="1"/>
          </p:cNvPicPr>
          <p:nvPr/>
        </p:nvPicPr>
        <p:blipFill>
          <a:blip r:embed="rId2">
            <a:extLst/>
          </a:blip>
          <a:stretch>
            <a:fillRect/>
          </a:stretch>
        </p:blipFill>
        <p:spPr>
          <a:xfrm>
            <a:off x="-144153" y="1635813"/>
            <a:ext cx="24672306" cy="8649056"/>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62" name="TSTT#13#1.jpg" descr="TSTT#13#1.jpg"/>
          <p:cNvPicPr>
            <a:picLocks noChangeAspect="1"/>
          </p:cNvPicPr>
          <p:nvPr/>
        </p:nvPicPr>
        <p:blipFill>
          <a:blip r:embed="rId2">
            <a:extLst/>
          </a:blip>
          <a:stretch>
            <a:fillRect/>
          </a:stretch>
        </p:blipFill>
        <p:spPr>
          <a:xfrm>
            <a:off x="-240576" y="2287552"/>
            <a:ext cx="24865152" cy="8046135"/>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65" name="TSTT#13#2.jpg" descr="TSTT#13#2.jpg"/>
          <p:cNvPicPr>
            <a:picLocks noChangeAspect="1"/>
          </p:cNvPicPr>
          <p:nvPr/>
        </p:nvPicPr>
        <p:blipFill>
          <a:blip r:embed="rId2">
            <a:extLst/>
          </a:blip>
          <a:stretch>
            <a:fillRect/>
          </a:stretch>
        </p:blipFill>
        <p:spPr>
          <a:xfrm>
            <a:off x="-126732" y="2559197"/>
            <a:ext cx="24637464" cy="763891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50" name="TSTT#18.jpg" descr="TSTT#18.jpg"/>
          <p:cNvPicPr>
            <a:picLocks noChangeAspect="1"/>
          </p:cNvPicPr>
          <p:nvPr/>
        </p:nvPicPr>
        <p:blipFill>
          <a:blip r:embed="rId2">
            <a:extLst/>
          </a:blip>
          <a:stretch>
            <a:fillRect/>
          </a:stretch>
        </p:blipFill>
        <p:spPr>
          <a:xfrm>
            <a:off x="-247137" y="2468468"/>
            <a:ext cx="24878274" cy="5456332"/>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68" name="TSTT#13#3.jpg" descr="TSTT#13#3.jpg"/>
          <p:cNvPicPr>
            <a:picLocks noChangeAspect="1"/>
          </p:cNvPicPr>
          <p:nvPr/>
        </p:nvPicPr>
        <p:blipFill>
          <a:blip r:embed="rId2">
            <a:extLst/>
          </a:blip>
          <a:stretch>
            <a:fillRect/>
          </a:stretch>
        </p:blipFill>
        <p:spPr>
          <a:xfrm>
            <a:off x="-43849" y="1332171"/>
            <a:ext cx="24471698" cy="11243028"/>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71" name="TSTT#13#5.jpg" descr="TSTT#13#5.jpg"/>
          <p:cNvPicPr>
            <a:picLocks noChangeAspect="1"/>
          </p:cNvPicPr>
          <p:nvPr/>
        </p:nvPicPr>
        <p:blipFill>
          <a:blip r:embed="rId2">
            <a:extLst/>
          </a:blip>
          <a:stretch>
            <a:fillRect/>
          </a:stretch>
        </p:blipFill>
        <p:spPr>
          <a:xfrm>
            <a:off x="-291753" y="2123201"/>
            <a:ext cx="24967506" cy="8644853"/>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74" name="TSTT#13#6.jpg" descr="TSTT#13#6.jpg"/>
          <p:cNvPicPr>
            <a:picLocks noChangeAspect="1"/>
          </p:cNvPicPr>
          <p:nvPr/>
        </p:nvPicPr>
        <p:blipFill>
          <a:blip r:embed="rId2">
            <a:extLst/>
          </a:blip>
          <a:stretch>
            <a:fillRect/>
          </a:stretch>
        </p:blipFill>
        <p:spPr>
          <a:xfrm>
            <a:off x="-307813" y="3898044"/>
            <a:ext cx="24999626" cy="3887056"/>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77" name="TSTT#13#8.jpg" descr="TSTT#13#8.jpg"/>
          <p:cNvPicPr>
            <a:picLocks noChangeAspect="1"/>
          </p:cNvPicPr>
          <p:nvPr/>
        </p:nvPicPr>
        <p:blipFill>
          <a:blip r:embed="rId2">
            <a:extLst/>
          </a:blip>
          <a:stretch>
            <a:fillRect/>
          </a:stretch>
        </p:blipFill>
        <p:spPr>
          <a:xfrm>
            <a:off x="-196947" y="2974111"/>
            <a:ext cx="24777894" cy="6107636"/>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80" name="TSTT#13#9.jpg" descr="TSTT#13#9.jpg"/>
          <p:cNvPicPr>
            <a:picLocks noChangeAspect="1"/>
          </p:cNvPicPr>
          <p:nvPr/>
        </p:nvPicPr>
        <p:blipFill>
          <a:blip r:embed="rId2">
            <a:extLst/>
          </a:blip>
          <a:stretch>
            <a:fillRect/>
          </a:stretch>
        </p:blipFill>
        <p:spPr>
          <a:xfrm>
            <a:off x="-207239" y="2261618"/>
            <a:ext cx="24798478" cy="8728851"/>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83" name="TSTT#13#13.jpg" descr="TSTT#13#13.jpg"/>
          <p:cNvPicPr>
            <a:picLocks noChangeAspect="1"/>
          </p:cNvPicPr>
          <p:nvPr/>
        </p:nvPicPr>
        <p:blipFill>
          <a:blip r:embed="rId2">
            <a:extLst/>
          </a:blip>
          <a:stretch>
            <a:fillRect/>
          </a:stretch>
        </p:blipFill>
        <p:spPr>
          <a:xfrm>
            <a:off x="-306076" y="2488521"/>
            <a:ext cx="24996152" cy="7588119"/>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86" name="TSTT#13#14.jpg" descr="TSTT#13#14.jpg"/>
          <p:cNvPicPr>
            <a:picLocks noChangeAspect="1"/>
          </p:cNvPicPr>
          <p:nvPr/>
        </p:nvPicPr>
        <p:blipFill>
          <a:blip r:embed="rId2">
            <a:extLst/>
          </a:blip>
          <a:stretch>
            <a:fillRect/>
          </a:stretch>
        </p:blipFill>
        <p:spPr>
          <a:xfrm>
            <a:off x="-62745" y="4620690"/>
            <a:ext cx="24509490" cy="2948510"/>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89" name="TSTT#13#15.jpg" descr="TSTT#13#15.jpg"/>
          <p:cNvPicPr>
            <a:picLocks noChangeAspect="1"/>
          </p:cNvPicPr>
          <p:nvPr/>
        </p:nvPicPr>
        <p:blipFill>
          <a:blip r:embed="rId2">
            <a:extLst/>
          </a:blip>
          <a:stretch>
            <a:fillRect/>
          </a:stretch>
        </p:blipFill>
        <p:spPr>
          <a:xfrm>
            <a:off x="-242797" y="2624022"/>
            <a:ext cx="24869594" cy="7139982"/>
          </a:xfrm>
          <a:prstGeom prst="rect">
            <a:avLst/>
          </a:prstGeom>
          <a:ln w="12700">
            <a:miter lim="400000"/>
          </a:ln>
        </p:spPr>
      </p:pic>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92" name="TSTT#14#1.jpg" descr="TSTT#14#1.jpg"/>
          <p:cNvPicPr>
            <a:picLocks noChangeAspect="1"/>
          </p:cNvPicPr>
          <p:nvPr/>
        </p:nvPicPr>
        <p:blipFill>
          <a:blip r:embed="rId2">
            <a:extLst/>
          </a:blip>
          <a:stretch>
            <a:fillRect/>
          </a:stretch>
        </p:blipFill>
        <p:spPr>
          <a:xfrm>
            <a:off x="-209129" y="1890026"/>
            <a:ext cx="24802258" cy="8637134"/>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95" name="I Peter.jpg" descr="I Peter.jpg"/>
          <p:cNvPicPr>
            <a:picLocks noChangeAspect="1"/>
          </p:cNvPicPr>
          <p:nvPr/>
        </p:nvPicPr>
        <p:blipFill>
          <a:blip r:embed="rId2">
            <a:extLst/>
          </a:blip>
          <a:stretch>
            <a:fillRect/>
          </a:stretch>
        </p:blipFill>
        <p:spPr>
          <a:xfrm>
            <a:off x="-110210" y="3164098"/>
            <a:ext cx="24604420" cy="520520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53" name="TSTT#19.jpg" descr="TSTT#19.jpg"/>
          <p:cNvPicPr>
            <a:picLocks noChangeAspect="1"/>
          </p:cNvPicPr>
          <p:nvPr/>
        </p:nvPicPr>
        <p:blipFill>
          <a:blip r:embed="rId2">
            <a:extLst/>
          </a:blip>
          <a:stretch>
            <a:fillRect/>
          </a:stretch>
        </p:blipFill>
        <p:spPr>
          <a:xfrm>
            <a:off x="-125718" y="2710107"/>
            <a:ext cx="24635436" cy="5944208"/>
          </a:xfrm>
          <a:prstGeom prst="rect">
            <a:avLst/>
          </a:prstGeom>
          <a:ln w="12700">
            <a:miter lim="400000"/>
          </a:ln>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898" name="TSTT#14#1.jpg" descr="TSTT#14#1.jpg"/>
          <p:cNvPicPr>
            <a:picLocks noChangeAspect="1"/>
          </p:cNvPicPr>
          <p:nvPr/>
        </p:nvPicPr>
        <p:blipFill>
          <a:blip r:embed="rId2">
            <a:extLst/>
          </a:blip>
          <a:stretch>
            <a:fillRect/>
          </a:stretch>
        </p:blipFill>
        <p:spPr>
          <a:xfrm>
            <a:off x="-209129" y="1890026"/>
            <a:ext cx="24802258" cy="8637134"/>
          </a:xfrm>
          <a:prstGeom prst="rect">
            <a:avLst/>
          </a:prstGeom>
          <a:ln w="12700">
            <a:miter lim="400000"/>
          </a:ln>
        </p:spPr>
      </p:pic>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01" name="TSTT#14#3.jpg" descr="TSTT#14#3.jpg"/>
          <p:cNvPicPr>
            <a:picLocks noChangeAspect="1"/>
          </p:cNvPicPr>
          <p:nvPr/>
        </p:nvPicPr>
        <p:blipFill>
          <a:blip r:embed="rId2">
            <a:extLst/>
          </a:blip>
          <a:stretch>
            <a:fillRect/>
          </a:stretch>
        </p:blipFill>
        <p:spPr>
          <a:xfrm>
            <a:off x="-87797" y="4174986"/>
            <a:ext cx="24559594" cy="3508514"/>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04" name="TSTT#15#1.jpg" descr="TSTT#15#1.jpg"/>
          <p:cNvPicPr>
            <a:picLocks noChangeAspect="1"/>
          </p:cNvPicPr>
          <p:nvPr/>
        </p:nvPicPr>
        <p:blipFill>
          <a:blip r:embed="rId2">
            <a:extLst/>
          </a:blip>
          <a:stretch>
            <a:fillRect/>
          </a:stretch>
        </p:blipFill>
        <p:spPr>
          <a:xfrm>
            <a:off x="-120317" y="3098691"/>
            <a:ext cx="24624634" cy="6280778"/>
          </a:xfrm>
          <a:prstGeom prst="rect">
            <a:avLst/>
          </a:prstGeom>
          <a:ln w="12700">
            <a:miter lim="400000"/>
          </a:ln>
        </p:spPr>
      </p:pic>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07" name="TSTT#15#2.jpg" descr="TSTT#15#2.jpg"/>
          <p:cNvPicPr>
            <a:picLocks noChangeAspect="1"/>
          </p:cNvPicPr>
          <p:nvPr/>
        </p:nvPicPr>
        <p:blipFill>
          <a:blip r:embed="rId2">
            <a:extLst/>
          </a:blip>
          <a:stretch>
            <a:fillRect/>
          </a:stretch>
        </p:blipFill>
        <p:spPr>
          <a:xfrm>
            <a:off x="-189556" y="3011252"/>
            <a:ext cx="24763112" cy="6753577"/>
          </a:xfrm>
          <a:prstGeom prst="rect">
            <a:avLst/>
          </a:prstGeom>
          <a:ln w="12700">
            <a:miter lim="400000"/>
          </a:ln>
        </p:spPr>
      </p:pic>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10" name="TSTT#15#3.jpg" descr="TSTT#15#3.jpg"/>
          <p:cNvPicPr>
            <a:picLocks noChangeAspect="1"/>
          </p:cNvPicPr>
          <p:nvPr/>
        </p:nvPicPr>
        <p:blipFill>
          <a:blip r:embed="rId2">
            <a:extLst/>
          </a:blip>
          <a:stretch>
            <a:fillRect/>
          </a:stretch>
        </p:blipFill>
        <p:spPr>
          <a:xfrm>
            <a:off x="-355848" y="2547763"/>
            <a:ext cx="25095696" cy="6595832"/>
          </a:xfrm>
          <a:prstGeom prst="rect">
            <a:avLst/>
          </a:prstGeom>
          <a:ln w="12700">
            <a:miter lim="400000"/>
          </a:ln>
        </p:spPr>
      </p:pic>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topped her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r>
              <a:t>Stopped here</a:t>
            </a: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15" name="TSTT#16#1.jpg" descr="TSTT#16#1.jpg"/>
          <p:cNvPicPr>
            <a:picLocks noChangeAspect="1"/>
          </p:cNvPicPr>
          <p:nvPr/>
        </p:nvPicPr>
        <p:blipFill>
          <a:blip r:embed="rId2">
            <a:extLst/>
          </a:blip>
          <a:stretch>
            <a:fillRect/>
          </a:stretch>
        </p:blipFill>
        <p:spPr>
          <a:xfrm>
            <a:off x="-190900" y="2382025"/>
            <a:ext cx="24765800" cy="7489764"/>
          </a:xfrm>
          <a:prstGeom prst="rect">
            <a:avLst/>
          </a:prstGeom>
          <a:ln w="12700">
            <a:miter lim="400000"/>
          </a:ln>
        </p:spPr>
      </p:pic>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18" name="TSTT#16#2.jpg" descr="TSTT#16#2.jpg"/>
          <p:cNvPicPr>
            <a:picLocks noChangeAspect="1"/>
          </p:cNvPicPr>
          <p:nvPr/>
        </p:nvPicPr>
        <p:blipFill>
          <a:blip r:embed="rId2">
            <a:extLst/>
          </a:blip>
          <a:stretch>
            <a:fillRect/>
          </a:stretch>
        </p:blipFill>
        <p:spPr>
          <a:xfrm>
            <a:off x="-190934" y="3495623"/>
            <a:ext cx="24765868" cy="5783799"/>
          </a:xfrm>
          <a:prstGeom prst="rect">
            <a:avLst/>
          </a:prstGeom>
          <a:ln w="12700">
            <a:miter lim="400000"/>
          </a:ln>
        </p:spPr>
      </p:pic>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21" name="TSTT#17#1.jpg" descr="TSTT#17#1.jpg"/>
          <p:cNvPicPr>
            <a:picLocks noChangeAspect="1"/>
          </p:cNvPicPr>
          <p:nvPr/>
        </p:nvPicPr>
        <p:blipFill>
          <a:blip r:embed="rId2">
            <a:extLst/>
          </a:blip>
          <a:stretch>
            <a:fillRect/>
          </a:stretch>
        </p:blipFill>
        <p:spPr>
          <a:xfrm>
            <a:off x="-821950" y="1468616"/>
            <a:ext cx="25365819" cy="9982836"/>
          </a:xfrm>
          <a:prstGeom prst="rect">
            <a:avLst/>
          </a:prstGeom>
          <a:ln w="12700">
            <a:miter lim="400000"/>
          </a:ln>
        </p:spPr>
      </p:pic>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24" name="TSTT#17#2.jpg" descr="TSTT#17#2.jpg"/>
          <p:cNvPicPr>
            <a:picLocks noChangeAspect="1"/>
          </p:cNvPicPr>
          <p:nvPr/>
        </p:nvPicPr>
        <p:blipFill>
          <a:blip r:embed="rId2">
            <a:extLst/>
          </a:blip>
          <a:stretch>
            <a:fillRect/>
          </a:stretch>
        </p:blipFill>
        <p:spPr>
          <a:xfrm>
            <a:off x="-187061" y="3015817"/>
            <a:ext cx="24758122" cy="5042333"/>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56" name="TSTT#14.jpg" descr="TSTT#14.jpg"/>
          <p:cNvPicPr>
            <a:picLocks noChangeAspect="1"/>
          </p:cNvPicPr>
          <p:nvPr/>
        </p:nvPicPr>
        <p:blipFill>
          <a:blip r:embed="rId2">
            <a:extLst/>
          </a:blip>
          <a:stretch>
            <a:fillRect/>
          </a:stretch>
        </p:blipFill>
        <p:spPr>
          <a:xfrm>
            <a:off x="-187235" y="3031416"/>
            <a:ext cx="24758470" cy="4740984"/>
          </a:xfrm>
          <a:prstGeom prst="rect">
            <a:avLst/>
          </a:prstGeom>
          <a:ln w="12700">
            <a:miter lim="400000"/>
          </a:ln>
        </p:spPr>
      </p:pic>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27" name="TSTT#17#3.jpg" descr="TSTT#17#3.jpg"/>
          <p:cNvPicPr>
            <a:picLocks noChangeAspect="1"/>
          </p:cNvPicPr>
          <p:nvPr/>
        </p:nvPicPr>
        <p:blipFill>
          <a:blip r:embed="rId2">
            <a:extLst/>
          </a:blip>
          <a:stretch>
            <a:fillRect/>
          </a:stretch>
        </p:blipFill>
        <p:spPr>
          <a:xfrm>
            <a:off x="-420712" y="2878522"/>
            <a:ext cx="25225424" cy="7447749"/>
          </a:xfrm>
          <a:prstGeom prst="rect">
            <a:avLst/>
          </a:prstGeom>
          <a:ln w="12700">
            <a:miter lim="400000"/>
          </a:ln>
        </p:spPr>
      </p:pic>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30" name="TSTT#17#4.jpg" descr="TSTT#17#4.jpg"/>
          <p:cNvPicPr>
            <a:picLocks noChangeAspect="1"/>
          </p:cNvPicPr>
          <p:nvPr/>
        </p:nvPicPr>
        <p:blipFill>
          <a:blip r:embed="rId2">
            <a:extLst/>
          </a:blip>
          <a:stretch>
            <a:fillRect/>
          </a:stretch>
        </p:blipFill>
        <p:spPr>
          <a:xfrm>
            <a:off x="-175164" y="2999517"/>
            <a:ext cx="24734328" cy="5103083"/>
          </a:xfrm>
          <a:prstGeom prst="rect">
            <a:avLst/>
          </a:prstGeom>
          <a:ln w="12700">
            <a:miter lim="400000"/>
          </a:ln>
        </p:spPr>
      </p:pic>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33" name="TSTT#17#5.jpg" descr="TSTT#17#5.jpg"/>
          <p:cNvPicPr>
            <a:picLocks noChangeAspect="1"/>
          </p:cNvPicPr>
          <p:nvPr/>
        </p:nvPicPr>
        <p:blipFill>
          <a:blip r:embed="rId2">
            <a:extLst/>
          </a:blip>
          <a:stretch>
            <a:fillRect/>
          </a:stretch>
        </p:blipFill>
        <p:spPr>
          <a:xfrm>
            <a:off x="-148815" y="3329502"/>
            <a:ext cx="24681630" cy="4652448"/>
          </a:xfrm>
          <a:prstGeom prst="rect">
            <a:avLst/>
          </a:prstGeom>
          <a:ln w="12700">
            <a:miter lim="400000"/>
          </a:ln>
        </p:spPr>
      </p:pic>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36" name="TSTT#17#6.jpg" descr="TSTT#17#6.jpg"/>
          <p:cNvPicPr>
            <a:picLocks noChangeAspect="1"/>
          </p:cNvPicPr>
          <p:nvPr/>
        </p:nvPicPr>
        <p:blipFill>
          <a:blip r:embed="rId2">
            <a:extLst/>
          </a:blip>
          <a:stretch>
            <a:fillRect/>
          </a:stretch>
        </p:blipFill>
        <p:spPr>
          <a:xfrm>
            <a:off x="21064" y="3997882"/>
            <a:ext cx="24341872" cy="3717368"/>
          </a:xfrm>
          <a:prstGeom prst="rect">
            <a:avLst/>
          </a:prstGeom>
          <a:ln w="12700">
            <a:miter lim="400000"/>
          </a:ln>
        </p:spPr>
      </p:pic>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39" name="TSTT#17#1.jpg" descr="TSTT#17#1.jpg"/>
          <p:cNvPicPr>
            <a:picLocks noChangeAspect="1"/>
          </p:cNvPicPr>
          <p:nvPr/>
        </p:nvPicPr>
        <p:blipFill>
          <a:blip r:embed="rId2">
            <a:extLst/>
          </a:blip>
          <a:stretch>
            <a:fillRect/>
          </a:stretch>
        </p:blipFill>
        <p:spPr>
          <a:xfrm>
            <a:off x="-821950" y="1468616"/>
            <a:ext cx="25365819" cy="9982836"/>
          </a:xfrm>
          <a:prstGeom prst="rect">
            <a:avLst/>
          </a:prstGeom>
          <a:ln w="12700">
            <a:miter lim="400000"/>
          </a:ln>
        </p:spPr>
      </p:pic>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Stopped her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r>
              <a:t>Stopped here</a:t>
            </a: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44" name="TSTT#18#1.jpg" descr="TSTT#18#1.jpg"/>
          <p:cNvPicPr>
            <a:picLocks noChangeAspect="1"/>
          </p:cNvPicPr>
          <p:nvPr/>
        </p:nvPicPr>
        <p:blipFill>
          <a:blip r:embed="rId2">
            <a:extLst/>
          </a:blip>
          <a:stretch>
            <a:fillRect/>
          </a:stretch>
        </p:blipFill>
        <p:spPr>
          <a:xfrm>
            <a:off x="-74171" y="721723"/>
            <a:ext cx="24532342" cy="11628331"/>
          </a:xfrm>
          <a:prstGeom prst="rect">
            <a:avLst/>
          </a:prstGeom>
          <a:ln w="12700">
            <a:miter lim="400000"/>
          </a:ln>
        </p:spPr>
      </p:pic>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47" name="TSTT#18#2.jpg" descr="TSTT#18#2.jpg"/>
          <p:cNvPicPr>
            <a:picLocks noChangeAspect="1"/>
          </p:cNvPicPr>
          <p:nvPr/>
        </p:nvPicPr>
        <p:blipFill>
          <a:blip r:embed="rId2">
            <a:extLst/>
          </a:blip>
          <a:stretch>
            <a:fillRect/>
          </a:stretch>
        </p:blipFill>
        <p:spPr>
          <a:xfrm>
            <a:off x="-303478" y="2282730"/>
            <a:ext cx="24748881" cy="7302483"/>
          </a:xfrm>
          <a:prstGeom prst="rect">
            <a:avLst/>
          </a:prstGeom>
          <a:ln w="12700">
            <a:miter lim="400000"/>
          </a:ln>
        </p:spPr>
      </p:pic>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50" name="TSTT#18#4.jpg" descr="TSTT#18#4.jpg"/>
          <p:cNvPicPr>
            <a:picLocks noChangeAspect="1"/>
          </p:cNvPicPr>
          <p:nvPr/>
        </p:nvPicPr>
        <p:blipFill>
          <a:blip r:embed="rId2">
            <a:extLst/>
          </a:blip>
          <a:stretch>
            <a:fillRect/>
          </a:stretch>
        </p:blipFill>
        <p:spPr>
          <a:xfrm>
            <a:off x="-4938" y="3986186"/>
            <a:ext cx="24393876" cy="3716364"/>
          </a:xfrm>
          <a:prstGeom prst="rect">
            <a:avLst/>
          </a:prstGeom>
          <a:ln w="12700">
            <a:miter lim="400000"/>
          </a:ln>
        </p:spPr>
      </p:pic>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53" name="TSTT#18#5.jpg" descr="TSTT#18#5.jpg"/>
          <p:cNvPicPr>
            <a:picLocks noChangeAspect="1"/>
          </p:cNvPicPr>
          <p:nvPr/>
        </p:nvPicPr>
        <p:blipFill>
          <a:blip r:embed="rId2">
            <a:extLst/>
          </a:blip>
          <a:stretch>
            <a:fillRect/>
          </a:stretch>
        </p:blipFill>
        <p:spPr>
          <a:xfrm>
            <a:off x="-191112" y="2360482"/>
            <a:ext cx="24766224" cy="658477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59" name="TSTT#15.jpg" descr="TSTT#15.jpg"/>
          <p:cNvPicPr>
            <a:picLocks noChangeAspect="1"/>
          </p:cNvPicPr>
          <p:nvPr/>
        </p:nvPicPr>
        <p:blipFill>
          <a:blip r:embed="rId2">
            <a:extLst/>
          </a:blip>
          <a:stretch>
            <a:fillRect/>
          </a:stretch>
        </p:blipFill>
        <p:spPr>
          <a:xfrm>
            <a:off x="-104113" y="2905583"/>
            <a:ext cx="24592226" cy="5551882"/>
          </a:xfrm>
          <a:prstGeom prst="rect">
            <a:avLst/>
          </a:prstGeom>
          <a:ln w="12700">
            <a:miter lim="400000"/>
          </a:ln>
        </p:spPr>
      </p:pic>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56" name="Strong#1.jpg" descr="Strong#1.jpg"/>
          <p:cNvPicPr>
            <a:picLocks noChangeAspect="1"/>
          </p:cNvPicPr>
          <p:nvPr/>
        </p:nvPicPr>
        <p:blipFill>
          <a:blip r:embed="rId2">
            <a:extLst/>
          </a:blip>
          <a:stretch>
            <a:fillRect/>
          </a:stretch>
        </p:blipFill>
        <p:spPr>
          <a:xfrm>
            <a:off x="-159857" y="2777585"/>
            <a:ext cx="24703714" cy="5807615"/>
          </a:xfrm>
          <a:prstGeom prst="rect">
            <a:avLst/>
          </a:prstGeom>
          <a:ln w="12700">
            <a:miter lim="400000"/>
          </a:ln>
        </p:spPr>
      </p:pic>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59" name="Thayer.jpg" descr="Thayer.jpg"/>
          <p:cNvPicPr>
            <a:picLocks noChangeAspect="1"/>
          </p:cNvPicPr>
          <p:nvPr/>
        </p:nvPicPr>
        <p:blipFill>
          <a:blip r:embed="rId2">
            <a:extLst/>
          </a:blip>
          <a:stretch>
            <a:fillRect/>
          </a:stretch>
        </p:blipFill>
        <p:spPr>
          <a:xfrm>
            <a:off x="973370" y="1093551"/>
            <a:ext cx="22437260" cy="11528898"/>
          </a:xfrm>
          <a:prstGeom prst="rect">
            <a:avLst/>
          </a:prstGeom>
          <a:ln w="12700">
            <a:miter lim="400000"/>
          </a:ln>
        </p:spPr>
      </p:pic>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62" name="TSTT#18#6.jpg" descr="TSTT#18#6.jpg"/>
          <p:cNvPicPr>
            <a:picLocks noChangeAspect="1"/>
          </p:cNvPicPr>
          <p:nvPr/>
        </p:nvPicPr>
        <p:blipFill>
          <a:blip r:embed="rId2">
            <a:extLst/>
          </a:blip>
          <a:stretch>
            <a:fillRect/>
          </a:stretch>
        </p:blipFill>
        <p:spPr>
          <a:xfrm>
            <a:off x="-83842" y="2903649"/>
            <a:ext cx="24551684" cy="5192601"/>
          </a:xfrm>
          <a:prstGeom prst="rect">
            <a:avLst/>
          </a:prstGeom>
          <a:ln w="12700">
            <a:miter lim="400000"/>
          </a:ln>
        </p:spPr>
      </p:pic>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65" name="TSTT#18#7.jpg" descr="TSTT#18#7.jpg"/>
          <p:cNvPicPr>
            <a:picLocks noChangeAspect="1"/>
          </p:cNvPicPr>
          <p:nvPr/>
        </p:nvPicPr>
        <p:blipFill>
          <a:blip r:embed="rId2">
            <a:extLst/>
          </a:blip>
          <a:stretch>
            <a:fillRect/>
          </a:stretch>
        </p:blipFill>
        <p:spPr>
          <a:xfrm>
            <a:off x="-188632" y="2301608"/>
            <a:ext cx="24761264" cy="7155779"/>
          </a:xfrm>
          <a:prstGeom prst="rect">
            <a:avLst/>
          </a:prstGeom>
          <a:ln w="12700">
            <a:miter lim="400000"/>
          </a:ln>
        </p:spPr>
      </p:pic>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68" name="TSTT#18#1.jpg" descr="TSTT#18#1.jpg"/>
          <p:cNvPicPr>
            <a:picLocks noChangeAspect="1"/>
          </p:cNvPicPr>
          <p:nvPr/>
        </p:nvPicPr>
        <p:blipFill>
          <a:blip r:embed="rId2">
            <a:extLst/>
          </a:blip>
          <a:stretch>
            <a:fillRect/>
          </a:stretch>
        </p:blipFill>
        <p:spPr>
          <a:xfrm>
            <a:off x="-74171" y="721723"/>
            <a:ext cx="24532342" cy="11628331"/>
          </a:xfrm>
          <a:prstGeom prst="rect">
            <a:avLst/>
          </a:prstGeom>
          <a:ln w="12700">
            <a:miter lim="400000"/>
          </a:ln>
        </p:spPr>
      </p:pic>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71" name="TSTT#19#1.jpg" descr="TSTT#19#1.jpg"/>
          <p:cNvPicPr>
            <a:picLocks noChangeAspect="1"/>
          </p:cNvPicPr>
          <p:nvPr/>
        </p:nvPicPr>
        <p:blipFill>
          <a:blip r:embed="rId2">
            <a:extLst/>
          </a:blip>
          <a:stretch>
            <a:fillRect/>
          </a:stretch>
        </p:blipFill>
        <p:spPr>
          <a:xfrm>
            <a:off x="-213432" y="2797425"/>
            <a:ext cx="24810864" cy="5962693"/>
          </a:xfrm>
          <a:prstGeom prst="rect">
            <a:avLst/>
          </a:prstGeom>
          <a:ln w="12700">
            <a:miter lim="400000"/>
          </a:ln>
        </p:spPr>
      </p:pic>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74" name="TSTT#19#2.jpg" descr="TSTT#19#2.jpg"/>
          <p:cNvPicPr>
            <a:picLocks noChangeAspect="1"/>
          </p:cNvPicPr>
          <p:nvPr/>
        </p:nvPicPr>
        <p:blipFill>
          <a:blip r:embed="rId2">
            <a:extLst/>
          </a:blip>
          <a:stretch>
            <a:fillRect/>
          </a:stretch>
        </p:blipFill>
        <p:spPr>
          <a:xfrm>
            <a:off x="-146359" y="4907094"/>
            <a:ext cx="24676718" cy="2541457"/>
          </a:xfrm>
          <a:prstGeom prst="rect">
            <a:avLst/>
          </a:prstGeom>
          <a:ln w="12700">
            <a:miter lim="400000"/>
          </a:ln>
        </p:spPr>
      </p:pic>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77" name="TSTT#19#3.jpg" descr="TSTT#19#3.jpg"/>
          <p:cNvPicPr>
            <a:picLocks noChangeAspect="1"/>
          </p:cNvPicPr>
          <p:nvPr/>
        </p:nvPicPr>
        <p:blipFill>
          <a:blip r:embed="rId2">
            <a:extLst/>
          </a:blip>
          <a:stretch>
            <a:fillRect/>
          </a:stretch>
        </p:blipFill>
        <p:spPr>
          <a:xfrm>
            <a:off x="-87921" y="4949814"/>
            <a:ext cx="24559842" cy="2486037"/>
          </a:xfrm>
          <a:prstGeom prst="rect">
            <a:avLst/>
          </a:prstGeom>
          <a:ln w="12700">
            <a:miter lim="400000"/>
          </a:ln>
        </p:spPr>
      </p:pic>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80" name="TSTT#19#5.jpg" descr="TSTT#19#5.jpg"/>
          <p:cNvPicPr>
            <a:picLocks noChangeAspect="1"/>
          </p:cNvPicPr>
          <p:nvPr/>
        </p:nvPicPr>
        <p:blipFill>
          <a:blip r:embed="rId2">
            <a:extLst/>
          </a:blip>
          <a:stretch>
            <a:fillRect/>
          </a:stretch>
        </p:blipFill>
        <p:spPr>
          <a:xfrm>
            <a:off x="-62748" y="1367198"/>
            <a:ext cx="24509496" cy="10139108"/>
          </a:xfrm>
          <a:prstGeom prst="rect">
            <a:avLst/>
          </a:prstGeom>
          <a:ln w="12700">
            <a:miter lim="400000"/>
          </a:ln>
        </p:spPr>
      </p:pic>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83" name="TSTT#19#6.jpg" descr="TSTT#19#6.jpg"/>
          <p:cNvPicPr>
            <a:picLocks noChangeAspect="1"/>
          </p:cNvPicPr>
          <p:nvPr/>
        </p:nvPicPr>
        <p:blipFill>
          <a:blip r:embed="rId2">
            <a:extLst/>
          </a:blip>
          <a:stretch>
            <a:fillRect/>
          </a:stretch>
        </p:blipFill>
        <p:spPr>
          <a:xfrm>
            <a:off x="-117316" y="3523054"/>
            <a:ext cx="24618632" cy="471537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Postmodernism Mixed  with Christianity Equals:…"/>
          <p:cNvSpPr txBox="1"/>
          <p:nvPr>
            <p:ph type="ctrTitle"/>
          </p:nvPr>
        </p:nvSpPr>
        <p:spPr>
          <a:xfrm>
            <a:off x="399553" y="565443"/>
            <a:ext cx="23704869" cy="12776484"/>
          </a:xfrm>
          <a:prstGeom prst="rect">
            <a:avLst/>
          </a:prstGeom>
        </p:spPr>
        <p:txBody>
          <a:bodyPr/>
          <a:lstStyle/>
          <a:p>
            <a:pPr algn="ctr">
              <a:defRPr spc="-152" sz="7600">
                <a:latin typeface="Arial"/>
                <a:ea typeface="Arial"/>
                <a:cs typeface="Arial"/>
                <a:sym typeface="Arial"/>
              </a:defRPr>
            </a:pPr>
            <a:r>
              <a:t>Postmodernism Mixed </a:t>
            </a:r>
            <a:br/>
            <a:r>
              <a:t>with Christianity Equals:</a:t>
            </a:r>
          </a:p>
          <a:p>
            <a:pPr algn="ctr"/>
            <a:br/>
            <a:r>
              <a:rPr b="0" spc="-159" sz="8000">
                <a:latin typeface="Arial"/>
                <a:ea typeface="Arial"/>
                <a:cs typeface="Arial"/>
                <a:sym typeface="Arial"/>
              </a:rPr>
              <a:t>Subjective Truth</a:t>
            </a:r>
            <a:br>
              <a:rPr b="0" spc="-159" sz="8000">
                <a:latin typeface="Arial"/>
                <a:ea typeface="Arial"/>
                <a:cs typeface="Arial"/>
                <a:sym typeface="Arial"/>
              </a:rPr>
            </a:br>
            <a:r>
              <a:rPr b="0" spc="-159" sz="8000">
                <a:latin typeface="Arial"/>
                <a:ea typeface="Arial"/>
                <a:cs typeface="Arial"/>
                <a:sym typeface="Arial"/>
              </a:rPr>
              <a:t>Subjective Interpretation</a:t>
            </a:r>
            <a:br>
              <a:rPr b="0" spc="-159" sz="8000">
                <a:latin typeface="Arial"/>
                <a:ea typeface="Arial"/>
                <a:cs typeface="Arial"/>
                <a:sym typeface="Arial"/>
              </a:rPr>
            </a:br>
            <a:r>
              <a:rPr b="0" spc="-159" sz="8000">
                <a:latin typeface="Arial"/>
                <a:ea typeface="Arial"/>
                <a:cs typeface="Arial"/>
                <a:sym typeface="Arial"/>
              </a:rPr>
              <a:t>Subjective Application </a:t>
            </a:r>
            <a:br>
              <a:rPr b="0" spc="-159" sz="8000">
                <a:latin typeface="Arial"/>
                <a:ea typeface="Arial"/>
                <a:cs typeface="Arial"/>
                <a:sym typeface="Arial"/>
              </a:rPr>
            </a:br>
            <a:r>
              <a:rPr b="0" spc="-159" sz="8000">
                <a:latin typeface="Arial"/>
                <a:ea typeface="Arial"/>
                <a:cs typeface="Arial"/>
                <a:sym typeface="Arial"/>
              </a:rPr>
              <a:t>Collective Apostasy </a:t>
            </a:r>
            <a:endParaRPr b="0" spc="-159" sz="8000">
              <a:latin typeface="Arial"/>
              <a:ea typeface="Arial"/>
              <a:cs typeface="Arial"/>
              <a:sym typeface="Arial"/>
            </a:endParaRPr>
          </a:p>
          <a:p>
            <a:pPr/>
          </a:p>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62" name="TSTT#16.jpg" descr="TSTT#16.jpg"/>
          <p:cNvPicPr>
            <a:picLocks noChangeAspect="1"/>
          </p:cNvPicPr>
          <p:nvPr/>
        </p:nvPicPr>
        <p:blipFill>
          <a:blip r:embed="rId2">
            <a:extLst/>
          </a:blip>
          <a:stretch>
            <a:fillRect/>
          </a:stretch>
        </p:blipFill>
        <p:spPr>
          <a:xfrm>
            <a:off x="-10976" y="1479133"/>
            <a:ext cx="24405952" cy="8745208"/>
          </a:xfrm>
          <a:prstGeom prst="rect">
            <a:avLst/>
          </a:prstGeom>
          <a:ln w="12700">
            <a:miter lim="400000"/>
          </a:ln>
        </p:spPr>
      </p:pic>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86" name="TSTT#19#7.jpg" descr="TSTT#19#7.jpg"/>
          <p:cNvPicPr>
            <a:picLocks noChangeAspect="1"/>
          </p:cNvPicPr>
          <p:nvPr/>
        </p:nvPicPr>
        <p:blipFill>
          <a:blip r:embed="rId2">
            <a:extLst/>
          </a:blip>
          <a:stretch>
            <a:fillRect/>
          </a:stretch>
        </p:blipFill>
        <p:spPr>
          <a:xfrm>
            <a:off x="-133897" y="4360100"/>
            <a:ext cx="24651794" cy="3272600"/>
          </a:xfrm>
          <a:prstGeom prst="rect">
            <a:avLst/>
          </a:prstGeom>
          <a:ln w="12700">
            <a:miter lim="400000"/>
          </a:ln>
        </p:spPr>
      </p:pic>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89" name="TSTT#19#8.jpg" descr="TSTT#19#8.jpg"/>
          <p:cNvPicPr>
            <a:picLocks noChangeAspect="1"/>
          </p:cNvPicPr>
          <p:nvPr/>
        </p:nvPicPr>
        <p:blipFill>
          <a:blip r:embed="rId2">
            <a:extLst/>
          </a:blip>
          <a:stretch>
            <a:fillRect/>
          </a:stretch>
        </p:blipFill>
        <p:spPr>
          <a:xfrm>
            <a:off x="-53916" y="3373323"/>
            <a:ext cx="24491832" cy="6277206"/>
          </a:xfrm>
          <a:prstGeom prst="rect">
            <a:avLst/>
          </a:prstGeom>
          <a:ln w="12700">
            <a:miter lim="400000"/>
          </a:ln>
        </p:spPr>
      </p:pic>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92" name="TSTT#19#1.jpg" descr="TSTT#19#1.jpg"/>
          <p:cNvPicPr>
            <a:picLocks noChangeAspect="1"/>
          </p:cNvPicPr>
          <p:nvPr/>
        </p:nvPicPr>
        <p:blipFill>
          <a:blip r:embed="rId2">
            <a:extLst/>
          </a:blip>
          <a:stretch>
            <a:fillRect/>
          </a:stretch>
        </p:blipFill>
        <p:spPr>
          <a:xfrm>
            <a:off x="-213432" y="2797425"/>
            <a:ext cx="24810864" cy="5962693"/>
          </a:xfrm>
          <a:prstGeom prst="rect">
            <a:avLst/>
          </a:prstGeom>
          <a:ln w="12700">
            <a:miter lim="400000"/>
          </a:ln>
        </p:spPr>
      </p:pic>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95" name="TSTT#20#1.jpg" descr="TSTT#20#1.jpg"/>
          <p:cNvPicPr>
            <a:picLocks noChangeAspect="1"/>
          </p:cNvPicPr>
          <p:nvPr/>
        </p:nvPicPr>
        <p:blipFill>
          <a:blip r:embed="rId2">
            <a:extLst/>
          </a:blip>
          <a:stretch>
            <a:fillRect/>
          </a:stretch>
        </p:blipFill>
        <p:spPr>
          <a:xfrm>
            <a:off x="-108856" y="1749457"/>
            <a:ext cx="24601712" cy="8764507"/>
          </a:xfrm>
          <a:prstGeom prst="rect">
            <a:avLst/>
          </a:prstGeom>
          <a:ln w="12700">
            <a:miter lim="400000"/>
          </a:ln>
        </p:spPr>
      </p:pic>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998" name="TSTT#20#2.jpg" descr="TSTT#20#2.jpg"/>
          <p:cNvPicPr>
            <a:picLocks noChangeAspect="1"/>
          </p:cNvPicPr>
          <p:nvPr/>
        </p:nvPicPr>
        <p:blipFill>
          <a:blip r:embed="rId2">
            <a:extLst/>
          </a:blip>
          <a:stretch>
            <a:fillRect/>
          </a:stretch>
        </p:blipFill>
        <p:spPr>
          <a:xfrm>
            <a:off x="-710113" y="3664381"/>
            <a:ext cx="25291302" cy="4152304"/>
          </a:xfrm>
          <a:prstGeom prst="rect">
            <a:avLst/>
          </a:prstGeom>
          <a:ln w="12700">
            <a:miter lim="400000"/>
          </a:ln>
        </p:spPr>
      </p:pic>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01" name="TSTT#20#3.jpg" descr="TSTT#20#3.jpg"/>
          <p:cNvPicPr>
            <a:picLocks noChangeAspect="1"/>
          </p:cNvPicPr>
          <p:nvPr/>
        </p:nvPicPr>
        <p:blipFill>
          <a:blip r:embed="rId2">
            <a:extLst/>
          </a:blip>
          <a:stretch>
            <a:fillRect/>
          </a:stretch>
        </p:blipFill>
        <p:spPr>
          <a:xfrm>
            <a:off x="-58876" y="3240462"/>
            <a:ext cx="24501752" cy="4938338"/>
          </a:xfrm>
          <a:prstGeom prst="rect">
            <a:avLst/>
          </a:prstGeom>
          <a:ln w="12700">
            <a:miter lim="400000"/>
          </a:ln>
        </p:spPr>
      </p:pic>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04" name="TSTT#20#4.jpg" descr="TSTT#20#4.jpg"/>
          <p:cNvPicPr>
            <a:picLocks noChangeAspect="1"/>
          </p:cNvPicPr>
          <p:nvPr/>
        </p:nvPicPr>
        <p:blipFill>
          <a:blip r:embed="rId2">
            <a:extLst/>
          </a:blip>
          <a:stretch>
            <a:fillRect/>
          </a:stretch>
        </p:blipFill>
        <p:spPr>
          <a:xfrm>
            <a:off x="-164218" y="2793550"/>
            <a:ext cx="24712436" cy="6215704"/>
          </a:xfrm>
          <a:prstGeom prst="rect">
            <a:avLst/>
          </a:prstGeom>
          <a:ln w="12700">
            <a:miter lim="400000"/>
          </a:ln>
        </p:spPr>
      </p:pic>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07" name="Love Less.jpg" descr="Love Less.jpg"/>
          <p:cNvPicPr>
            <a:picLocks noChangeAspect="1"/>
          </p:cNvPicPr>
          <p:nvPr/>
        </p:nvPicPr>
        <p:blipFill>
          <a:blip r:embed="rId2">
            <a:extLst/>
          </a:blip>
          <a:stretch>
            <a:fillRect/>
          </a:stretch>
        </p:blipFill>
        <p:spPr>
          <a:xfrm>
            <a:off x="482135" y="-7761"/>
            <a:ext cx="23419730" cy="13731522"/>
          </a:xfrm>
          <a:prstGeom prst="rect">
            <a:avLst/>
          </a:prstGeom>
          <a:ln w="12700">
            <a:miter lim="400000"/>
          </a:ln>
        </p:spPr>
      </p:pic>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10" name="TSTT#20#5.jpg" descr="TSTT#20#5.jpg"/>
          <p:cNvPicPr>
            <a:picLocks noChangeAspect="1"/>
          </p:cNvPicPr>
          <p:nvPr/>
        </p:nvPicPr>
        <p:blipFill>
          <a:blip r:embed="rId2">
            <a:extLst/>
          </a:blip>
          <a:stretch>
            <a:fillRect/>
          </a:stretch>
        </p:blipFill>
        <p:spPr>
          <a:xfrm>
            <a:off x="-225635" y="1789115"/>
            <a:ext cx="24835270" cy="9008873"/>
          </a:xfrm>
          <a:prstGeom prst="rect">
            <a:avLst/>
          </a:prstGeom>
          <a:ln w="12700">
            <a:miter lim="400000"/>
          </a:ln>
        </p:spPr>
      </p:pic>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13" name="TSTT#21#1.jpg" descr="TSTT#21#1.jpg"/>
          <p:cNvPicPr>
            <a:picLocks noChangeAspect="1"/>
          </p:cNvPicPr>
          <p:nvPr/>
        </p:nvPicPr>
        <p:blipFill>
          <a:blip r:embed="rId2">
            <a:extLst/>
          </a:blip>
          <a:stretch>
            <a:fillRect/>
          </a:stretch>
        </p:blipFill>
        <p:spPr>
          <a:xfrm>
            <a:off x="5342930" y="-83505"/>
            <a:ext cx="15029868" cy="1388301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Context of The Text…"/>
          <p:cNvSpPr txBox="1"/>
          <p:nvPr>
            <p:ph type="ctrTitle"/>
          </p:nvPr>
        </p:nvSpPr>
        <p:spPr>
          <a:xfrm>
            <a:off x="399553" y="565443"/>
            <a:ext cx="23704869" cy="12776484"/>
          </a:xfrm>
          <a:prstGeom prst="rect">
            <a:avLst/>
          </a:prstGeom>
        </p:spPr>
        <p:txBody>
          <a:bodyPr/>
          <a:lstStyle/>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159" sz="7960">
                <a:latin typeface="Arial"/>
                <a:ea typeface="Arial"/>
                <a:cs typeface="Arial"/>
                <a:sym typeface="Arial"/>
              </a:defRPr>
            </a:pPr>
            <a:r>
              <a:t>Context of The Text</a:t>
            </a:r>
          </a:p>
          <a:p>
            <a:pPr algn="ctr" defTabSz="975335">
              <a:defRPr b="0" spc="-159" sz="7960">
                <a:latin typeface="Arial"/>
                <a:ea typeface="Arial"/>
                <a:cs typeface="Arial"/>
                <a:sym typeface="Arial"/>
              </a:defRPr>
            </a:pPr>
          </a:p>
          <a:p>
            <a:pPr algn="ctr" defTabSz="975335">
              <a:defRPr b="0" spc="-159" sz="7960">
                <a:latin typeface="Arial"/>
                <a:ea typeface="Arial"/>
                <a:cs typeface="Arial"/>
                <a:sym typeface="Arial"/>
              </a:defRPr>
            </a:pPr>
            <a:r>
              <a:t>Context of Key Words</a:t>
            </a:r>
          </a:p>
          <a:p>
            <a:pPr algn="ctr" defTabSz="975335">
              <a:defRPr b="0" spc="-159" sz="7960">
                <a:latin typeface="Arial"/>
                <a:ea typeface="Arial"/>
                <a:cs typeface="Arial"/>
                <a:sym typeface="Arial"/>
              </a:defRPr>
            </a:pPr>
            <a:br/>
            <a:r>
              <a:t>Context of The Book</a:t>
            </a:r>
          </a:p>
          <a:p>
            <a:pPr algn="ctr" defTabSz="975335">
              <a:defRPr b="0" spc="-159" sz="7960">
                <a:latin typeface="Arial"/>
                <a:ea typeface="Arial"/>
                <a:cs typeface="Arial"/>
                <a:sym typeface="Arial"/>
              </a:defRPr>
            </a:pPr>
            <a:br/>
            <a:r>
              <a:t>Context of The Culture</a:t>
            </a:r>
          </a:p>
          <a:p>
            <a:pPr algn="ctr" defTabSz="975335">
              <a:defRPr b="0" spc="-159" sz="7960">
                <a:latin typeface="Arial"/>
                <a:ea typeface="Arial"/>
                <a:cs typeface="Arial"/>
                <a:sym typeface="Arial"/>
              </a:defRPr>
            </a:pPr>
            <a:br/>
            <a:r>
              <a:t>Cross Reference Confirmation </a:t>
            </a: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16" name="Great White.jpg" descr="Great White.jpg"/>
          <p:cNvPicPr>
            <a:picLocks noChangeAspect="1"/>
          </p:cNvPicPr>
          <p:nvPr/>
        </p:nvPicPr>
        <p:blipFill>
          <a:blip r:embed="rId2">
            <a:extLst/>
          </a:blip>
          <a:stretch>
            <a:fillRect/>
          </a:stretch>
        </p:blipFill>
        <p:spPr>
          <a:xfrm>
            <a:off x="-160678" y="1442455"/>
            <a:ext cx="24705356" cy="10831090"/>
          </a:xfrm>
          <a:prstGeom prst="rect">
            <a:avLst/>
          </a:prstGeom>
          <a:ln w="12700">
            <a:miter lim="400000"/>
          </a:ln>
        </p:spPr>
      </p:pic>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19" name="TSTT#21#1.jpg" descr="TSTT#21#1.jpg"/>
          <p:cNvPicPr>
            <a:picLocks noChangeAspect="1"/>
          </p:cNvPicPr>
          <p:nvPr/>
        </p:nvPicPr>
        <p:blipFill>
          <a:blip r:embed="rId2">
            <a:extLst/>
          </a:blip>
          <a:stretch>
            <a:fillRect/>
          </a:stretch>
        </p:blipFill>
        <p:spPr>
          <a:xfrm>
            <a:off x="5342930" y="-83505"/>
            <a:ext cx="15029868" cy="13883010"/>
          </a:xfrm>
          <a:prstGeom prst="rect">
            <a:avLst/>
          </a:prstGeom>
          <a:ln w="12700">
            <a:miter lim="400000"/>
          </a:ln>
        </p:spPr>
      </p:pic>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22" name="My Brethren.jpg" descr="My Brethren.jpg"/>
          <p:cNvPicPr>
            <a:picLocks noChangeAspect="1"/>
          </p:cNvPicPr>
          <p:nvPr/>
        </p:nvPicPr>
        <p:blipFill>
          <a:blip r:embed="rId2">
            <a:extLst/>
          </a:blip>
          <a:stretch>
            <a:fillRect/>
          </a:stretch>
        </p:blipFill>
        <p:spPr>
          <a:xfrm>
            <a:off x="-168295" y="1348566"/>
            <a:ext cx="24720590" cy="11018868"/>
          </a:xfrm>
          <a:prstGeom prst="rect">
            <a:avLst/>
          </a:prstGeom>
          <a:ln w="12700">
            <a:miter lim="400000"/>
          </a:ln>
        </p:spPr>
      </p:pic>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25" name="my brothers.jpg" descr="my brothers.jpg"/>
          <p:cNvPicPr>
            <a:picLocks noChangeAspect="1"/>
          </p:cNvPicPr>
          <p:nvPr/>
        </p:nvPicPr>
        <p:blipFill>
          <a:blip r:embed="rId2">
            <a:extLst/>
          </a:blip>
          <a:stretch>
            <a:fillRect/>
          </a:stretch>
        </p:blipFill>
        <p:spPr>
          <a:xfrm>
            <a:off x="3372428" y="-17802"/>
            <a:ext cx="19393605" cy="13829488"/>
          </a:xfrm>
          <a:prstGeom prst="rect">
            <a:avLst/>
          </a:prstGeom>
          <a:ln w="12700">
            <a:miter lim="400000"/>
          </a:ln>
        </p:spPr>
      </p:pic>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28" name="Israel#1.jpg" descr="Israel#1.jpg"/>
          <p:cNvPicPr>
            <a:picLocks noChangeAspect="1"/>
          </p:cNvPicPr>
          <p:nvPr/>
        </p:nvPicPr>
        <p:blipFill>
          <a:blip r:embed="rId2">
            <a:extLst/>
          </a:blip>
          <a:stretch>
            <a:fillRect/>
          </a:stretch>
        </p:blipFill>
        <p:spPr>
          <a:xfrm>
            <a:off x="2875041" y="-37846"/>
            <a:ext cx="18633918" cy="13983062"/>
          </a:xfrm>
          <a:prstGeom prst="rect">
            <a:avLst/>
          </a:prstGeom>
          <a:ln w="12700">
            <a:miter lim="400000"/>
          </a:ln>
        </p:spPr>
      </p:pic>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31" name="MK#1.jpg" descr="MK#1.jpg"/>
          <p:cNvPicPr>
            <a:picLocks noChangeAspect="1"/>
          </p:cNvPicPr>
          <p:nvPr/>
        </p:nvPicPr>
        <p:blipFill>
          <a:blip r:embed="rId2">
            <a:extLst/>
          </a:blip>
          <a:stretch>
            <a:fillRect/>
          </a:stretch>
        </p:blipFill>
        <p:spPr>
          <a:xfrm>
            <a:off x="3780008" y="5910011"/>
            <a:ext cx="20628579" cy="7814237"/>
          </a:xfrm>
          <a:prstGeom prst="rect">
            <a:avLst/>
          </a:prstGeom>
          <a:ln w="12700">
            <a:miter lim="400000"/>
          </a:ln>
        </p:spPr>
      </p:pic>
      <p:pic>
        <p:nvPicPr>
          <p:cNvPr id="1032" name="Israel#1.jpg" descr="Israel#1.jpg"/>
          <p:cNvPicPr>
            <a:picLocks noChangeAspect="1"/>
          </p:cNvPicPr>
          <p:nvPr/>
        </p:nvPicPr>
        <p:blipFill>
          <a:blip r:embed="rId3">
            <a:extLst/>
          </a:blip>
          <a:stretch>
            <a:fillRect/>
          </a:stretch>
        </p:blipFill>
        <p:spPr>
          <a:xfrm>
            <a:off x="-32926" y="19305"/>
            <a:ext cx="7956788" cy="5970847"/>
          </a:xfrm>
          <a:prstGeom prst="rect">
            <a:avLst/>
          </a:prstGeom>
          <a:ln w="12700">
            <a:miter lim="400000"/>
          </a:ln>
        </p:spPr>
      </p:pic>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35" name="MK#2.jpg" descr="MK#2.jpg"/>
          <p:cNvPicPr>
            <a:picLocks noChangeAspect="1"/>
          </p:cNvPicPr>
          <p:nvPr/>
        </p:nvPicPr>
        <p:blipFill>
          <a:blip r:embed="rId2">
            <a:extLst/>
          </a:blip>
          <a:stretch>
            <a:fillRect/>
          </a:stretch>
        </p:blipFill>
        <p:spPr>
          <a:xfrm>
            <a:off x="2139107" y="5795664"/>
            <a:ext cx="22296311" cy="7944055"/>
          </a:xfrm>
          <a:prstGeom prst="rect">
            <a:avLst/>
          </a:prstGeom>
          <a:ln w="12700">
            <a:miter lim="400000"/>
          </a:ln>
        </p:spPr>
      </p:pic>
      <p:pic>
        <p:nvPicPr>
          <p:cNvPr id="1036" name="Israel#1.jpg" descr="Israel#1.jpg"/>
          <p:cNvPicPr>
            <a:picLocks noChangeAspect="1"/>
          </p:cNvPicPr>
          <p:nvPr/>
        </p:nvPicPr>
        <p:blipFill>
          <a:blip r:embed="rId3">
            <a:extLst/>
          </a:blip>
          <a:stretch>
            <a:fillRect/>
          </a:stretch>
        </p:blipFill>
        <p:spPr>
          <a:xfrm>
            <a:off x="-167401" y="-52453"/>
            <a:ext cx="7800029" cy="5853213"/>
          </a:xfrm>
          <a:prstGeom prst="rect">
            <a:avLst/>
          </a:prstGeom>
          <a:ln w="12700">
            <a:miter lim="400000"/>
          </a:ln>
        </p:spPr>
      </p:pic>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39" name="SP#1.jpg" descr="SP#1.jpg"/>
          <p:cNvPicPr>
            <a:picLocks noChangeAspect="1"/>
          </p:cNvPicPr>
          <p:nvPr/>
        </p:nvPicPr>
        <p:blipFill>
          <a:blip r:embed="rId2">
            <a:extLst/>
          </a:blip>
          <a:stretch>
            <a:fillRect/>
          </a:stretch>
        </p:blipFill>
        <p:spPr>
          <a:xfrm>
            <a:off x="-119385" y="2362148"/>
            <a:ext cx="24622770" cy="7199391"/>
          </a:xfrm>
          <a:prstGeom prst="rect">
            <a:avLst/>
          </a:prstGeom>
          <a:ln w="12700">
            <a:miter lim="400000"/>
          </a:ln>
        </p:spPr>
      </p:pic>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42" name="SP#2.jpg" descr="SP#2.jpg"/>
          <p:cNvPicPr>
            <a:picLocks noChangeAspect="1"/>
          </p:cNvPicPr>
          <p:nvPr/>
        </p:nvPicPr>
        <p:blipFill>
          <a:blip r:embed="rId2">
            <a:extLst/>
          </a:blip>
          <a:stretch>
            <a:fillRect/>
          </a:stretch>
        </p:blipFill>
        <p:spPr>
          <a:xfrm>
            <a:off x="2450713" y="612390"/>
            <a:ext cx="19482574" cy="12491220"/>
          </a:xfrm>
          <a:prstGeom prst="rect">
            <a:avLst/>
          </a:prstGeom>
          <a:ln w="12700">
            <a:miter lim="400000"/>
          </a:ln>
        </p:spPr>
      </p:pic>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45" name="SP#3.jpg" descr="SP#3.jpg"/>
          <p:cNvPicPr>
            <a:picLocks noChangeAspect="1"/>
          </p:cNvPicPr>
          <p:nvPr/>
        </p:nvPicPr>
        <p:blipFill>
          <a:blip r:embed="rId2">
            <a:extLst/>
          </a:blip>
          <a:stretch>
            <a:fillRect/>
          </a:stretch>
        </p:blipFill>
        <p:spPr>
          <a:xfrm>
            <a:off x="-53195" y="1804108"/>
            <a:ext cx="24490390" cy="932861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In his 1983 message Dr. Walter Martin predicted with pinpoint accuracy the condition of evangelicalism and how censorship of Biblical truth by self-described evangelicals would increase before the Lord’s return."/>
          <p:cNvSpPr txBox="1"/>
          <p:nvPr>
            <p:ph type="ctrTitle"/>
          </p:nvPr>
        </p:nvSpPr>
        <p:spPr>
          <a:xfrm>
            <a:off x="399553" y="565443"/>
            <a:ext cx="23704869" cy="12776484"/>
          </a:xfrm>
          <a:prstGeom prst="rect">
            <a:avLst/>
          </a:prstGeom>
        </p:spPr>
        <p:txBody>
          <a:bodyPr/>
          <a:lstStyle/>
          <a:p>
            <a:pPr algn="ctr" defTabSz="1389853">
              <a:defRPr b="0" spc="-91" sz="4560">
                <a:latin typeface="Arial"/>
                <a:ea typeface="Arial"/>
                <a:cs typeface="Arial"/>
                <a:sym typeface="Arial"/>
              </a:defRPr>
            </a:pPr>
          </a:p>
          <a:p>
            <a:pPr algn="ctr" defTabSz="1389853">
              <a:defRPr b="0" spc="-91" sz="4560">
                <a:latin typeface="Arial"/>
                <a:ea typeface="Arial"/>
                <a:cs typeface="Arial"/>
                <a:sym typeface="Arial"/>
              </a:defRPr>
            </a:pPr>
          </a:p>
          <a:p>
            <a:pPr algn="ctr" defTabSz="1389853">
              <a:defRPr b="0" spc="-91" sz="4560">
                <a:latin typeface="Arial"/>
                <a:ea typeface="Arial"/>
                <a:cs typeface="Arial"/>
                <a:sym typeface="Arial"/>
              </a:defRPr>
            </a:pPr>
          </a:p>
          <a:p>
            <a:pPr algn="ctr" defTabSz="1389853">
              <a:defRPr b="0" spc="-91" sz="4560">
                <a:latin typeface="Arial"/>
                <a:ea typeface="Arial"/>
                <a:cs typeface="Arial"/>
                <a:sym typeface="Arial"/>
              </a:defRPr>
            </a:pPr>
          </a:p>
          <a:p>
            <a:pPr algn="ctr" defTabSz="1389853">
              <a:defRPr b="0" spc="-91" sz="4560">
                <a:latin typeface="Arial"/>
                <a:ea typeface="Arial"/>
                <a:cs typeface="Arial"/>
                <a:sym typeface="Arial"/>
              </a:defRPr>
            </a:pPr>
          </a:p>
          <a:p>
            <a:pPr algn="ctr" defTabSz="1389853">
              <a:defRPr b="0" spc="-91" sz="4560">
                <a:latin typeface="Arial"/>
                <a:ea typeface="Arial"/>
                <a:cs typeface="Arial"/>
                <a:sym typeface="Arial"/>
              </a:defRPr>
            </a:pPr>
          </a:p>
          <a:p>
            <a:pPr algn="ctr" defTabSz="1389853">
              <a:defRPr b="0" spc="-149" sz="7467">
                <a:latin typeface="Arial"/>
                <a:ea typeface="Arial"/>
                <a:cs typeface="Arial"/>
                <a:sym typeface="Arial"/>
              </a:defRPr>
            </a:pPr>
            <a:br/>
            <a:r>
              <a:t>In his 1983 message Dr. Walter Martin predicted with pinpoint accuracy the condition of evangelicalism and how censorship of Biblical truth by self-described evangelicals would increase before the Lord’s return.</a:t>
            </a:r>
          </a:p>
          <a:p>
            <a:pPr algn="ctr" defTabSz="1389853">
              <a:defRPr b="0" spc="-91" sz="4560">
                <a:latin typeface="Arial"/>
                <a:ea typeface="Arial"/>
                <a:cs typeface="Arial"/>
                <a:sym typeface="Arial"/>
              </a:defRPr>
            </a:pPr>
          </a:p>
          <a:p>
            <a:pPr algn="ctr" defTabSz="1389853">
              <a:defRPr b="0" spc="-114" sz="5700">
                <a:latin typeface="Arial"/>
                <a:ea typeface="Arial"/>
                <a:cs typeface="Arial"/>
                <a:sym typeface="Arial"/>
              </a:defRPr>
            </a:pPr>
          </a:p>
          <a:p>
            <a:pPr algn="ctr" defTabSz="1389853">
              <a:defRPr b="0" spc="-114" sz="5700">
                <a:latin typeface="Arial"/>
                <a:ea typeface="Arial"/>
                <a:cs typeface="Arial"/>
                <a:sym typeface="Arial"/>
              </a:defRPr>
            </a:pPr>
          </a:p>
          <a:p>
            <a:pPr algn="ctr" defTabSz="1389853">
              <a:defRPr b="0" spc="-114" sz="5700">
                <a:latin typeface="Arial"/>
                <a:ea typeface="Arial"/>
                <a:cs typeface="Arial"/>
                <a:sym typeface="Arial"/>
              </a:defRPr>
            </a:pPr>
          </a:p>
          <a:p>
            <a:pPr algn="ctr" defTabSz="260604">
              <a:lnSpc>
                <a:spcPct val="100000"/>
              </a:lnSpc>
              <a:defRPr spc="0" sz="1596">
                <a:solidFill>
                  <a:srgbClr val="FFC000"/>
                </a:solidFill>
                <a:latin typeface="Calibri"/>
                <a:ea typeface="Calibri"/>
                <a:cs typeface="Calibri"/>
                <a:sym typeface="Calibri"/>
              </a:defRPr>
            </a:pPr>
            <a:endParaRPr b="0">
              <a:solidFill>
                <a:srgbClr val="FFFFFF"/>
              </a:solidFill>
            </a:endParaRPr>
          </a:p>
          <a:p>
            <a:pPr algn="ctr" defTabSz="260604">
              <a:lnSpc>
                <a:spcPct val="100000"/>
              </a:lnSpc>
              <a:defRPr spc="0" sz="1596">
                <a:solidFill>
                  <a:srgbClr val="FFC000"/>
                </a:solidFill>
                <a:latin typeface="Calibri"/>
                <a:ea typeface="Calibri"/>
                <a:cs typeface="Calibri"/>
                <a:sym typeface="Calibri"/>
              </a:defRPr>
            </a:pPr>
            <a:endParaRPr b="0">
              <a:solidFill>
                <a:srgbClr val="FFFFFF"/>
              </a:solidFill>
            </a:endParaRPr>
          </a:p>
          <a:p>
            <a:pPr algn="ctr" defTabSz="260604">
              <a:lnSpc>
                <a:spcPct val="100000"/>
              </a:lnSpc>
              <a:defRPr spc="0" sz="1596">
                <a:solidFill>
                  <a:srgbClr val="FFC000"/>
                </a:solidFill>
                <a:latin typeface="Calibri"/>
                <a:ea typeface="Calibri"/>
                <a:cs typeface="Calibri"/>
                <a:sym typeface="Calibri"/>
              </a:defRPr>
            </a:pPr>
            <a:endParaRPr b="0">
              <a:solidFill>
                <a:srgbClr val="FFFFFF"/>
              </a:solidFill>
            </a:endParaRPr>
          </a:p>
          <a:p>
            <a:pPr algn="ctr" defTabSz="260604">
              <a:lnSpc>
                <a:spcPct val="100000"/>
              </a:lnSpc>
              <a:defRPr spc="0" sz="1596">
                <a:solidFill>
                  <a:srgbClr val="FFC000"/>
                </a:solidFill>
                <a:latin typeface="Calibri"/>
                <a:ea typeface="Calibri"/>
                <a:cs typeface="Calibri"/>
                <a:sym typeface="Calibri"/>
              </a:defRPr>
            </a:pPr>
            <a:endParaRPr b="0">
              <a:solidFill>
                <a:srgbClr val="FFFFFF"/>
              </a:solidFill>
            </a:endParaRPr>
          </a:p>
          <a:p>
            <a:pPr algn="ctr" defTabSz="260604">
              <a:lnSpc>
                <a:spcPct val="100000"/>
              </a:lnSpc>
              <a:defRPr spc="0" sz="1596">
                <a:solidFill>
                  <a:srgbClr val="FFC000"/>
                </a:solidFill>
                <a:latin typeface="Calibri"/>
                <a:ea typeface="Calibri"/>
                <a:cs typeface="Calibri"/>
                <a:sym typeface="Calibri"/>
              </a:defRPr>
            </a:pPr>
          </a:p>
          <a:p>
            <a:pPr algn="ctr" defTabSz="1389853">
              <a:defRPr b="0" spc="-91" sz="4560">
                <a:latin typeface="Arial"/>
                <a:ea typeface="Arial"/>
                <a:cs typeface="Arial"/>
                <a:sym typeface="Arial"/>
              </a:defRPr>
            </a:pPr>
          </a:p>
        </p:txBody>
      </p:sp>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48" name="SP#4.jpg" descr="SP#4.jpg"/>
          <p:cNvPicPr>
            <a:picLocks noChangeAspect="1"/>
          </p:cNvPicPr>
          <p:nvPr/>
        </p:nvPicPr>
        <p:blipFill>
          <a:blip r:embed="rId2">
            <a:extLst/>
          </a:blip>
          <a:stretch>
            <a:fillRect/>
          </a:stretch>
        </p:blipFill>
        <p:spPr>
          <a:xfrm>
            <a:off x="-101953" y="2542572"/>
            <a:ext cx="24587906" cy="7192234"/>
          </a:xfrm>
          <a:prstGeom prst="rect">
            <a:avLst/>
          </a:prstGeom>
          <a:ln w="12700">
            <a:miter lim="400000"/>
          </a:ln>
        </p:spPr>
      </p:pic>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51" name="USpoll#1.jpg" descr="USpoll#1.jpg"/>
          <p:cNvPicPr>
            <a:picLocks noChangeAspect="1"/>
          </p:cNvPicPr>
          <p:nvPr/>
        </p:nvPicPr>
        <p:blipFill>
          <a:blip r:embed="rId2">
            <a:extLst/>
          </a:blip>
          <a:stretch>
            <a:fillRect/>
          </a:stretch>
        </p:blipFill>
        <p:spPr>
          <a:xfrm>
            <a:off x="1192273" y="1346529"/>
            <a:ext cx="21999454" cy="9709002"/>
          </a:xfrm>
          <a:prstGeom prst="rect">
            <a:avLst/>
          </a:prstGeom>
          <a:ln w="12700">
            <a:miter lim="400000"/>
          </a:ln>
        </p:spPr>
      </p:pic>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54" name="USPoll#2.jpg" descr="USPoll#2.jpg"/>
          <p:cNvPicPr>
            <a:picLocks noChangeAspect="1"/>
          </p:cNvPicPr>
          <p:nvPr/>
        </p:nvPicPr>
        <p:blipFill>
          <a:blip r:embed="rId2">
            <a:extLst/>
          </a:blip>
          <a:stretch>
            <a:fillRect/>
          </a:stretch>
        </p:blipFill>
        <p:spPr>
          <a:xfrm>
            <a:off x="1861591" y="1066803"/>
            <a:ext cx="20660818" cy="10887305"/>
          </a:xfrm>
          <a:prstGeom prst="rect">
            <a:avLst/>
          </a:prstGeom>
          <a:ln w="12700">
            <a:miter lim="400000"/>
          </a:ln>
        </p:spPr>
      </p:pic>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57" name="MEMRI#2.jpg" descr="MEMRI#2.jpg"/>
          <p:cNvPicPr>
            <a:picLocks noChangeAspect="1"/>
          </p:cNvPicPr>
          <p:nvPr/>
        </p:nvPicPr>
        <p:blipFill>
          <a:blip r:embed="rId2">
            <a:extLst/>
          </a:blip>
          <a:stretch>
            <a:fillRect/>
          </a:stretch>
        </p:blipFill>
        <p:spPr>
          <a:xfrm>
            <a:off x="4083495" y="5386173"/>
            <a:ext cx="16524451" cy="9282042"/>
          </a:xfrm>
          <a:prstGeom prst="rect">
            <a:avLst/>
          </a:prstGeom>
          <a:ln w="12700">
            <a:miter lim="400000"/>
          </a:ln>
        </p:spPr>
      </p:pic>
      <p:pic>
        <p:nvPicPr>
          <p:cNvPr id="1058" name="MEMRI#1.jpg" descr="MEMRI#1.jpg"/>
          <p:cNvPicPr>
            <a:picLocks noChangeAspect="1"/>
          </p:cNvPicPr>
          <p:nvPr/>
        </p:nvPicPr>
        <p:blipFill>
          <a:blip r:embed="rId3">
            <a:extLst/>
          </a:blip>
          <a:stretch>
            <a:fillRect/>
          </a:stretch>
        </p:blipFill>
        <p:spPr>
          <a:xfrm>
            <a:off x="2459161" y="-43934"/>
            <a:ext cx="19773120" cy="5912310"/>
          </a:xfrm>
          <a:prstGeom prst="rect">
            <a:avLst/>
          </a:prstGeom>
          <a:ln w="12700">
            <a:miter lim="400000"/>
          </a:ln>
        </p:spPr>
      </p:pic>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Matthew 25:31-40"/>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Matthew 25:31-40</a:t>
            </a:r>
          </a:p>
        </p:txBody>
      </p:sp>
      <p:pic>
        <p:nvPicPr>
          <p:cNvPr id="1061" name="My Brethren.jpg" descr="My Brethren.jpg"/>
          <p:cNvPicPr>
            <a:picLocks noChangeAspect="1"/>
          </p:cNvPicPr>
          <p:nvPr/>
        </p:nvPicPr>
        <p:blipFill>
          <a:blip r:embed="rId2">
            <a:extLst/>
          </a:blip>
          <a:stretch>
            <a:fillRect/>
          </a:stretch>
        </p:blipFill>
        <p:spPr>
          <a:xfrm>
            <a:off x="-168295" y="925833"/>
            <a:ext cx="24720590" cy="11018869"/>
          </a:xfrm>
          <a:prstGeom prst="rect">
            <a:avLst/>
          </a:prstGeom>
          <a:ln w="12700">
            <a:miter lim="400000"/>
          </a:ln>
        </p:spPr>
      </p:pic>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Matthew 25:41-46"/>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Matthew 25:41-46</a:t>
            </a:r>
          </a:p>
        </p:txBody>
      </p:sp>
      <p:pic>
        <p:nvPicPr>
          <p:cNvPr id="1064" name="Matthew 25-41-46.jpg" descr="Matthew 25-41-46.jpg"/>
          <p:cNvPicPr>
            <a:picLocks noChangeAspect="1"/>
          </p:cNvPicPr>
          <p:nvPr/>
        </p:nvPicPr>
        <p:blipFill>
          <a:blip r:embed="rId2">
            <a:extLst/>
          </a:blip>
          <a:stretch>
            <a:fillRect/>
          </a:stretch>
        </p:blipFill>
        <p:spPr>
          <a:xfrm>
            <a:off x="-675048" y="2087781"/>
            <a:ext cx="25734096" cy="8499336"/>
          </a:xfrm>
          <a:prstGeom prst="rect">
            <a:avLst/>
          </a:prstGeom>
          <a:ln w="12700">
            <a:miter lim="400000"/>
          </a:ln>
        </p:spPr>
      </p:pic>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67" name="Workout#5.jpg" descr="Workout#5.jpg"/>
          <p:cNvPicPr>
            <a:picLocks noChangeAspect="1"/>
          </p:cNvPicPr>
          <p:nvPr/>
        </p:nvPicPr>
        <p:blipFill>
          <a:blip r:embed="rId2">
            <a:extLst/>
          </a:blip>
          <a:stretch>
            <a:fillRect/>
          </a:stretch>
        </p:blipFill>
        <p:spPr>
          <a:xfrm>
            <a:off x="-188846" y="2180546"/>
            <a:ext cx="24761692" cy="7533483"/>
          </a:xfrm>
          <a:prstGeom prst="rect">
            <a:avLst/>
          </a:prstGeom>
          <a:ln w="12700">
            <a:miter lim="400000"/>
          </a:ln>
        </p:spPr>
      </p:pic>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70" name="Workout#3.jpg" descr="Workout#3.jpg"/>
          <p:cNvPicPr>
            <a:picLocks noChangeAspect="1"/>
          </p:cNvPicPr>
          <p:nvPr/>
        </p:nvPicPr>
        <p:blipFill>
          <a:blip r:embed="rId2">
            <a:extLst/>
          </a:blip>
          <a:stretch>
            <a:fillRect/>
          </a:stretch>
        </p:blipFill>
        <p:spPr>
          <a:xfrm>
            <a:off x="-29143" y="-95685"/>
            <a:ext cx="24442286" cy="13907371"/>
          </a:xfrm>
          <a:prstGeom prst="rect">
            <a:avLst/>
          </a:prstGeom>
          <a:ln w="12700">
            <a:miter lim="400000"/>
          </a:ln>
        </p:spPr>
      </p:pic>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The Doctrine of Concurrence:…"/>
          <p:cNvSpPr txBox="1"/>
          <p:nvPr>
            <p:ph type="ctrTitle"/>
          </p:nvPr>
        </p:nvSpPr>
        <p:spPr>
          <a:xfrm>
            <a:off x="37503" y="565443"/>
            <a:ext cx="24066919" cy="12776484"/>
          </a:xfrm>
          <a:prstGeom prst="rect">
            <a:avLst/>
          </a:prstGeom>
        </p:spPr>
        <p:txBody>
          <a:bodyPr/>
          <a:lstStyle/>
          <a:p>
            <a:pPr algn="ctr" defTabSz="975335">
              <a:defRPr spc="-159" sz="8000">
                <a:latin typeface="Arial"/>
                <a:ea typeface="Arial"/>
                <a:cs typeface="Arial"/>
                <a:sym typeface="Arial"/>
              </a:defRPr>
            </a:pPr>
          </a:p>
          <a:p>
            <a:pPr algn="ctr" defTabSz="975335">
              <a:defRPr spc="-159" sz="8000">
                <a:solidFill>
                  <a:srgbClr val="FFD479"/>
                </a:solidFill>
                <a:latin typeface="Arial"/>
                <a:ea typeface="Arial"/>
                <a:cs typeface="Arial"/>
                <a:sym typeface="Arial"/>
              </a:defRPr>
            </a:pPr>
            <a:r>
              <a:t>The Doctrine of Concurrence: </a:t>
            </a:r>
          </a:p>
          <a:p>
            <a:pPr algn="ctr" defTabSz="975335">
              <a:defRPr b="0" spc="-159" sz="8000">
                <a:latin typeface="Arial"/>
                <a:ea typeface="Arial"/>
                <a:cs typeface="Arial"/>
                <a:sym typeface="Arial"/>
              </a:defRPr>
            </a:pPr>
            <a:br/>
            <a:br/>
            <a:r>
              <a:t>How the sovereign providence of God and man’s free will work together to accomplish God’s Will. This is also referred to the doctrine of confluence.</a:t>
            </a:r>
            <a:b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pic>
        <p:nvPicPr>
          <p:cNvPr id="1073" name="Image" descr="Image"/>
          <p:cNvPicPr>
            <a:picLocks noChangeAspect="1"/>
          </p:cNvPicPr>
          <p:nvPr/>
        </p:nvPicPr>
        <p:blipFill>
          <a:blip r:embed="rId2">
            <a:extLst/>
          </a:blip>
          <a:stretch>
            <a:fillRect/>
          </a:stretch>
        </p:blipFill>
        <p:spPr>
          <a:xfrm>
            <a:off x="37502" y="565444"/>
            <a:ext cx="22532398" cy="12674473"/>
          </a:xfrm>
          <a:prstGeom prst="rect">
            <a:avLst/>
          </a:prstGeom>
          <a:ln w="12700">
            <a:miter lim="400000"/>
          </a:ln>
        </p:spPr>
      </p:pic>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Webster’s Dictionary  Defines Confluence as:…"/>
          <p:cNvSpPr txBox="1"/>
          <p:nvPr>
            <p:ph type="ctrTitle"/>
          </p:nvPr>
        </p:nvSpPr>
        <p:spPr>
          <a:xfrm>
            <a:off x="37503" y="565443"/>
            <a:ext cx="24066919" cy="12776484"/>
          </a:xfrm>
          <a:prstGeom prst="rect">
            <a:avLst/>
          </a:prstGeom>
        </p:spPr>
        <p:txBody>
          <a:bodyPr/>
          <a:lstStyle/>
          <a:p>
            <a:pPr algn="ctr" defTabSz="975335">
              <a:defRPr spc="-159" sz="8000">
                <a:solidFill>
                  <a:srgbClr val="FFD479"/>
                </a:solidFill>
                <a:latin typeface="Arial"/>
                <a:ea typeface="Arial"/>
                <a:cs typeface="Arial"/>
                <a:sym typeface="Arial"/>
              </a:defRPr>
            </a:pPr>
            <a:r>
              <a:t>Webster’s Dictionary </a:t>
            </a:r>
            <a:br/>
            <a:r>
              <a:t>Defines Confluence as:</a:t>
            </a:r>
          </a:p>
          <a:p>
            <a:pPr algn="ctr" defTabSz="975335">
              <a:defRPr spc="-159" sz="8000">
                <a:latin typeface="Arial"/>
                <a:ea typeface="Arial"/>
                <a:cs typeface="Arial"/>
                <a:sym typeface="Arial"/>
              </a:defRPr>
            </a:pPr>
            <a:br/>
            <a:br/>
            <a:r>
              <a:rPr b="0"/>
              <a:t>A coming or flowing together, </a:t>
            </a:r>
            <a:br>
              <a:rPr b="0"/>
            </a:br>
            <a:r>
              <a:rPr b="0"/>
              <a:t>meeting, or gathering at one point. </a:t>
            </a:r>
            <a:br>
              <a:rPr b="0"/>
            </a:br>
            <a:r>
              <a:rPr b="0"/>
              <a:t>The flowing together of two or more streams. The place of meeting of two streams. The combined stream formed by conjunction</a:t>
            </a:r>
            <a:endParaRPr b="0"/>
          </a:p>
          <a:p>
            <a:pPr algn="ctr" defTabSz="975335">
              <a:defRPr spc="-159" sz="8000">
                <a:latin typeface="Arial"/>
                <a:ea typeface="Arial"/>
                <a:cs typeface="Arial"/>
                <a:sym typeface="Arial"/>
              </a:defRPr>
            </a:pPr>
          </a:p>
          <a:p>
            <a:pPr algn="ctr" defTabSz="975335">
              <a:defRPr spc="-159" sz="800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pic>
        <p:nvPicPr>
          <p:cNvPr id="1076" name="Image" descr="Image"/>
          <p:cNvPicPr>
            <a:picLocks noChangeAspect="1"/>
          </p:cNvPicPr>
          <p:nvPr/>
        </p:nvPicPr>
        <p:blipFill>
          <a:blip r:embed="rId2">
            <a:extLst/>
          </a:blip>
          <a:stretch>
            <a:fillRect/>
          </a:stretch>
        </p:blipFill>
        <p:spPr>
          <a:xfrm>
            <a:off x="37502" y="565444"/>
            <a:ext cx="22532398" cy="12674473"/>
          </a:xfrm>
          <a:prstGeom prst="rect">
            <a:avLst/>
          </a:prstGeom>
          <a:ln w="12700">
            <a:miter lim="400000"/>
          </a:ln>
        </p:spPr>
      </p:pic>
      <p:pic>
        <p:nvPicPr>
          <p:cNvPr id="1077" name="Image" descr="Image"/>
          <p:cNvPicPr>
            <a:picLocks noChangeAspect="1"/>
          </p:cNvPicPr>
          <p:nvPr/>
        </p:nvPicPr>
        <p:blipFill>
          <a:blip r:embed="rId3">
            <a:extLst/>
          </a:blip>
          <a:stretch>
            <a:fillRect/>
          </a:stretch>
        </p:blipFill>
        <p:spPr>
          <a:xfrm>
            <a:off x="37502" y="565444"/>
            <a:ext cx="22532398" cy="12674473"/>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Dr. Walter Martin Proclaimed:  You see, the attitude of the Christian media is don’t rock the boat, and the Christian Church is suffering from that disease today by its Latin name, non rock-a-boat-us. Whatever you do, non rock-a-boat-us ecclesiastic-us. "/>
          <p:cNvSpPr txBox="1"/>
          <p:nvPr>
            <p:ph type="ctrTitle"/>
          </p:nvPr>
        </p:nvSpPr>
        <p:spPr>
          <a:xfrm>
            <a:off x="399553" y="565443"/>
            <a:ext cx="23704869" cy="12776484"/>
          </a:xfrm>
          <a:prstGeom prst="rect">
            <a:avLst/>
          </a:prstGeom>
        </p:spPr>
        <p:txBody>
          <a:bodyPr/>
          <a:lstStyle/>
          <a:p>
            <a:pPr algn="ctr" defTabSz="1097252">
              <a:defRPr b="0" spc="-72" sz="3600">
                <a:latin typeface="Arial"/>
                <a:ea typeface="Arial"/>
                <a:cs typeface="Arial"/>
                <a:sym typeface="Arial"/>
              </a:defRPr>
            </a:pPr>
          </a:p>
          <a:p>
            <a:pPr algn="ctr" defTabSz="1097252">
              <a:defRPr b="0" spc="-72" sz="3600">
                <a:latin typeface="Arial"/>
                <a:ea typeface="Arial"/>
                <a:cs typeface="Arial"/>
                <a:sym typeface="Arial"/>
              </a:defRPr>
            </a:pPr>
          </a:p>
          <a:p>
            <a:pPr algn="ctr" defTabSz="1097252">
              <a:defRPr b="0" spc="-72" sz="3600">
                <a:latin typeface="Arial"/>
                <a:ea typeface="Arial"/>
                <a:cs typeface="Arial"/>
                <a:sym typeface="Arial"/>
              </a:defRPr>
            </a:pPr>
          </a:p>
          <a:p>
            <a:pPr algn="ctr" defTabSz="1097252">
              <a:defRPr b="0" spc="-72" sz="3600">
                <a:latin typeface="Arial"/>
                <a:ea typeface="Arial"/>
                <a:cs typeface="Arial"/>
                <a:sym typeface="Arial"/>
              </a:defRPr>
            </a:pPr>
          </a:p>
          <a:p>
            <a:pPr algn="ctr" defTabSz="1097252">
              <a:defRPr b="0" spc="-72" sz="3600">
                <a:latin typeface="Arial"/>
                <a:ea typeface="Arial"/>
                <a:cs typeface="Arial"/>
                <a:sym typeface="Arial"/>
              </a:defRPr>
            </a:pPr>
          </a:p>
          <a:p>
            <a:pPr algn="ctr" defTabSz="1097252">
              <a:defRPr b="0" spc="-72" sz="3600">
                <a:latin typeface="Arial"/>
                <a:ea typeface="Arial"/>
                <a:cs typeface="Arial"/>
                <a:sym typeface="Arial"/>
              </a:defRPr>
            </a:pPr>
          </a:p>
          <a:p>
            <a:pPr algn="ctr" defTabSz="1097252">
              <a:defRPr b="0" spc="-121" sz="6075">
                <a:latin typeface="Arial"/>
                <a:ea typeface="Arial"/>
                <a:cs typeface="Arial"/>
                <a:sym typeface="Arial"/>
              </a:defRPr>
            </a:pPr>
            <a:br/>
            <a:r>
              <a:rPr>
                <a:solidFill>
                  <a:srgbClr val="FFD479"/>
                </a:solidFill>
              </a:rPr>
              <a:t>Dr. Walter Martin Proclaimed:</a:t>
            </a:r>
            <a:br/>
            <a:br/>
            <a:r>
              <a:t>You see, the attitude of the Christian media is don’t rock the boat, and the Christian Church is suffering from that disease today by its Latin name, non rock-a-boat-us. Whatever you do, non rock-a-boat-us ecclesiastic-us. Don’t shake, rattle and roll the boat of the Church. Leave us alone…. </a:t>
            </a:r>
            <a:br/>
          </a:p>
          <a:p>
            <a:pPr algn="ctr" defTabSz="1097252">
              <a:defRPr b="0" spc="-90" sz="4500">
                <a:latin typeface="Arial"/>
                <a:ea typeface="Arial"/>
                <a:cs typeface="Arial"/>
                <a:sym typeface="Arial"/>
              </a:defRPr>
            </a:pPr>
          </a:p>
          <a:p>
            <a:pPr algn="ctr" defTabSz="1097252">
              <a:defRPr b="0" spc="-90" sz="4500">
                <a:latin typeface="Arial"/>
                <a:ea typeface="Arial"/>
                <a:cs typeface="Arial"/>
                <a:sym typeface="Arial"/>
              </a:defRPr>
            </a:pPr>
          </a:p>
          <a:p>
            <a:pPr algn="ctr" defTabSz="1097252">
              <a:defRPr b="0" spc="-90" sz="4500">
                <a:latin typeface="Arial"/>
                <a:ea typeface="Arial"/>
                <a:cs typeface="Arial"/>
                <a:sym typeface="Arial"/>
              </a:defRPr>
            </a:pPr>
          </a:p>
          <a:p>
            <a:pPr algn="ctr" defTabSz="205739">
              <a:lnSpc>
                <a:spcPct val="100000"/>
              </a:lnSpc>
              <a:defRPr spc="0" sz="1260">
                <a:solidFill>
                  <a:srgbClr val="FFC000"/>
                </a:solidFill>
                <a:latin typeface="Calibri"/>
                <a:ea typeface="Calibri"/>
                <a:cs typeface="Calibri"/>
                <a:sym typeface="Calibri"/>
              </a:defRPr>
            </a:pPr>
            <a:endParaRPr b="0">
              <a:solidFill>
                <a:srgbClr val="FFFFFF"/>
              </a:solidFill>
            </a:endParaRPr>
          </a:p>
          <a:p>
            <a:pPr algn="ctr" defTabSz="205739">
              <a:lnSpc>
                <a:spcPct val="100000"/>
              </a:lnSpc>
              <a:defRPr spc="0" sz="1260">
                <a:solidFill>
                  <a:srgbClr val="FFC000"/>
                </a:solidFill>
                <a:latin typeface="Calibri"/>
                <a:ea typeface="Calibri"/>
                <a:cs typeface="Calibri"/>
                <a:sym typeface="Calibri"/>
              </a:defRPr>
            </a:pPr>
            <a:endParaRPr b="0">
              <a:solidFill>
                <a:srgbClr val="FFFFFF"/>
              </a:solidFill>
            </a:endParaRPr>
          </a:p>
          <a:p>
            <a:pPr algn="ctr" defTabSz="205739">
              <a:lnSpc>
                <a:spcPct val="100000"/>
              </a:lnSpc>
              <a:defRPr spc="0" sz="1260">
                <a:solidFill>
                  <a:srgbClr val="FFC000"/>
                </a:solidFill>
                <a:latin typeface="Calibri"/>
                <a:ea typeface="Calibri"/>
                <a:cs typeface="Calibri"/>
                <a:sym typeface="Calibri"/>
              </a:defRPr>
            </a:pPr>
            <a:endParaRPr b="0">
              <a:solidFill>
                <a:srgbClr val="FFFFFF"/>
              </a:solidFill>
            </a:endParaRPr>
          </a:p>
          <a:p>
            <a:pPr algn="ctr" defTabSz="205739">
              <a:lnSpc>
                <a:spcPct val="100000"/>
              </a:lnSpc>
              <a:defRPr spc="0" sz="1260">
                <a:solidFill>
                  <a:srgbClr val="FFC000"/>
                </a:solidFill>
                <a:latin typeface="Calibri"/>
                <a:ea typeface="Calibri"/>
                <a:cs typeface="Calibri"/>
                <a:sym typeface="Calibri"/>
              </a:defRPr>
            </a:pPr>
            <a:endParaRPr b="0">
              <a:solidFill>
                <a:srgbClr val="FFFFFF"/>
              </a:solidFill>
            </a:endParaRPr>
          </a:p>
          <a:p>
            <a:pPr algn="ctr" defTabSz="205739">
              <a:lnSpc>
                <a:spcPct val="100000"/>
              </a:lnSpc>
              <a:defRPr spc="0" sz="1260">
                <a:solidFill>
                  <a:srgbClr val="FFC000"/>
                </a:solidFill>
                <a:latin typeface="Calibri"/>
                <a:ea typeface="Calibri"/>
                <a:cs typeface="Calibri"/>
                <a:sym typeface="Calibri"/>
              </a:defRPr>
            </a:pPr>
          </a:p>
          <a:p>
            <a:pPr algn="ctr" defTabSz="1097252">
              <a:defRPr b="0" spc="-72" sz="36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Man’s free will and God’s total  sovereignty is not a Contradiction.…"/>
          <p:cNvSpPr txBox="1"/>
          <p:nvPr>
            <p:ph type="ctrTitle"/>
          </p:nvPr>
        </p:nvSpPr>
        <p:spPr>
          <a:xfrm>
            <a:off x="37503" y="565443"/>
            <a:ext cx="24066919" cy="12776484"/>
          </a:xfrm>
          <a:prstGeom prst="rect">
            <a:avLst/>
          </a:prstGeom>
        </p:spPr>
        <p:txBody>
          <a:bodyPr/>
          <a:lstStyle/>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r>
              <a:t>Man’s free will and God’s total </a:t>
            </a:r>
            <a:br/>
            <a:r>
              <a:t>sovereignty is not a Contradiction. </a:t>
            </a: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br/>
            <a:r>
              <a:t>While we might not understand it in </a:t>
            </a:r>
            <a:br/>
            <a:r>
              <a:t>our human minds, it is a Biblical fact. </a:t>
            </a: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p>
          <a:p>
            <a:pPr algn="ctr" defTabSz="975335">
              <a:defRPr spc="-159" sz="800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pic>
        <p:nvPicPr>
          <p:cNvPr id="1080" name="Image" descr="Image"/>
          <p:cNvPicPr>
            <a:picLocks noChangeAspect="1"/>
          </p:cNvPicPr>
          <p:nvPr/>
        </p:nvPicPr>
        <p:blipFill>
          <a:blip r:embed="rId2">
            <a:extLst/>
          </a:blip>
          <a:stretch>
            <a:fillRect/>
          </a:stretch>
        </p:blipFill>
        <p:spPr>
          <a:xfrm>
            <a:off x="37502" y="565444"/>
            <a:ext cx="22532398" cy="12674473"/>
          </a:xfrm>
          <a:prstGeom prst="rect">
            <a:avLst/>
          </a:prstGeom>
          <a:ln w="12700">
            <a:miter lim="400000"/>
          </a:ln>
        </p:spPr>
      </p:pic>
      <p:pic>
        <p:nvPicPr>
          <p:cNvPr id="1081" name="Image" descr="Image"/>
          <p:cNvPicPr>
            <a:picLocks noChangeAspect="1"/>
          </p:cNvPicPr>
          <p:nvPr/>
        </p:nvPicPr>
        <p:blipFill>
          <a:blip r:embed="rId3">
            <a:extLst/>
          </a:blip>
          <a:stretch>
            <a:fillRect/>
          </a:stretch>
        </p:blipFill>
        <p:spPr>
          <a:xfrm>
            <a:off x="37502" y="565444"/>
            <a:ext cx="22532398" cy="12674473"/>
          </a:xfrm>
          <a:prstGeom prst="rect">
            <a:avLst/>
          </a:prstGeom>
          <a:ln w="12700">
            <a:miter lim="400000"/>
          </a:ln>
        </p:spPr>
      </p:pic>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One biologist has made the following statement regarding the complexity of a cell:  Even if we knew all there is to know about how a cell works, we would still be baffled. How nerve cells create emotions, thoughts, behavior, memory, and other perceptions"/>
          <p:cNvSpPr txBox="1"/>
          <p:nvPr>
            <p:ph type="ctrTitle"/>
          </p:nvPr>
        </p:nvSpPr>
        <p:spPr>
          <a:xfrm>
            <a:off x="37503" y="565443"/>
            <a:ext cx="24066919" cy="12776484"/>
          </a:xfrm>
          <a:prstGeom prst="rect">
            <a:avLst/>
          </a:prstGeom>
        </p:spPr>
        <p:txBody>
          <a:bodyPr/>
          <a:lstStyle/>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r>
              <a:t>One biologist has made the following statement regarding the complexity of a cell:</a:t>
            </a:r>
            <a:br/>
            <a:br/>
            <a:r>
              <a:rPr>
                <a:solidFill>
                  <a:srgbClr val="FFFFFF"/>
                </a:solidFill>
              </a:rPr>
              <a:t>Even if we knew all there is to know about how a cell works, we would still be baffled. How nerve cells create emotions, thoughts, behavior, memory, and other perceptions cannot yet, if indeed ever, be described in the language of molecular biology. </a:t>
            </a:r>
            <a:endParaRPr>
              <a:solidFill>
                <a:srgbClr val="FFFFFF"/>
              </a:solidFill>
            </a:endParaRP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br>
              <a:rPr>
                <a:solidFill>
                  <a:srgbClr val="FFFFFF"/>
                </a:solidFill>
              </a:rPr>
            </a:br>
            <a:r>
              <a:rPr sz="3680">
                <a:solidFill>
                  <a:srgbClr val="FFC000"/>
                </a:solidFill>
              </a:rPr>
              <a:t>Source: National Geographic, September 1976, 355.</a:t>
            </a:r>
            <a:br>
              <a:rPr sz="3680">
                <a:solidFill>
                  <a:srgbClr val="FFC000"/>
                </a:solidFill>
              </a:rPr>
            </a:br>
            <a:br>
              <a:rPr>
                <a:solidFill>
                  <a:srgbClr val="FFFFFF"/>
                </a:solidFill>
              </a:rPr>
            </a:br>
            <a:br/>
            <a:r>
              <a:t>Source: National Geographic, September 1976, 355.</a:t>
            </a:r>
            <a:b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br/>
            <a:br/>
            <a:br/>
            <a:br/>
            <a:br/>
            <a:br/>
            <a:br/>
            <a:br/>
            <a:br/>
            <a:br/>
            <a:br/>
            <a:br/>
            <a:br/>
            <a:br/>
            <a:r>
              <a:rPr>
                <a:solidFill>
                  <a:srgbClr val="FFC000"/>
                </a:solidFill>
              </a:rPr>
              <a:t>One biologist has made the following statement regarding the complexity of a cell:</a:t>
            </a:r>
            <a:br>
              <a:rPr>
                <a:solidFill>
                  <a:srgbClr val="FFC000"/>
                </a:solidFill>
              </a:rPr>
            </a:br>
            <a:br>
              <a:rPr>
                <a:solidFill>
                  <a:srgbClr val="FFC000"/>
                </a:solidFill>
              </a:rPr>
            </a:br>
            <a:r>
              <a:rPr>
                <a:solidFill>
                  <a:srgbClr val="FFFFFF"/>
                </a:solidFill>
              </a:rPr>
              <a:t>Even if we knew all there is to know about how a cell works, we would still be baffled. How nerve cells</a:t>
            </a: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rPr>
                <a:solidFill>
                  <a:srgbClr val="FFFFFF"/>
                </a:solidFill>
              </a:rPr>
              <a:t> </a:t>
            </a: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rPr>
                <a:solidFill>
                  <a:srgbClr val="FFFFFF"/>
                </a:solidFill>
              </a:rPr>
              <a:t>One biologist has made the following statement regarding the complexity of a cell:</a:t>
            </a:r>
            <a:br>
              <a:rPr>
                <a:solidFill>
                  <a:srgbClr val="FFFFFF"/>
                </a:solidFill>
              </a:rPr>
            </a:br>
            <a:br>
              <a:rPr>
                <a:solidFill>
                  <a:srgbClr val="FFFFFF"/>
                </a:solidFill>
              </a:rPr>
            </a:br>
            <a:r>
              <a:rPr>
                <a:solidFill>
                  <a:srgbClr val="FFFFFF"/>
                </a:solidFill>
              </a:rPr>
              <a:t>Even if we knew all there is to know about how a cell works, we would still be baffled. How nerve cells</a:t>
            </a:r>
            <a:br/>
            <a:br/>
            <a:br/>
            <a:br/>
            <a:br/>
            <a:br/>
            <a:br/>
            <a:br/>
            <a:br/>
            <a:br/>
            <a:br/>
            <a:br/>
            <a:br/>
            <a:r>
              <a:rPr>
                <a:solidFill>
                  <a:srgbClr val="FFC000"/>
                </a:solidFill>
              </a:rPr>
              <a:t>One biologist has made the following statement regarding the complexity of a cell:</a:t>
            </a:r>
            <a:br>
              <a:rPr>
                <a:solidFill>
                  <a:srgbClr val="FFC000"/>
                </a:solidFill>
              </a:rPr>
            </a:br>
            <a:br>
              <a:rPr>
                <a:solidFill>
                  <a:srgbClr val="FFC000"/>
                </a:solidFill>
              </a:rPr>
            </a:br>
            <a:r>
              <a:rPr>
                <a:solidFill>
                  <a:srgbClr val="FFFFFF"/>
                </a:solidFill>
              </a:rPr>
              <a:t>Even if we knew all there is to know about how a cell works, we would still be baffled. How nerve cells</a:t>
            </a: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rPr>
                <a:solidFill>
                  <a:srgbClr val="FFFFFF"/>
                </a:solidFill>
              </a:rPr>
              <a:t> </a:t>
            </a:r>
            <a:br>
              <a:rPr>
                <a:solidFill>
                  <a:srgbClr val="FFFFFF"/>
                </a:solidFill>
              </a:rPr>
            </a:br>
            <a:br>
              <a:rPr>
                <a:solidFill>
                  <a:srgbClr val="FFFFFF"/>
                </a:solidFill>
              </a:rPr>
            </a:br>
            <a:br>
              <a:rPr>
                <a:solidFill>
                  <a:srgbClr val="FFFFFF"/>
                </a:solidFill>
              </a:rPr>
            </a:br>
            <a:br/>
            <a:br/>
            <a:br/>
            <a:br/>
            <a:br/>
            <a:br/>
            <a:br/>
            <a:br/>
            <a:br/>
            <a:br/>
            <a:br/>
            <a:br/>
            <a:r>
              <a:rPr>
                <a:solidFill>
                  <a:srgbClr val="FFC000"/>
                </a:solidFill>
              </a:rPr>
              <a:t>One biologist has made the following statement regarding the complexity of a cell:</a:t>
            </a:r>
            <a:br>
              <a:rPr>
                <a:solidFill>
                  <a:srgbClr val="FFC000"/>
                </a:solidFill>
              </a:rPr>
            </a:br>
            <a:br>
              <a:rPr>
                <a:solidFill>
                  <a:srgbClr val="FFC000"/>
                </a:solidFill>
              </a:rPr>
            </a:br>
            <a:r>
              <a:rPr>
                <a:solidFill>
                  <a:srgbClr val="FFFFFF"/>
                </a:solidFill>
              </a:rPr>
              <a:t>Even if we knew all there is to know about how a cell works, we would still be baffled. How nerve cells</a:t>
            </a: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rPr>
                <a:solidFill>
                  <a:srgbClr val="FFFFFF"/>
                </a:solidFill>
              </a:rPr>
              <a:t> </a:t>
            </a:r>
            <a:br>
              <a:rPr>
                <a:solidFill>
                  <a:srgbClr val="FFFFFF"/>
                </a:solidFill>
              </a:rPr>
            </a:br>
            <a:br>
              <a:rPr>
                <a:solidFill>
                  <a:srgbClr val="FFFFFF"/>
                </a:solidFill>
              </a:rPr>
            </a:br>
            <a:br>
              <a:rPr>
                <a:solidFill>
                  <a:srgbClr val="FFFFFF"/>
                </a:solidFill>
              </a:rP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br/>
            <a:br/>
            <a:br/>
            <a:br/>
            <a:br/>
            <a:r>
              <a:rPr>
                <a:solidFill>
                  <a:srgbClr val="FFC000"/>
                </a:solidFill>
              </a:rPr>
              <a:t>One biologist has made the following statement regarding the complexity of a cell:</a:t>
            </a:r>
            <a:br>
              <a:rPr>
                <a:solidFill>
                  <a:srgbClr val="FFC000"/>
                </a:solidFill>
              </a:rPr>
            </a:br>
            <a:br>
              <a:rPr>
                <a:solidFill>
                  <a:srgbClr val="FFC000"/>
                </a:solidFill>
              </a:rPr>
            </a:br>
            <a:r>
              <a:rPr>
                <a:solidFill>
                  <a:srgbClr val="FFFFFF"/>
                </a:solidFill>
              </a:rPr>
              <a:t>Even if we knew all there is to know about how a cell works, we would still be baffled. How nerve cells</a:t>
            </a: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rPr>
                <a:solidFill>
                  <a:srgbClr val="FFFFFF"/>
                </a:solidFill>
              </a:rPr>
              <a:t> </a:t>
            </a:r>
            <a:br>
              <a:rPr>
                <a:solidFill>
                  <a:srgbClr val="FFFFFF"/>
                </a:solidFill>
              </a:rPr>
            </a:br>
            <a:br>
              <a:rPr>
                <a:solidFill>
                  <a:srgbClr val="FFFFFF"/>
                </a:solidFill>
              </a:rPr>
            </a:br>
            <a:br>
              <a:rPr>
                <a:solidFill>
                  <a:srgbClr val="FFFFFF"/>
                </a:solidFill>
              </a:rPr>
            </a:b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p>
          <a:p>
            <a:pPr algn="ctr" defTabSz="975335">
              <a:defRPr spc="-159" sz="800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pic>
        <p:nvPicPr>
          <p:cNvPr id="1084" name="Image" descr="Image"/>
          <p:cNvPicPr>
            <a:picLocks noChangeAspect="1"/>
          </p:cNvPicPr>
          <p:nvPr/>
        </p:nvPicPr>
        <p:blipFill>
          <a:blip r:embed="rId2">
            <a:extLst/>
          </a:blip>
          <a:stretch>
            <a:fillRect/>
          </a:stretch>
        </p:blipFill>
        <p:spPr>
          <a:xfrm>
            <a:off x="37502" y="565444"/>
            <a:ext cx="22532398" cy="12674473"/>
          </a:xfrm>
          <a:prstGeom prst="rect">
            <a:avLst/>
          </a:prstGeom>
          <a:ln w="12700">
            <a:miter lim="400000"/>
          </a:ln>
        </p:spPr>
      </p:pic>
      <p:pic>
        <p:nvPicPr>
          <p:cNvPr id="1085" name="Image" descr="Image"/>
          <p:cNvPicPr>
            <a:picLocks noChangeAspect="1"/>
          </p:cNvPicPr>
          <p:nvPr/>
        </p:nvPicPr>
        <p:blipFill>
          <a:blip r:embed="rId3">
            <a:extLst/>
          </a:blip>
          <a:stretch>
            <a:fillRect/>
          </a:stretch>
        </p:blipFill>
        <p:spPr>
          <a:xfrm>
            <a:off x="37502" y="565444"/>
            <a:ext cx="22532398" cy="12674473"/>
          </a:xfrm>
          <a:prstGeom prst="rect">
            <a:avLst/>
          </a:prstGeom>
          <a:ln w="12700">
            <a:miter lim="400000"/>
          </a:ln>
        </p:spPr>
      </p:pic>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The Doctrine of Concurrence:…"/>
          <p:cNvSpPr txBox="1"/>
          <p:nvPr>
            <p:ph type="ctrTitle"/>
          </p:nvPr>
        </p:nvSpPr>
        <p:spPr>
          <a:xfrm>
            <a:off x="37503" y="565443"/>
            <a:ext cx="24066919" cy="12776484"/>
          </a:xfrm>
          <a:prstGeom prst="rect">
            <a:avLst/>
          </a:prstGeom>
        </p:spPr>
        <p:txBody>
          <a:bodyPr/>
          <a:lstStyle/>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br/>
            <a:r>
              <a:t>The Doctrine of Concurrence: </a:t>
            </a:r>
          </a:p>
          <a:p>
            <a:pPr algn="ctr" defTabSz="365760">
              <a:lnSpc>
                <a:spcPct val="100000"/>
              </a:lnSpc>
              <a:defRPr spc="0" sz="8000">
                <a:effectLst>
                  <a:outerShdw sx="100000" sy="100000" kx="0" ky="0" algn="b" rotWithShape="0" blurRad="5080" dist="10160" dir="2700000">
                    <a:srgbClr val="000000"/>
                  </a:outerShdw>
                </a:effectLst>
                <a:latin typeface="Arial"/>
                <a:ea typeface="Arial"/>
                <a:cs typeface="Arial"/>
                <a:sym typeface="Arial"/>
              </a:defRPr>
            </a:pPr>
            <a:br/>
            <a:br/>
            <a:r>
              <a:t>100% God and 100% Man</a:t>
            </a:r>
            <a:br/>
            <a:r>
              <a:t>Who Wrote The Book of Galatians?</a:t>
            </a:r>
            <a:br/>
            <a:r>
              <a:t>Who Does The Work in Our Christian Life?  </a:t>
            </a: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r>
              <a:t>One biologist has made the following statement regarding the complexity of a cell:</a:t>
            </a:r>
            <a:br/>
            <a:br/>
            <a:r>
              <a:t>Even if we knew all there is to know about how a cell works, we would still be baffled. How nerve cells</a:t>
            </a:r>
            <a:br/>
            <a:br/>
            <a:b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br/>
            <a:br/>
            <a:br/>
            <a:br/>
            <a:br/>
            <a:br/>
            <a:br/>
            <a:br/>
            <a:br/>
            <a:br/>
            <a:br/>
            <a:br/>
            <a:r>
              <a:t>One biologist has made the following statement regarding the complexity of a cell:</a:t>
            </a:r>
            <a:br/>
            <a:br/>
            <a:r>
              <a:t>Even if we knew all there is to know about how a cell works, we would still be baffled. How nerve cells</a:t>
            </a:r>
            <a:br/>
            <a:br/>
            <a:br/>
            <a:br/>
            <a:br/>
            <a:br/>
            <a:br/>
            <a:br/>
            <a:br/>
            <a:r>
              <a:t> </a:t>
            </a:r>
            <a:br/>
            <a:br/>
            <a:br/>
          </a:p>
          <a:p>
            <a:pPr algn="ctr" defTabSz="365760">
              <a:lnSpc>
                <a:spcPct val="100000"/>
              </a:lnSpc>
              <a:defRPr spc="0" sz="8000">
                <a:solidFill>
                  <a:srgbClr val="FFD479"/>
                </a:solidFill>
                <a:effectLst>
                  <a:outerShdw sx="100000" sy="100000" kx="0" ky="0" algn="b" rotWithShape="0" blurRad="5080" dist="10160" dir="2700000">
                    <a:srgbClr val="000000"/>
                  </a:outerShdw>
                </a:effectLst>
                <a:latin typeface="Arial"/>
                <a:ea typeface="Arial"/>
                <a:cs typeface="Arial"/>
                <a:sym typeface="Arial"/>
              </a:defRPr>
            </a:pPr>
          </a:p>
          <a:p>
            <a:pPr algn="ctr" defTabSz="975335">
              <a:defRPr spc="-159" sz="800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p:txBody>
      </p:sp>
      <p:pic>
        <p:nvPicPr>
          <p:cNvPr id="1088" name="Image" descr="Image"/>
          <p:cNvPicPr>
            <a:picLocks noChangeAspect="1"/>
          </p:cNvPicPr>
          <p:nvPr/>
        </p:nvPicPr>
        <p:blipFill>
          <a:blip r:embed="rId2">
            <a:extLst/>
          </a:blip>
          <a:stretch>
            <a:fillRect/>
          </a:stretch>
        </p:blipFill>
        <p:spPr>
          <a:xfrm>
            <a:off x="37502" y="565444"/>
            <a:ext cx="22532398" cy="12674473"/>
          </a:xfrm>
          <a:prstGeom prst="rect">
            <a:avLst/>
          </a:prstGeom>
          <a:ln w="12700">
            <a:miter lim="400000"/>
          </a:ln>
        </p:spPr>
      </p:pic>
      <p:pic>
        <p:nvPicPr>
          <p:cNvPr id="1089" name="Image" descr="Image"/>
          <p:cNvPicPr>
            <a:picLocks noChangeAspect="1"/>
          </p:cNvPicPr>
          <p:nvPr/>
        </p:nvPicPr>
        <p:blipFill>
          <a:blip r:embed="rId3">
            <a:extLst/>
          </a:blip>
          <a:stretch>
            <a:fillRect/>
          </a:stretch>
        </p:blipFill>
        <p:spPr>
          <a:xfrm>
            <a:off x="37502" y="565444"/>
            <a:ext cx="22532398" cy="12674473"/>
          </a:xfrm>
          <a:prstGeom prst="rect">
            <a:avLst/>
          </a:prstGeom>
          <a:ln w="12700">
            <a:miter lim="400000"/>
          </a:ln>
        </p:spPr>
      </p:pic>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92" name="Workout#6.jpg" descr="Workout#6.jpg"/>
          <p:cNvPicPr>
            <a:picLocks noChangeAspect="1"/>
          </p:cNvPicPr>
          <p:nvPr/>
        </p:nvPicPr>
        <p:blipFill>
          <a:blip r:embed="rId2">
            <a:extLst/>
          </a:blip>
          <a:stretch>
            <a:fillRect/>
          </a:stretch>
        </p:blipFill>
        <p:spPr>
          <a:xfrm>
            <a:off x="-277185" y="2651597"/>
            <a:ext cx="24938370" cy="6661392"/>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95" name="workout#1.jpg" descr="workout#1.jpg"/>
          <p:cNvPicPr>
            <a:picLocks noChangeAspect="1"/>
          </p:cNvPicPr>
          <p:nvPr/>
        </p:nvPicPr>
        <p:blipFill>
          <a:blip r:embed="rId2">
            <a:extLst/>
          </a:blip>
          <a:stretch>
            <a:fillRect/>
          </a:stretch>
        </p:blipFill>
        <p:spPr>
          <a:xfrm>
            <a:off x="-211819" y="2095419"/>
            <a:ext cx="24807638" cy="8605262"/>
          </a:xfrm>
          <a:prstGeom prst="rect">
            <a:avLst/>
          </a:prstGeom>
          <a:ln w="12700">
            <a:miter lim="400000"/>
          </a:ln>
        </p:spPr>
      </p:pic>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098" name="workout#7.jpg" descr="workout#7.jpg"/>
          <p:cNvPicPr>
            <a:picLocks noChangeAspect="1"/>
          </p:cNvPicPr>
          <p:nvPr/>
        </p:nvPicPr>
        <p:blipFill>
          <a:blip r:embed="rId2">
            <a:extLst/>
          </a:blip>
          <a:stretch>
            <a:fillRect/>
          </a:stretch>
        </p:blipFill>
        <p:spPr>
          <a:xfrm>
            <a:off x="-264982" y="2888760"/>
            <a:ext cx="24913964" cy="6552715"/>
          </a:xfrm>
          <a:prstGeom prst="rect">
            <a:avLst/>
          </a:prstGeom>
          <a:ln w="12700">
            <a:miter lim="400000"/>
          </a:ln>
        </p:spPr>
      </p:pic>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01" name="Workout#2.jpg" descr="Workout#2.jpg"/>
          <p:cNvPicPr>
            <a:picLocks noChangeAspect="1"/>
          </p:cNvPicPr>
          <p:nvPr/>
        </p:nvPicPr>
        <p:blipFill>
          <a:blip r:embed="rId2">
            <a:extLst/>
          </a:blip>
          <a:stretch>
            <a:fillRect/>
          </a:stretch>
        </p:blipFill>
        <p:spPr>
          <a:xfrm>
            <a:off x="-118142" y="1070201"/>
            <a:ext cx="24620284" cy="10063766"/>
          </a:xfrm>
          <a:prstGeom prst="rect">
            <a:avLst/>
          </a:prstGeom>
          <a:ln w="12700">
            <a:miter lim="400000"/>
          </a:ln>
        </p:spPr>
      </p:pic>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04" name="Workout#3.jpg" descr="Workout#3.jpg"/>
          <p:cNvPicPr>
            <a:picLocks noChangeAspect="1"/>
          </p:cNvPicPr>
          <p:nvPr/>
        </p:nvPicPr>
        <p:blipFill>
          <a:blip r:embed="rId2">
            <a:extLst/>
          </a:blip>
          <a:stretch>
            <a:fillRect/>
          </a:stretch>
        </p:blipFill>
        <p:spPr>
          <a:xfrm>
            <a:off x="847717" y="498922"/>
            <a:ext cx="22688566" cy="12909526"/>
          </a:xfrm>
          <a:prstGeom prst="rect">
            <a:avLst/>
          </a:prstGeom>
          <a:ln w="12700">
            <a:miter lim="400000"/>
          </a:ln>
        </p:spPr>
      </p:pic>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07" name="TSTT23#1.jpg" descr="TSTT23#1.jpg"/>
          <p:cNvPicPr>
            <a:picLocks noChangeAspect="1"/>
          </p:cNvPicPr>
          <p:nvPr/>
        </p:nvPicPr>
        <p:blipFill>
          <a:blip r:embed="rId2">
            <a:extLst/>
          </a:blip>
          <a:stretch>
            <a:fillRect/>
          </a:stretch>
        </p:blipFill>
        <p:spPr>
          <a:xfrm>
            <a:off x="-179807" y="1585745"/>
            <a:ext cx="24743614" cy="9175629"/>
          </a:xfrm>
          <a:prstGeom prst="rect">
            <a:avLst/>
          </a:prstGeom>
          <a:ln w="12700">
            <a:miter lim="400000"/>
          </a:ln>
        </p:spPr>
      </p:pic>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10" name="TSTT23#2.jpg" descr="TSTT23#2.jpg"/>
          <p:cNvPicPr>
            <a:picLocks noChangeAspect="1"/>
          </p:cNvPicPr>
          <p:nvPr/>
        </p:nvPicPr>
        <p:blipFill>
          <a:blip r:embed="rId2">
            <a:extLst/>
          </a:blip>
          <a:stretch>
            <a:fillRect/>
          </a:stretch>
        </p:blipFill>
        <p:spPr>
          <a:xfrm>
            <a:off x="-65430" y="3519140"/>
            <a:ext cx="24514860" cy="417071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r. Walter Martin Proclaimed:  They’re always screaming about secular humanism censoring the Christian Church, but they’re the ones that are censoring the Christian Church. They don’t want to get on television and on radio and tell it like it is. You kno"/>
          <p:cNvSpPr txBox="1"/>
          <p:nvPr>
            <p:ph type="ctrTitle"/>
          </p:nvPr>
        </p:nvSpPr>
        <p:spPr>
          <a:xfrm>
            <a:off x="399553" y="565443"/>
            <a:ext cx="23704869" cy="12776484"/>
          </a:xfrm>
          <a:prstGeom prst="rect">
            <a:avLst/>
          </a:prstGeom>
        </p:spPr>
        <p:txBody>
          <a:bodyPr/>
          <a:lstStyle/>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114" sz="5720">
                <a:latin typeface="Arial"/>
                <a:ea typeface="Arial"/>
                <a:cs typeface="Arial"/>
                <a:sym typeface="Arial"/>
              </a:defRPr>
            </a:pPr>
            <a:br/>
            <a:br/>
            <a:r>
              <a:rPr>
                <a:solidFill>
                  <a:srgbClr val="FFD479"/>
                </a:solidFill>
              </a:rPr>
              <a:t>Dr. Walter Martin Proclaimed:</a:t>
            </a:r>
            <a:br>
              <a:rPr>
                <a:solidFill>
                  <a:srgbClr val="FFD479"/>
                </a:solidFill>
              </a:rPr>
            </a:br>
            <a:br/>
            <a:r>
              <a:t>They’re always screaming about secular humanism censoring the Christian Church, but they’re the ones that are censoring the Christian Church. They don’t want to get on television and on radio and tell it like it is. You know why? Because then they won’t get any checks from people out there whose feelings they hurt. </a:t>
            </a:r>
            <a:br/>
            <a:br/>
          </a:p>
          <a:p>
            <a:pPr algn="ctr" defTabSz="975335">
              <a:defRPr b="0" spc="-114" sz="5720">
                <a:latin typeface="Arial"/>
                <a:ea typeface="Arial"/>
                <a:cs typeface="Arial"/>
                <a:sym typeface="Arial"/>
              </a:defRPr>
            </a:pPr>
          </a:p>
          <a:p>
            <a:pPr algn="ctr" defTabSz="975335">
              <a:defRPr b="0" spc="-114" sz="5720">
                <a:latin typeface="Arial"/>
                <a:ea typeface="Arial"/>
                <a:cs typeface="Arial"/>
                <a:sym typeface="Arial"/>
              </a:defRPr>
            </a:pPr>
          </a:p>
          <a:p>
            <a:pPr algn="ctr" defTabSz="975335">
              <a:defRPr b="0" spc="-114" sz="5720">
                <a:latin typeface="Arial"/>
                <a:ea typeface="Arial"/>
                <a:cs typeface="Arial"/>
                <a:sym typeface="Arial"/>
              </a:defRPr>
            </a:pPr>
          </a:p>
          <a:p>
            <a:pPr algn="ctr" defTabSz="975335">
              <a:defRPr b="0" spc="-114" sz="572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p>
          <a:p>
            <a:pPr algn="ctr" defTabSz="975335">
              <a:defRPr b="0" spc="-64" sz="32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13" name="TSTT23#3.jpg" descr="TSTT23#3.jpg"/>
          <p:cNvPicPr>
            <a:picLocks noChangeAspect="1"/>
          </p:cNvPicPr>
          <p:nvPr/>
        </p:nvPicPr>
        <p:blipFill>
          <a:blip r:embed="rId2">
            <a:extLst/>
          </a:blip>
          <a:stretch>
            <a:fillRect/>
          </a:stretch>
        </p:blipFill>
        <p:spPr>
          <a:xfrm>
            <a:off x="-147236" y="3493626"/>
            <a:ext cx="24678472" cy="4272424"/>
          </a:xfrm>
          <a:prstGeom prst="rect">
            <a:avLst/>
          </a:prstGeom>
          <a:ln w="12700">
            <a:miter lim="400000"/>
          </a:ln>
        </p:spPr>
      </p:pic>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16" name="TSTT23#4.jpg" descr="TSTT23#4.jpg"/>
          <p:cNvPicPr>
            <a:picLocks noChangeAspect="1"/>
          </p:cNvPicPr>
          <p:nvPr/>
        </p:nvPicPr>
        <p:blipFill>
          <a:blip r:embed="rId2">
            <a:extLst/>
          </a:blip>
          <a:stretch>
            <a:fillRect/>
          </a:stretch>
        </p:blipFill>
        <p:spPr>
          <a:xfrm>
            <a:off x="-179315" y="2642642"/>
            <a:ext cx="24742630" cy="6235409"/>
          </a:xfrm>
          <a:prstGeom prst="rect">
            <a:avLst/>
          </a:prstGeom>
          <a:ln w="12700">
            <a:miter lim="400000"/>
          </a:ln>
        </p:spPr>
      </p:pic>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19" name="TSTT23#5.jpg" descr="TSTT23#5.jpg"/>
          <p:cNvPicPr>
            <a:picLocks noChangeAspect="1"/>
          </p:cNvPicPr>
          <p:nvPr/>
        </p:nvPicPr>
        <p:blipFill>
          <a:blip r:embed="rId2">
            <a:extLst/>
          </a:blip>
          <a:stretch>
            <a:fillRect/>
          </a:stretch>
        </p:blipFill>
        <p:spPr>
          <a:xfrm>
            <a:off x="-221137" y="1724274"/>
            <a:ext cx="25095286" cy="9083366"/>
          </a:xfrm>
          <a:prstGeom prst="rect">
            <a:avLst/>
          </a:prstGeom>
          <a:ln w="12700">
            <a:miter lim="400000"/>
          </a:ln>
        </p:spPr>
      </p:pic>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22" name="TSTT23#6.jpg" descr="TSTT23#6.jpg"/>
          <p:cNvPicPr>
            <a:picLocks noChangeAspect="1"/>
          </p:cNvPicPr>
          <p:nvPr/>
        </p:nvPicPr>
        <p:blipFill>
          <a:blip r:embed="rId2">
            <a:extLst/>
          </a:blip>
          <a:stretch>
            <a:fillRect/>
          </a:stretch>
        </p:blipFill>
        <p:spPr>
          <a:xfrm>
            <a:off x="-163841" y="2656504"/>
            <a:ext cx="24711682" cy="6445118"/>
          </a:xfrm>
          <a:prstGeom prst="rect">
            <a:avLst/>
          </a:prstGeom>
          <a:ln w="12700">
            <a:miter lim="400000"/>
          </a:ln>
        </p:spPr>
      </p:pic>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25" name="TSTT23#7.jpg" descr="TSTT23#7.jpg"/>
          <p:cNvPicPr>
            <a:picLocks noChangeAspect="1"/>
          </p:cNvPicPr>
          <p:nvPr/>
        </p:nvPicPr>
        <p:blipFill>
          <a:blip r:embed="rId2">
            <a:extLst/>
          </a:blip>
          <a:stretch>
            <a:fillRect/>
          </a:stretch>
        </p:blipFill>
        <p:spPr>
          <a:xfrm>
            <a:off x="-157546" y="3761498"/>
            <a:ext cx="24699092" cy="3852152"/>
          </a:xfrm>
          <a:prstGeom prst="rect">
            <a:avLst/>
          </a:prstGeom>
          <a:ln w="12700">
            <a:miter lim="400000"/>
          </a:ln>
        </p:spPr>
      </p:pic>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28" name="TSTT#26#1.jpg" descr="TSTT#26#1.jpg"/>
          <p:cNvPicPr>
            <a:picLocks noChangeAspect="1"/>
          </p:cNvPicPr>
          <p:nvPr/>
        </p:nvPicPr>
        <p:blipFill>
          <a:blip r:embed="rId2">
            <a:extLst/>
          </a:blip>
          <a:stretch>
            <a:fillRect/>
          </a:stretch>
        </p:blipFill>
        <p:spPr>
          <a:xfrm>
            <a:off x="-153127" y="1188959"/>
            <a:ext cx="24690254" cy="10217728"/>
          </a:xfrm>
          <a:prstGeom prst="rect">
            <a:avLst/>
          </a:prstGeom>
          <a:ln w="12700">
            <a:miter lim="400000"/>
          </a:ln>
        </p:spPr>
      </p:pic>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31" name="TSTT#26#2.jpg" descr="TSTT#26#2.jpg"/>
          <p:cNvPicPr>
            <a:picLocks noChangeAspect="1"/>
          </p:cNvPicPr>
          <p:nvPr/>
        </p:nvPicPr>
        <p:blipFill>
          <a:blip r:embed="rId2">
            <a:extLst/>
          </a:blip>
          <a:stretch>
            <a:fillRect/>
          </a:stretch>
        </p:blipFill>
        <p:spPr>
          <a:xfrm>
            <a:off x="-148995" y="2056513"/>
            <a:ext cx="24681990" cy="7350735"/>
          </a:xfrm>
          <a:prstGeom prst="rect">
            <a:avLst/>
          </a:prstGeom>
          <a:ln w="12700">
            <a:miter lim="400000"/>
          </a:ln>
        </p:spPr>
      </p:pic>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34" name="TSTT#26#3.jpg" descr="TSTT#26#3.jpg"/>
          <p:cNvPicPr>
            <a:picLocks noChangeAspect="1"/>
          </p:cNvPicPr>
          <p:nvPr/>
        </p:nvPicPr>
        <p:blipFill>
          <a:blip r:embed="rId2">
            <a:extLst/>
          </a:blip>
          <a:stretch>
            <a:fillRect/>
          </a:stretch>
        </p:blipFill>
        <p:spPr>
          <a:xfrm>
            <a:off x="-150918" y="1992510"/>
            <a:ext cx="24685836" cy="8091305"/>
          </a:xfrm>
          <a:prstGeom prst="rect">
            <a:avLst/>
          </a:prstGeom>
          <a:ln w="12700">
            <a:miter lim="400000"/>
          </a:ln>
        </p:spPr>
      </p:pic>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37" name="TSTT#26#4.jpg" descr="TSTT#26#4.jpg"/>
          <p:cNvPicPr>
            <a:picLocks noChangeAspect="1"/>
          </p:cNvPicPr>
          <p:nvPr/>
        </p:nvPicPr>
        <p:blipFill>
          <a:blip r:embed="rId2">
            <a:extLst/>
          </a:blip>
          <a:stretch>
            <a:fillRect/>
          </a:stretch>
        </p:blipFill>
        <p:spPr>
          <a:xfrm>
            <a:off x="-28646" y="1330643"/>
            <a:ext cx="24441292" cy="9908632"/>
          </a:xfrm>
          <a:prstGeom prst="rect">
            <a:avLst/>
          </a:prstGeom>
          <a:ln w="12700">
            <a:miter lim="400000"/>
          </a:ln>
        </p:spPr>
      </p:pic>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40" name="TSTT#26#5.jpg" descr="TSTT#26#5.jpg"/>
          <p:cNvPicPr>
            <a:picLocks noChangeAspect="1"/>
          </p:cNvPicPr>
          <p:nvPr/>
        </p:nvPicPr>
        <p:blipFill>
          <a:blip r:embed="rId2">
            <a:extLst/>
          </a:blip>
          <a:stretch>
            <a:fillRect/>
          </a:stretch>
        </p:blipFill>
        <p:spPr>
          <a:xfrm>
            <a:off x="-101786" y="858077"/>
            <a:ext cx="24587572" cy="1219121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Dr. Walter Martin Proclaimed:  So, they are not governed by the Holy Spirit. They are not governed by the authority of the Scriptures which commands them to tell the truth. They are governed by the almighty checkbook of the people that are listening."/>
          <p:cNvSpPr txBox="1"/>
          <p:nvPr>
            <p:ph type="ctrTitle"/>
          </p:nvPr>
        </p:nvSpPr>
        <p:spPr>
          <a:xfrm>
            <a:off x="399553" y="565443"/>
            <a:ext cx="23704869" cy="12776484"/>
          </a:xfrm>
          <a:prstGeom prst="rect">
            <a:avLst/>
          </a:prstGeom>
        </p:spPr>
        <p:txBody>
          <a:bodyPr/>
          <a:lstStyle/>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64" sz="3200">
                <a:latin typeface="Arial"/>
                <a:ea typeface="Arial"/>
                <a:cs typeface="Arial"/>
                <a:sym typeface="Arial"/>
              </a:defRPr>
            </a:pPr>
          </a:p>
          <a:p>
            <a:pPr algn="ctr" defTabSz="975335">
              <a:defRPr b="0" spc="-114" sz="5720">
                <a:latin typeface="Arial"/>
                <a:ea typeface="Arial"/>
                <a:cs typeface="Arial"/>
                <a:sym typeface="Arial"/>
              </a:defRPr>
            </a:pPr>
          </a:p>
          <a:p>
            <a:pPr algn="ctr" defTabSz="975335">
              <a:defRPr b="0" spc="-136" sz="6840">
                <a:latin typeface="Arial"/>
                <a:ea typeface="Arial"/>
                <a:cs typeface="Arial"/>
                <a:sym typeface="Arial"/>
              </a:defRPr>
            </a:pPr>
            <a:r>
              <a:rPr>
                <a:solidFill>
                  <a:srgbClr val="FFD479"/>
                </a:solidFill>
              </a:rPr>
              <a:t>Dr. Walter Martin Proclaimed:</a:t>
            </a:r>
            <a:br>
              <a:rPr>
                <a:solidFill>
                  <a:srgbClr val="FFD479"/>
                </a:solidFill>
              </a:rPr>
            </a:br>
            <a:br/>
            <a:r>
              <a:t>So, they are not governed by the Holy Spirit. They are not governed by the authority of the Scriptures which commands them to tell the truth. They are governed by the almighty checkbook of the people that are listening. </a:t>
            </a:r>
          </a:p>
          <a:p>
            <a:pPr algn="ctr" defTabSz="975335">
              <a:defRPr b="0" spc="-114" sz="5720">
                <a:latin typeface="Arial"/>
                <a:ea typeface="Arial"/>
                <a:cs typeface="Arial"/>
                <a:sym typeface="Arial"/>
              </a:defRPr>
            </a:pPr>
          </a:p>
          <a:p>
            <a:pPr algn="ctr" defTabSz="975335">
              <a:defRPr b="0" spc="-114" sz="5720">
                <a:latin typeface="Arial"/>
                <a:ea typeface="Arial"/>
                <a:cs typeface="Arial"/>
                <a:sym typeface="Arial"/>
              </a:defRPr>
            </a:pPr>
            <a:br/>
          </a:p>
          <a:p>
            <a:pPr algn="ctr" defTabSz="975335">
              <a:defRPr b="0" spc="-64" sz="32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975335">
              <a:defRPr b="0" spc="-79" sz="4000">
                <a:latin typeface="Arial"/>
                <a:ea typeface="Arial"/>
                <a:cs typeface="Arial"/>
                <a:sym typeface="Arial"/>
              </a:defRPr>
            </a:p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endParaRPr b="0">
              <a:solidFill>
                <a:srgbClr val="FFFFFF"/>
              </a:solidFill>
            </a:endParaRPr>
          </a:p>
          <a:p>
            <a:pPr algn="ctr" defTabSz="182880">
              <a:lnSpc>
                <a:spcPct val="100000"/>
              </a:lnSpc>
              <a:defRPr spc="0" sz="1120">
                <a:solidFill>
                  <a:srgbClr val="FFC000"/>
                </a:solidFill>
                <a:latin typeface="Calibri"/>
                <a:ea typeface="Calibri"/>
                <a:cs typeface="Calibri"/>
                <a:sym typeface="Calibri"/>
              </a:defRPr>
            </a:pPr>
          </a:p>
          <a:p>
            <a:pPr algn="ctr" defTabSz="975335">
              <a:defRPr b="0" spc="-64" sz="32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43" name="TSTT#26#6.jpg" descr="TSTT#26#6.jpg"/>
          <p:cNvPicPr>
            <a:picLocks noChangeAspect="1"/>
          </p:cNvPicPr>
          <p:nvPr/>
        </p:nvPicPr>
        <p:blipFill>
          <a:blip r:embed="rId2">
            <a:extLst/>
          </a:blip>
          <a:stretch>
            <a:fillRect/>
          </a:stretch>
        </p:blipFill>
        <p:spPr>
          <a:xfrm>
            <a:off x="210250" y="288546"/>
            <a:ext cx="23963500" cy="13330278"/>
          </a:xfrm>
          <a:prstGeom prst="rect">
            <a:avLst/>
          </a:prstGeom>
          <a:ln w="12700">
            <a:miter lim="400000"/>
          </a:ln>
        </p:spPr>
      </p:pic>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46" name="TSTT#27#1.jpg" descr="TSTT#27#1.jpg"/>
          <p:cNvPicPr>
            <a:picLocks noChangeAspect="1"/>
          </p:cNvPicPr>
          <p:nvPr/>
        </p:nvPicPr>
        <p:blipFill>
          <a:blip r:embed="rId2">
            <a:extLst/>
          </a:blip>
          <a:stretch>
            <a:fillRect/>
          </a:stretch>
        </p:blipFill>
        <p:spPr>
          <a:xfrm>
            <a:off x="-310689" y="2085568"/>
            <a:ext cx="25005378" cy="8408611"/>
          </a:xfrm>
          <a:prstGeom prst="rect">
            <a:avLst/>
          </a:prstGeom>
          <a:ln w="12700">
            <a:miter lim="400000"/>
          </a:ln>
        </p:spPr>
      </p:pic>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49" name="TSTT#27#2.jpg" descr="TSTT#27#2.jpg"/>
          <p:cNvPicPr>
            <a:picLocks noChangeAspect="1"/>
          </p:cNvPicPr>
          <p:nvPr/>
        </p:nvPicPr>
        <p:blipFill>
          <a:blip r:embed="rId2">
            <a:extLst/>
          </a:blip>
          <a:stretch>
            <a:fillRect/>
          </a:stretch>
        </p:blipFill>
        <p:spPr>
          <a:xfrm>
            <a:off x="-97024" y="3132366"/>
            <a:ext cx="24578048" cy="5458284"/>
          </a:xfrm>
          <a:prstGeom prst="rect">
            <a:avLst/>
          </a:prstGeom>
          <a:ln w="12700">
            <a:miter lim="400000"/>
          </a:ln>
        </p:spPr>
      </p:pic>
    </p:spTree>
  </p:cSld>
  <p:clrMapOvr>
    <a:masterClrMapping/>
  </p:clrMapOvr>
  <p:transition xmlns:p14="http://schemas.microsoft.com/office/powerpoint/2010/main" spd="med" advClick="1"/>
</p:sld>
</file>

<file path=ppt/slides/slide3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52" name="TSTT#27#3.jpg" descr="TSTT#27#3.jpg"/>
          <p:cNvPicPr>
            <a:picLocks noChangeAspect="1"/>
          </p:cNvPicPr>
          <p:nvPr/>
        </p:nvPicPr>
        <p:blipFill>
          <a:blip r:embed="rId2">
            <a:extLst/>
          </a:blip>
          <a:stretch>
            <a:fillRect/>
          </a:stretch>
        </p:blipFill>
        <p:spPr>
          <a:xfrm>
            <a:off x="-179396" y="1690284"/>
            <a:ext cx="25319246" cy="9825839"/>
          </a:xfrm>
          <a:prstGeom prst="rect">
            <a:avLst/>
          </a:prstGeom>
          <a:ln w="12700">
            <a:miter lim="400000"/>
          </a:ln>
        </p:spPr>
      </p:pic>
    </p:spTree>
  </p:cSld>
  <p:clrMapOvr>
    <a:masterClrMapping/>
  </p:clrMapOvr>
  <p:transition xmlns:p14="http://schemas.microsoft.com/office/powerpoint/2010/main" spd="med" advClick="1"/>
</p:sld>
</file>

<file path=ppt/slides/slide3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55" name="TSTT#27#4.jpg" descr="TSTT#27#4.jpg"/>
          <p:cNvPicPr>
            <a:picLocks noChangeAspect="1"/>
          </p:cNvPicPr>
          <p:nvPr/>
        </p:nvPicPr>
        <p:blipFill>
          <a:blip r:embed="rId2">
            <a:extLst/>
          </a:blip>
          <a:stretch>
            <a:fillRect/>
          </a:stretch>
        </p:blipFill>
        <p:spPr>
          <a:xfrm>
            <a:off x="-173733" y="3027584"/>
            <a:ext cx="24731466" cy="5709611"/>
          </a:xfrm>
          <a:prstGeom prst="rect">
            <a:avLst/>
          </a:prstGeom>
          <a:ln w="12700">
            <a:miter lim="400000"/>
          </a:ln>
        </p:spPr>
      </p:pic>
    </p:spTree>
  </p:cSld>
  <p:clrMapOvr>
    <a:masterClrMapping/>
  </p:clrMapOvr>
  <p:transition xmlns:p14="http://schemas.microsoft.com/office/powerpoint/2010/main" spd="med" advClick="1"/>
</p:sld>
</file>

<file path=ppt/slides/slide3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58" name="TSTT#28#1.jpg" descr="TSTT#28#1.jpg"/>
          <p:cNvPicPr>
            <a:picLocks noChangeAspect="1"/>
          </p:cNvPicPr>
          <p:nvPr/>
        </p:nvPicPr>
        <p:blipFill>
          <a:blip r:embed="rId2">
            <a:extLst/>
          </a:blip>
          <a:stretch>
            <a:fillRect/>
          </a:stretch>
        </p:blipFill>
        <p:spPr>
          <a:xfrm>
            <a:off x="-478605" y="2875046"/>
            <a:ext cx="25341210" cy="6622918"/>
          </a:xfrm>
          <a:prstGeom prst="rect">
            <a:avLst/>
          </a:prstGeom>
          <a:ln w="12700">
            <a:miter lim="400000"/>
          </a:ln>
        </p:spPr>
      </p:pic>
    </p:spTree>
  </p:cSld>
  <p:clrMapOvr>
    <a:masterClrMapping/>
  </p:clrMapOvr>
  <p:transition xmlns:p14="http://schemas.microsoft.com/office/powerpoint/2010/main" spd="med" advClick="1"/>
</p:sld>
</file>

<file path=ppt/slides/slide3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61" name="TSTT#28#2.jpg" descr="TSTT#28#2.jpg"/>
          <p:cNvPicPr>
            <a:picLocks noChangeAspect="1"/>
          </p:cNvPicPr>
          <p:nvPr/>
        </p:nvPicPr>
        <p:blipFill>
          <a:blip r:embed="rId2">
            <a:extLst/>
          </a:blip>
          <a:stretch>
            <a:fillRect/>
          </a:stretch>
        </p:blipFill>
        <p:spPr>
          <a:xfrm>
            <a:off x="-16939" y="4879186"/>
            <a:ext cx="24417878" cy="2966367"/>
          </a:xfrm>
          <a:prstGeom prst="rect">
            <a:avLst/>
          </a:prstGeom>
          <a:ln w="12700">
            <a:miter lim="400000"/>
          </a:ln>
        </p:spPr>
      </p:pic>
    </p:spTree>
  </p:cSld>
  <p:clrMapOvr>
    <a:masterClrMapping/>
  </p:clrMapOvr>
  <p:transition xmlns:p14="http://schemas.microsoft.com/office/powerpoint/2010/main" spd="med" advClick="1"/>
</p:sld>
</file>

<file path=ppt/slides/slide3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64" name="TSTT#28#3.jpg" descr="TSTT#28#3.jpg"/>
          <p:cNvPicPr>
            <a:picLocks noChangeAspect="1"/>
          </p:cNvPicPr>
          <p:nvPr/>
        </p:nvPicPr>
        <p:blipFill>
          <a:blip r:embed="rId2">
            <a:extLst/>
          </a:blip>
          <a:stretch>
            <a:fillRect/>
          </a:stretch>
        </p:blipFill>
        <p:spPr>
          <a:xfrm>
            <a:off x="-62889" y="1340792"/>
            <a:ext cx="25086231" cy="10073236"/>
          </a:xfrm>
          <a:prstGeom prst="rect">
            <a:avLst/>
          </a:prstGeom>
          <a:ln w="12700">
            <a:miter lim="400000"/>
          </a:ln>
        </p:spPr>
      </p:pic>
    </p:spTree>
  </p:cSld>
  <p:clrMapOvr>
    <a:masterClrMapping/>
  </p:clrMapOvr>
  <p:transition xmlns:p14="http://schemas.microsoft.com/office/powerpoint/2010/main" spd="med" advClick="1"/>
</p:sld>
</file>

<file path=ppt/slides/slide3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67" name="TSTT#28#4.jpg" descr="TSTT#28#4.jpg"/>
          <p:cNvPicPr>
            <a:picLocks noChangeAspect="1"/>
          </p:cNvPicPr>
          <p:nvPr/>
        </p:nvPicPr>
        <p:blipFill>
          <a:blip r:embed="rId2">
            <a:extLst/>
          </a:blip>
          <a:stretch>
            <a:fillRect/>
          </a:stretch>
        </p:blipFill>
        <p:spPr>
          <a:xfrm>
            <a:off x="4655782" y="398384"/>
            <a:ext cx="15072436" cy="12919232"/>
          </a:xfrm>
          <a:prstGeom prst="rect">
            <a:avLst/>
          </a:prstGeom>
          <a:ln w="12700">
            <a:miter lim="400000"/>
          </a:ln>
        </p:spPr>
      </p:pic>
    </p:spTree>
  </p:cSld>
  <p:clrMapOvr>
    <a:masterClrMapping/>
  </p:clrMapOvr>
  <p:transition xmlns:p14="http://schemas.microsoft.com/office/powerpoint/2010/main" spd="med" advClick="1"/>
</p:sld>
</file>

<file path=ppt/slides/slide3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70" name="copeland#1.jpg" descr="copeland#1.jpg"/>
          <p:cNvPicPr>
            <a:picLocks noChangeAspect="1"/>
          </p:cNvPicPr>
          <p:nvPr/>
        </p:nvPicPr>
        <p:blipFill>
          <a:blip r:embed="rId2">
            <a:extLst/>
          </a:blip>
          <a:stretch>
            <a:fillRect/>
          </a:stretch>
        </p:blipFill>
        <p:spPr>
          <a:xfrm>
            <a:off x="-227197" y="3310054"/>
            <a:ext cx="24838394" cy="5447017"/>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wisted Scripture #1"/>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solidFill>
                  <a:srgbClr val="FFD479"/>
                </a:solidFill>
                <a:latin typeface="Arial"/>
                <a:ea typeface="Arial"/>
                <a:cs typeface="Arial"/>
                <a:sym typeface="Arial"/>
              </a:defRPr>
            </a:pPr>
            <a:r>
              <a:t>Twisted Scripture #1</a:t>
            </a: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73" name="Hinn#1.jpg" descr="Hinn#1.jpg"/>
          <p:cNvPicPr>
            <a:picLocks noChangeAspect="1"/>
          </p:cNvPicPr>
          <p:nvPr/>
        </p:nvPicPr>
        <p:blipFill>
          <a:blip r:embed="rId2">
            <a:extLst/>
          </a:blip>
          <a:stretch>
            <a:fillRect/>
          </a:stretch>
        </p:blipFill>
        <p:spPr>
          <a:xfrm>
            <a:off x="-306396" y="3166698"/>
            <a:ext cx="24996792" cy="6102666"/>
          </a:xfrm>
          <a:prstGeom prst="rect">
            <a:avLst/>
          </a:prstGeom>
          <a:ln w="12700">
            <a:miter lim="400000"/>
          </a:ln>
        </p:spPr>
      </p:pic>
    </p:spTree>
  </p:cSld>
  <p:clrMapOvr>
    <a:masterClrMapping/>
  </p:clrMapOvr>
  <p:transition xmlns:p14="http://schemas.microsoft.com/office/powerpoint/2010/main" spd="med" advClick="1"/>
</p:sld>
</file>

<file path=ppt/slides/slide3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76" name="Copeland#2.jpg" descr="Copeland#2.jpg"/>
          <p:cNvPicPr>
            <a:picLocks noChangeAspect="1"/>
          </p:cNvPicPr>
          <p:nvPr/>
        </p:nvPicPr>
        <p:blipFill>
          <a:blip r:embed="rId2">
            <a:extLst/>
          </a:blip>
          <a:stretch>
            <a:fillRect/>
          </a:stretch>
        </p:blipFill>
        <p:spPr>
          <a:xfrm>
            <a:off x="-263283" y="3640225"/>
            <a:ext cx="24910566" cy="5105467"/>
          </a:xfrm>
          <a:prstGeom prst="rect">
            <a:avLst/>
          </a:prstGeom>
          <a:ln w="12700">
            <a:miter lim="400000"/>
          </a:ln>
        </p:spPr>
      </p:pic>
    </p:spTree>
  </p:cSld>
  <p:clrMapOvr>
    <a:masterClrMapping/>
  </p:clrMapOvr>
  <p:transition xmlns:p14="http://schemas.microsoft.com/office/powerpoint/2010/main" spd="med" advClick="1"/>
</p:sld>
</file>

<file path=ppt/slides/slide3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79" name="TSTT#30#1.jpg" descr="TSTT#30#1.jpg"/>
          <p:cNvPicPr>
            <a:picLocks noChangeAspect="1"/>
          </p:cNvPicPr>
          <p:nvPr/>
        </p:nvPicPr>
        <p:blipFill>
          <a:blip r:embed="rId2">
            <a:extLst/>
          </a:blip>
          <a:stretch>
            <a:fillRect/>
          </a:stretch>
        </p:blipFill>
        <p:spPr>
          <a:xfrm>
            <a:off x="-115215" y="1710580"/>
            <a:ext cx="24883442" cy="9759937"/>
          </a:xfrm>
          <a:prstGeom prst="rect">
            <a:avLst/>
          </a:prstGeom>
          <a:ln w="12700">
            <a:miter lim="400000"/>
          </a:ln>
        </p:spPr>
      </p:pic>
    </p:spTree>
  </p:cSld>
  <p:clrMapOvr>
    <a:masterClrMapping/>
  </p:clrMapOvr>
  <p:transition xmlns:p14="http://schemas.microsoft.com/office/powerpoint/2010/main" spd="med" advClick="1"/>
</p:sld>
</file>

<file path=ppt/slides/slide3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82" name="TSTT#30#2.jpg" descr="TSTT#30#2.jpg"/>
          <p:cNvPicPr>
            <a:picLocks noChangeAspect="1"/>
          </p:cNvPicPr>
          <p:nvPr/>
        </p:nvPicPr>
        <p:blipFill>
          <a:blip r:embed="rId2">
            <a:extLst/>
          </a:blip>
          <a:stretch>
            <a:fillRect/>
          </a:stretch>
        </p:blipFill>
        <p:spPr>
          <a:xfrm>
            <a:off x="-125715" y="3652206"/>
            <a:ext cx="24635430" cy="3993194"/>
          </a:xfrm>
          <a:prstGeom prst="rect">
            <a:avLst/>
          </a:prstGeom>
          <a:ln w="12700">
            <a:miter lim="400000"/>
          </a:ln>
        </p:spPr>
      </p:pic>
    </p:spTree>
  </p:cSld>
  <p:clrMapOvr>
    <a:masterClrMapping/>
  </p:clrMapOvr>
  <p:transition xmlns:p14="http://schemas.microsoft.com/office/powerpoint/2010/main" spd="med" advClick="1"/>
</p:sld>
</file>

<file path=ppt/slides/slide3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85" name="TSTT#30#3.jpg" descr="TSTT#30#3.jpg"/>
          <p:cNvPicPr>
            <a:picLocks noChangeAspect="1"/>
          </p:cNvPicPr>
          <p:nvPr/>
        </p:nvPicPr>
        <p:blipFill>
          <a:blip r:embed="rId2">
            <a:extLst/>
          </a:blip>
          <a:stretch>
            <a:fillRect/>
          </a:stretch>
        </p:blipFill>
        <p:spPr>
          <a:xfrm>
            <a:off x="-85856" y="1762736"/>
            <a:ext cx="24555712" cy="9037233"/>
          </a:xfrm>
          <a:prstGeom prst="rect">
            <a:avLst/>
          </a:prstGeom>
          <a:ln w="12700">
            <a:miter lim="400000"/>
          </a:ln>
        </p:spPr>
      </p:pic>
    </p:spTree>
  </p:cSld>
  <p:clrMapOvr>
    <a:masterClrMapping/>
  </p:clrMapOvr>
  <p:transition xmlns:p14="http://schemas.microsoft.com/office/powerpoint/2010/main" spd="med" advClick="1"/>
</p:sld>
</file>

<file path=ppt/slides/slide3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88" name="TSTT#30#4.jpg" descr="TSTT#30#4.jpg"/>
          <p:cNvPicPr>
            <a:picLocks noChangeAspect="1"/>
          </p:cNvPicPr>
          <p:nvPr/>
        </p:nvPicPr>
        <p:blipFill>
          <a:blip r:embed="rId2">
            <a:extLst/>
          </a:blip>
          <a:stretch>
            <a:fillRect/>
          </a:stretch>
        </p:blipFill>
        <p:spPr>
          <a:xfrm>
            <a:off x="-950248" y="2508880"/>
            <a:ext cx="26042421" cy="8314748"/>
          </a:xfrm>
          <a:prstGeom prst="rect">
            <a:avLst/>
          </a:prstGeom>
          <a:ln w="12700">
            <a:miter lim="400000"/>
          </a:ln>
        </p:spPr>
      </p:pic>
    </p:spTree>
  </p:cSld>
  <p:clrMapOvr>
    <a:masterClrMapping/>
  </p:clrMapOvr>
  <p:transition xmlns:p14="http://schemas.microsoft.com/office/powerpoint/2010/main" spd="med" advClick="1"/>
</p:sld>
</file>

<file path=ppt/slides/slide3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91" name="TSTT#30#5.jpg" descr="TSTT#30#5.jpg"/>
          <p:cNvPicPr>
            <a:picLocks noChangeAspect="1"/>
          </p:cNvPicPr>
          <p:nvPr/>
        </p:nvPicPr>
        <p:blipFill>
          <a:blip r:embed="rId2">
            <a:extLst/>
          </a:blip>
          <a:stretch>
            <a:fillRect/>
          </a:stretch>
        </p:blipFill>
        <p:spPr>
          <a:xfrm>
            <a:off x="1181" y="3326764"/>
            <a:ext cx="24842801" cy="7253842"/>
          </a:xfrm>
          <a:prstGeom prst="rect">
            <a:avLst/>
          </a:prstGeom>
          <a:ln w="12700">
            <a:miter lim="400000"/>
          </a:ln>
        </p:spPr>
      </p:pic>
    </p:spTree>
  </p:cSld>
  <p:clrMapOvr>
    <a:masterClrMapping/>
  </p:clrMapOvr>
  <p:transition xmlns:p14="http://schemas.microsoft.com/office/powerpoint/2010/main" spd="med" advClick="1"/>
</p:sld>
</file>

<file path=ppt/slides/slide3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94" name="TSTT#31#1.jpg" descr="TSTT#31#1.jpg"/>
          <p:cNvPicPr>
            <a:picLocks noChangeAspect="1"/>
          </p:cNvPicPr>
          <p:nvPr/>
        </p:nvPicPr>
        <p:blipFill>
          <a:blip r:embed="rId2">
            <a:extLst/>
          </a:blip>
          <a:stretch>
            <a:fillRect/>
          </a:stretch>
        </p:blipFill>
        <p:spPr>
          <a:xfrm>
            <a:off x="-229778" y="2110126"/>
            <a:ext cx="24843556" cy="7616273"/>
          </a:xfrm>
          <a:prstGeom prst="rect">
            <a:avLst/>
          </a:prstGeom>
          <a:ln w="12700">
            <a:miter lim="400000"/>
          </a:ln>
        </p:spPr>
      </p:pic>
    </p:spTree>
  </p:cSld>
  <p:clrMapOvr>
    <a:masterClrMapping/>
  </p:clrMapOvr>
  <p:transition xmlns:p14="http://schemas.microsoft.com/office/powerpoint/2010/main" spd="med" advClick="1"/>
</p:sld>
</file>

<file path=ppt/slides/slide3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197" name="TSTT#31#2.jpg" descr="TSTT#31#2.jpg"/>
          <p:cNvPicPr>
            <a:picLocks noChangeAspect="1"/>
          </p:cNvPicPr>
          <p:nvPr/>
        </p:nvPicPr>
        <p:blipFill>
          <a:blip r:embed="rId2">
            <a:extLst/>
          </a:blip>
          <a:stretch>
            <a:fillRect/>
          </a:stretch>
        </p:blipFill>
        <p:spPr>
          <a:xfrm>
            <a:off x="-102784" y="3333488"/>
            <a:ext cx="24589568" cy="4413512"/>
          </a:xfrm>
          <a:prstGeom prst="rect">
            <a:avLst/>
          </a:prstGeom>
          <a:ln w="12700">
            <a:miter lim="400000"/>
          </a:ln>
        </p:spPr>
      </p:pic>
    </p:spTree>
  </p:cSld>
  <p:clrMapOvr>
    <a:masterClrMapping/>
  </p:clrMapOvr>
  <p:transition xmlns:p14="http://schemas.microsoft.com/office/powerpoint/2010/main" spd="med" advClick="1"/>
</p:sld>
</file>

<file path=ppt/slides/slide3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00" name="TSTT#31#3.jpg" descr="TSTT#31#3.jpg"/>
          <p:cNvPicPr>
            <a:picLocks noChangeAspect="1"/>
          </p:cNvPicPr>
          <p:nvPr/>
        </p:nvPicPr>
        <p:blipFill>
          <a:blip r:embed="rId2">
            <a:extLst/>
          </a:blip>
          <a:stretch>
            <a:fillRect/>
          </a:stretch>
        </p:blipFill>
        <p:spPr>
          <a:xfrm>
            <a:off x="-293565" y="4412853"/>
            <a:ext cx="24971130" cy="3016647"/>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77" name="TSTT#17.jpg" descr="TSTT#17.jpg"/>
          <p:cNvPicPr>
            <a:picLocks noChangeAspect="1"/>
          </p:cNvPicPr>
          <p:nvPr/>
        </p:nvPicPr>
        <p:blipFill>
          <a:blip r:embed="rId2">
            <a:extLst/>
          </a:blip>
          <a:stretch>
            <a:fillRect/>
          </a:stretch>
        </p:blipFill>
        <p:spPr>
          <a:xfrm>
            <a:off x="-86021" y="1484812"/>
            <a:ext cx="24556042" cy="8362808"/>
          </a:xfrm>
          <a:prstGeom prst="rect">
            <a:avLst/>
          </a:prstGeom>
          <a:ln w="12700">
            <a:miter lim="400000"/>
          </a:ln>
        </p:spPr>
      </p:pic>
    </p:spTree>
  </p:cSld>
  <p:clrMapOvr>
    <a:masterClrMapping/>
  </p:clrMapOvr>
  <p:transition xmlns:p14="http://schemas.microsoft.com/office/powerpoint/2010/main" spd="med" advClick="1"/>
</p:sld>
</file>

<file path=ppt/slides/slide3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03" name="TSTT#32#1.jpg" descr="TSTT#32#1.jpg"/>
          <p:cNvPicPr>
            <a:picLocks noChangeAspect="1"/>
          </p:cNvPicPr>
          <p:nvPr/>
        </p:nvPicPr>
        <p:blipFill>
          <a:blip r:embed="rId2">
            <a:extLst/>
          </a:blip>
          <a:stretch>
            <a:fillRect/>
          </a:stretch>
        </p:blipFill>
        <p:spPr>
          <a:xfrm>
            <a:off x="-298438" y="2218691"/>
            <a:ext cx="24980876" cy="7463423"/>
          </a:xfrm>
          <a:prstGeom prst="rect">
            <a:avLst/>
          </a:prstGeom>
          <a:ln w="12700">
            <a:miter lim="400000"/>
          </a:ln>
        </p:spPr>
      </p:pic>
    </p:spTree>
  </p:cSld>
  <p:clrMapOvr>
    <a:masterClrMapping/>
  </p:clrMapOvr>
  <p:transition xmlns:p14="http://schemas.microsoft.com/office/powerpoint/2010/main" spd="med" advClick="1"/>
</p:sld>
</file>

<file path=ppt/slides/slide3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06" name="TSTT#32#2.jpg" descr="TSTT#32#2.jpg"/>
          <p:cNvPicPr>
            <a:picLocks noChangeAspect="1"/>
          </p:cNvPicPr>
          <p:nvPr/>
        </p:nvPicPr>
        <p:blipFill>
          <a:blip r:embed="rId2">
            <a:extLst/>
          </a:blip>
          <a:stretch>
            <a:fillRect/>
          </a:stretch>
        </p:blipFill>
        <p:spPr>
          <a:xfrm>
            <a:off x="-207910" y="2494693"/>
            <a:ext cx="24799820" cy="6529573"/>
          </a:xfrm>
          <a:prstGeom prst="rect">
            <a:avLst/>
          </a:prstGeom>
          <a:ln w="12700">
            <a:miter lim="400000"/>
          </a:ln>
        </p:spPr>
      </p:pic>
    </p:spTree>
  </p:cSld>
  <p:clrMapOvr>
    <a:masterClrMapping/>
  </p:clrMapOvr>
  <p:transition xmlns:p14="http://schemas.microsoft.com/office/powerpoint/2010/main" spd="med" advClick="1"/>
</p:sld>
</file>

<file path=ppt/slides/slide3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09" name="TSTT#33#1.jpg" descr="TSTT#33#1.jpg"/>
          <p:cNvPicPr>
            <a:picLocks noChangeAspect="1"/>
          </p:cNvPicPr>
          <p:nvPr/>
        </p:nvPicPr>
        <p:blipFill>
          <a:blip r:embed="rId2">
            <a:extLst/>
          </a:blip>
          <a:stretch>
            <a:fillRect/>
          </a:stretch>
        </p:blipFill>
        <p:spPr>
          <a:xfrm>
            <a:off x="-398441" y="1794088"/>
            <a:ext cx="25180882" cy="8072341"/>
          </a:xfrm>
          <a:prstGeom prst="rect">
            <a:avLst/>
          </a:prstGeom>
          <a:ln w="12700">
            <a:miter lim="400000"/>
          </a:ln>
        </p:spPr>
      </p:pic>
    </p:spTree>
  </p:cSld>
  <p:clrMapOvr>
    <a:masterClrMapping/>
  </p:clrMapOvr>
  <p:transition xmlns:p14="http://schemas.microsoft.com/office/powerpoint/2010/main" spd="med" advClick="1"/>
</p:sld>
</file>

<file path=ppt/slides/slide3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12" name="TSTT#33#2.jpg" descr="TSTT#33#2.jpg"/>
          <p:cNvPicPr>
            <a:picLocks noChangeAspect="1"/>
          </p:cNvPicPr>
          <p:nvPr/>
        </p:nvPicPr>
        <p:blipFill>
          <a:blip r:embed="rId2">
            <a:extLst/>
          </a:blip>
          <a:stretch>
            <a:fillRect/>
          </a:stretch>
        </p:blipFill>
        <p:spPr>
          <a:xfrm>
            <a:off x="-188331" y="3856699"/>
            <a:ext cx="24760662" cy="3776001"/>
          </a:xfrm>
          <a:prstGeom prst="rect">
            <a:avLst/>
          </a:prstGeom>
          <a:ln w="12700">
            <a:miter lim="400000"/>
          </a:ln>
        </p:spPr>
      </p:pic>
    </p:spTree>
  </p:cSld>
  <p:clrMapOvr>
    <a:masterClrMapping/>
  </p:clrMapOvr>
  <p:transition xmlns:p14="http://schemas.microsoft.com/office/powerpoint/2010/main" spd="med" advClick="1"/>
</p:sld>
</file>

<file path=ppt/slides/slide3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15" name="TSTT#33#3.jpg" descr="TSTT#33#3.jpg"/>
          <p:cNvPicPr>
            <a:picLocks noChangeAspect="1"/>
          </p:cNvPicPr>
          <p:nvPr/>
        </p:nvPicPr>
        <p:blipFill>
          <a:blip r:embed="rId2">
            <a:extLst/>
          </a:blip>
          <a:stretch>
            <a:fillRect/>
          </a:stretch>
        </p:blipFill>
        <p:spPr>
          <a:xfrm>
            <a:off x="-117230" y="4072890"/>
            <a:ext cx="24618460" cy="5474244"/>
          </a:xfrm>
          <a:prstGeom prst="rect">
            <a:avLst/>
          </a:prstGeom>
          <a:ln w="12700">
            <a:miter lim="400000"/>
          </a:ln>
        </p:spPr>
      </p:pic>
    </p:spTree>
  </p:cSld>
  <p:clrMapOvr>
    <a:masterClrMapping/>
  </p:clrMapOvr>
  <p:transition xmlns:p14="http://schemas.microsoft.com/office/powerpoint/2010/main" spd="med" advClick="1"/>
</p:sld>
</file>

<file path=ppt/slides/slide3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18" name="TSTT#33#4.jpg" descr="TSTT#33#4.jpg"/>
          <p:cNvPicPr>
            <a:picLocks noChangeAspect="1"/>
          </p:cNvPicPr>
          <p:nvPr/>
        </p:nvPicPr>
        <p:blipFill>
          <a:blip r:embed="rId2">
            <a:extLst/>
          </a:blip>
          <a:stretch>
            <a:fillRect/>
          </a:stretch>
        </p:blipFill>
        <p:spPr>
          <a:xfrm>
            <a:off x="-381409" y="3289193"/>
            <a:ext cx="25146818" cy="5788020"/>
          </a:xfrm>
          <a:prstGeom prst="rect">
            <a:avLst/>
          </a:prstGeom>
          <a:ln w="12700">
            <a:miter lim="400000"/>
          </a:ln>
        </p:spPr>
      </p:pic>
    </p:spTree>
  </p:cSld>
  <p:clrMapOvr>
    <a:masterClrMapping/>
  </p:clrMapOvr>
  <p:transition xmlns:p14="http://schemas.microsoft.com/office/powerpoint/2010/main" spd="med" advClick="1"/>
</p:sld>
</file>

<file path=ppt/slides/slide3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21" name="TSTT#33#5.jpg" descr="TSTT#33#5.jpg"/>
          <p:cNvPicPr>
            <a:picLocks noChangeAspect="1"/>
          </p:cNvPicPr>
          <p:nvPr/>
        </p:nvPicPr>
        <p:blipFill>
          <a:blip r:embed="rId2">
            <a:extLst/>
          </a:blip>
          <a:stretch>
            <a:fillRect/>
          </a:stretch>
        </p:blipFill>
        <p:spPr>
          <a:xfrm>
            <a:off x="-238446" y="3221134"/>
            <a:ext cx="24860892" cy="5567192"/>
          </a:xfrm>
          <a:prstGeom prst="rect">
            <a:avLst/>
          </a:prstGeom>
          <a:ln w="12700">
            <a:miter lim="400000"/>
          </a:ln>
        </p:spPr>
      </p:pic>
    </p:spTree>
  </p:cSld>
  <p:clrMapOvr>
    <a:masterClrMapping/>
  </p:clrMapOvr>
  <p:transition xmlns:p14="http://schemas.microsoft.com/office/powerpoint/2010/main" spd="med" advClick="1"/>
</p:sld>
</file>

<file path=ppt/slides/slide3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24" name="TSTT#34#1.jpg" descr="TSTT#34#1.jpg"/>
          <p:cNvPicPr>
            <a:picLocks noChangeAspect="1"/>
          </p:cNvPicPr>
          <p:nvPr/>
        </p:nvPicPr>
        <p:blipFill>
          <a:blip r:embed="rId2">
            <a:extLst/>
          </a:blip>
          <a:stretch>
            <a:fillRect/>
          </a:stretch>
        </p:blipFill>
        <p:spPr>
          <a:xfrm>
            <a:off x="-108144" y="1840876"/>
            <a:ext cx="24600288" cy="8478880"/>
          </a:xfrm>
          <a:prstGeom prst="rect">
            <a:avLst/>
          </a:prstGeom>
          <a:ln w="12700">
            <a:miter lim="400000"/>
          </a:ln>
        </p:spPr>
      </p:pic>
    </p:spTree>
  </p:cSld>
  <p:clrMapOvr>
    <a:masterClrMapping/>
  </p:clrMapOvr>
  <p:transition xmlns:p14="http://schemas.microsoft.com/office/powerpoint/2010/main" spd="med" advClick="1"/>
</p:sld>
</file>

<file path=ppt/slides/slide3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27" name="TSTT#34#2.jpg" descr="TSTT#34#2.jpg"/>
          <p:cNvPicPr>
            <a:picLocks noChangeAspect="1"/>
          </p:cNvPicPr>
          <p:nvPr/>
        </p:nvPicPr>
        <p:blipFill>
          <a:blip r:embed="rId2">
            <a:extLst/>
          </a:blip>
          <a:stretch>
            <a:fillRect/>
          </a:stretch>
        </p:blipFill>
        <p:spPr>
          <a:xfrm>
            <a:off x="-121177" y="3155127"/>
            <a:ext cx="24626354" cy="6529464"/>
          </a:xfrm>
          <a:prstGeom prst="rect">
            <a:avLst/>
          </a:prstGeom>
          <a:ln w="12700">
            <a:miter lim="400000"/>
          </a:ln>
        </p:spPr>
      </p:pic>
    </p:spTree>
  </p:cSld>
  <p:clrMapOvr>
    <a:masterClrMapping/>
  </p:clrMapOvr>
  <p:transition xmlns:p14="http://schemas.microsoft.com/office/powerpoint/2010/main" spd="med" advClick="1"/>
</p:sld>
</file>

<file path=ppt/slides/slide3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30" name="TSTT#34#4.jpg" descr="TSTT#34#4.jpg"/>
          <p:cNvPicPr>
            <a:picLocks noChangeAspect="1"/>
          </p:cNvPicPr>
          <p:nvPr/>
        </p:nvPicPr>
        <p:blipFill>
          <a:blip r:embed="rId2">
            <a:extLst/>
          </a:blip>
          <a:stretch>
            <a:fillRect/>
          </a:stretch>
        </p:blipFill>
        <p:spPr>
          <a:xfrm>
            <a:off x="-189935" y="3303323"/>
            <a:ext cx="24763870" cy="574766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80" name="TSTT#26.jpg" descr="TSTT#26.jpg"/>
          <p:cNvPicPr>
            <a:picLocks noChangeAspect="1"/>
          </p:cNvPicPr>
          <p:nvPr/>
        </p:nvPicPr>
        <p:blipFill>
          <a:blip r:embed="rId2">
            <a:extLst/>
          </a:blip>
          <a:stretch>
            <a:fillRect/>
          </a:stretch>
        </p:blipFill>
        <p:spPr>
          <a:xfrm>
            <a:off x="-166017" y="4837012"/>
            <a:ext cx="24716034" cy="1700922"/>
          </a:xfrm>
          <a:prstGeom prst="rect">
            <a:avLst/>
          </a:prstGeom>
          <a:ln w="12700">
            <a:miter lim="400000"/>
          </a:ln>
        </p:spPr>
      </p:pic>
    </p:spTree>
  </p:cSld>
  <p:clrMapOvr>
    <a:masterClrMapping/>
  </p:clrMapOvr>
  <p:transition xmlns:p14="http://schemas.microsoft.com/office/powerpoint/2010/main" spd="med" advClick="1"/>
</p:sld>
</file>

<file path=ppt/slides/slide3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2" name="Charles Ryrie:…"/>
          <p:cNvSpPr txBox="1"/>
          <p:nvPr>
            <p:ph type="ctrTitle"/>
          </p:nvPr>
        </p:nvSpPr>
        <p:spPr>
          <a:xfrm>
            <a:off x="37503" y="565443"/>
            <a:ext cx="24066919" cy="12776484"/>
          </a:xfrm>
          <a:prstGeom prst="rect">
            <a:avLst/>
          </a:prstGeom>
        </p:spPr>
        <p:txBody>
          <a:bodyPr/>
          <a:lstStyle/>
          <a:p>
            <a:pPr algn="ctr">
              <a:defRPr b="0" spc="-159" sz="8000">
                <a:solidFill>
                  <a:srgbClr val="FFD479"/>
                </a:solidFill>
                <a:latin typeface="Arial"/>
                <a:ea typeface="Arial"/>
                <a:cs typeface="Arial"/>
                <a:sym typeface="Arial"/>
              </a:defRPr>
            </a:pPr>
            <a:r>
              <a:t>Charles Ryrie:</a:t>
            </a: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r>
              <a:t>Water: “it is a synonym for the Holy Spirit and may be translated, by water, even the Spirit. One truth is clear: the new birth is from God through the Spirit. </a:t>
            </a:r>
          </a:p>
          <a:p>
            <a:pPr algn="ctr">
              <a:defRPr b="0" spc="-159" sz="8000">
                <a:latin typeface="Arial"/>
                <a:ea typeface="Arial"/>
                <a:cs typeface="Arial"/>
                <a:sym typeface="Arial"/>
              </a:defRPr>
            </a:pPr>
            <a:b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35" name="TSTT#12#3.jpg" descr="TSTT#12#3.jpg"/>
          <p:cNvPicPr>
            <a:picLocks noChangeAspect="1"/>
          </p:cNvPicPr>
          <p:nvPr/>
        </p:nvPicPr>
        <p:blipFill>
          <a:blip r:embed="rId2">
            <a:extLst/>
          </a:blip>
          <a:stretch>
            <a:fillRect/>
          </a:stretch>
        </p:blipFill>
        <p:spPr>
          <a:xfrm>
            <a:off x="-214998" y="3900415"/>
            <a:ext cx="24813996" cy="3935485"/>
          </a:xfrm>
          <a:prstGeom prst="rect">
            <a:avLst/>
          </a:prstGeom>
          <a:ln w="12700">
            <a:miter lim="400000"/>
          </a:ln>
        </p:spPr>
      </p:pic>
    </p:spTree>
  </p:cSld>
  <p:clrMapOvr>
    <a:masterClrMapping/>
  </p:clrMapOvr>
  <p:transition xmlns:p14="http://schemas.microsoft.com/office/powerpoint/2010/main" spd="med" advClick="1"/>
</p:sld>
</file>

<file path=ppt/slides/slide3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38" name="TSTT#12#8.jpg" descr="TSTT#12#8.jpg"/>
          <p:cNvPicPr>
            <a:picLocks noChangeAspect="1"/>
          </p:cNvPicPr>
          <p:nvPr/>
        </p:nvPicPr>
        <p:blipFill>
          <a:blip r:embed="rId2">
            <a:extLst/>
          </a:blip>
          <a:stretch>
            <a:fillRect/>
          </a:stretch>
        </p:blipFill>
        <p:spPr>
          <a:xfrm>
            <a:off x="-265562" y="2388583"/>
            <a:ext cx="24915124" cy="7899258"/>
          </a:xfrm>
          <a:prstGeom prst="rect">
            <a:avLst/>
          </a:prstGeom>
          <a:ln w="12700">
            <a:miter lim="400000"/>
          </a:ln>
        </p:spPr>
      </p:pic>
    </p:spTree>
  </p:cSld>
  <p:clrMapOvr>
    <a:masterClrMapping/>
  </p:clrMapOvr>
  <p:transition xmlns:p14="http://schemas.microsoft.com/office/powerpoint/2010/main" spd="med" advClick="1"/>
</p:sld>
</file>

<file path=ppt/slides/slide3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41" name="TSTT#35#1.jpg" descr="TSTT#35#1.jpg"/>
          <p:cNvPicPr>
            <a:picLocks noChangeAspect="1"/>
          </p:cNvPicPr>
          <p:nvPr/>
        </p:nvPicPr>
        <p:blipFill>
          <a:blip r:embed="rId2">
            <a:extLst/>
          </a:blip>
          <a:stretch>
            <a:fillRect/>
          </a:stretch>
        </p:blipFill>
        <p:spPr>
          <a:xfrm>
            <a:off x="-214349" y="2967243"/>
            <a:ext cx="24812698" cy="6914033"/>
          </a:xfrm>
          <a:prstGeom prst="rect">
            <a:avLst/>
          </a:prstGeom>
          <a:ln w="12700">
            <a:miter lim="400000"/>
          </a:ln>
        </p:spPr>
      </p:pic>
    </p:spTree>
  </p:cSld>
  <p:clrMapOvr>
    <a:masterClrMapping/>
  </p:clrMapOvr>
  <p:transition xmlns:p14="http://schemas.microsoft.com/office/powerpoint/2010/main" spd="med" advClick="1"/>
</p:sld>
</file>

<file path=ppt/slides/slide3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44" name="TSTT#35#2.jpg" descr="TSTT#35#2.jpg"/>
          <p:cNvPicPr>
            <a:picLocks noChangeAspect="1"/>
          </p:cNvPicPr>
          <p:nvPr/>
        </p:nvPicPr>
        <p:blipFill>
          <a:blip r:embed="rId2">
            <a:extLst/>
          </a:blip>
          <a:stretch>
            <a:fillRect/>
          </a:stretch>
        </p:blipFill>
        <p:spPr>
          <a:xfrm>
            <a:off x="-264241" y="3100541"/>
            <a:ext cx="24912482" cy="5809756"/>
          </a:xfrm>
          <a:prstGeom prst="rect">
            <a:avLst/>
          </a:prstGeom>
          <a:ln w="12700">
            <a:miter lim="400000"/>
          </a:ln>
        </p:spPr>
      </p:pic>
    </p:spTree>
  </p:cSld>
  <p:clrMapOvr>
    <a:masterClrMapping/>
  </p:clrMapOvr>
  <p:transition xmlns:p14="http://schemas.microsoft.com/office/powerpoint/2010/main" spd="med" advClick="1"/>
</p:sld>
</file>

<file path=ppt/slides/slide3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47" name="TSTT#35#3.jpg" descr="TSTT#35#3.jpg"/>
          <p:cNvPicPr>
            <a:picLocks noChangeAspect="1"/>
          </p:cNvPicPr>
          <p:nvPr/>
        </p:nvPicPr>
        <p:blipFill>
          <a:blip r:embed="rId2">
            <a:extLst/>
          </a:blip>
          <a:stretch>
            <a:fillRect/>
          </a:stretch>
        </p:blipFill>
        <p:spPr>
          <a:xfrm>
            <a:off x="-306387" y="2454669"/>
            <a:ext cx="24996774" cy="7439142"/>
          </a:xfrm>
          <a:prstGeom prst="rect">
            <a:avLst/>
          </a:prstGeom>
          <a:ln w="12700">
            <a:miter lim="400000"/>
          </a:ln>
        </p:spPr>
      </p:pic>
    </p:spTree>
  </p:cSld>
  <p:clrMapOvr>
    <a:masterClrMapping/>
  </p:clrMapOvr>
  <p:transition xmlns:p14="http://schemas.microsoft.com/office/powerpoint/2010/main" spd="med" advClick="1"/>
</p:sld>
</file>

<file path=ppt/slides/slide3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50" name="TSTT#35#5.jpg" descr="TSTT#35#5.jpg"/>
          <p:cNvPicPr>
            <a:picLocks noChangeAspect="1"/>
          </p:cNvPicPr>
          <p:nvPr/>
        </p:nvPicPr>
        <p:blipFill>
          <a:blip r:embed="rId2">
            <a:extLst/>
          </a:blip>
          <a:stretch>
            <a:fillRect/>
          </a:stretch>
        </p:blipFill>
        <p:spPr>
          <a:xfrm>
            <a:off x="-139083" y="2399203"/>
            <a:ext cx="24662166" cy="6554223"/>
          </a:xfrm>
          <a:prstGeom prst="rect">
            <a:avLst/>
          </a:prstGeom>
          <a:ln w="12700">
            <a:miter lim="400000"/>
          </a:ln>
        </p:spPr>
      </p:pic>
    </p:spTree>
  </p:cSld>
  <p:clrMapOvr>
    <a:masterClrMapping/>
  </p:clrMapOvr>
  <p:transition xmlns:p14="http://schemas.microsoft.com/office/powerpoint/2010/main" spd="med" advClick="1"/>
</p:sld>
</file>

<file path=ppt/slides/slide3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53" name="TSTT#35#6.jpg" descr="TSTT#35#6.jpg"/>
          <p:cNvPicPr>
            <a:picLocks noChangeAspect="1"/>
          </p:cNvPicPr>
          <p:nvPr/>
        </p:nvPicPr>
        <p:blipFill>
          <a:blip r:embed="rId2">
            <a:extLst/>
          </a:blip>
          <a:stretch>
            <a:fillRect/>
          </a:stretch>
        </p:blipFill>
        <p:spPr>
          <a:xfrm>
            <a:off x="950014" y="1135335"/>
            <a:ext cx="22483972" cy="11445330"/>
          </a:xfrm>
          <a:prstGeom prst="rect">
            <a:avLst/>
          </a:prstGeom>
          <a:ln w="12700">
            <a:miter lim="400000"/>
          </a:ln>
        </p:spPr>
      </p:pic>
    </p:spTree>
  </p:cSld>
  <p:clrMapOvr>
    <a:masterClrMapping/>
  </p:clrMapOvr>
  <p:transition xmlns:p14="http://schemas.microsoft.com/office/powerpoint/2010/main" spd="med" advClick="1"/>
</p:sld>
</file>

<file path=ppt/slides/slide3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56" name="TSTT#36#1.jpg" descr="TSTT#36#1.jpg"/>
          <p:cNvPicPr>
            <a:picLocks noChangeAspect="1"/>
          </p:cNvPicPr>
          <p:nvPr/>
        </p:nvPicPr>
        <p:blipFill>
          <a:blip r:embed="rId2">
            <a:extLst/>
          </a:blip>
          <a:stretch>
            <a:fillRect/>
          </a:stretch>
        </p:blipFill>
        <p:spPr>
          <a:xfrm>
            <a:off x="203201" y="1941356"/>
            <a:ext cx="23735523" cy="9833288"/>
          </a:xfrm>
          <a:prstGeom prst="rect">
            <a:avLst/>
          </a:prstGeom>
          <a:ln w="12700">
            <a:miter lim="400000"/>
          </a:ln>
        </p:spPr>
      </p:pic>
    </p:spTree>
  </p:cSld>
  <p:clrMapOvr>
    <a:masterClrMapping/>
  </p:clrMapOvr>
  <p:transition xmlns:p14="http://schemas.microsoft.com/office/powerpoint/2010/main" spd="med" advClick="1"/>
</p:sld>
</file>

<file path=ppt/slides/slide3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59" name="TSTT#36#2.jpg" descr="TSTT#36#2.jpg"/>
          <p:cNvPicPr>
            <a:picLocks noChangeAspect="1"/>
          </p:cNvPicPr>
          <p:nvPr/>
        </p:nvPicPr>
        <p:blipFill>
          <a:blip r:embed="rId2">
            <a:extLst/>
          </a:blip>
          <a:stretch>
            <a:fillRect/>
          </a:stretch>
        </p:blipFill>
        <p:spPr>
          <a:xfrm>
            <a:off x="-163252" y="2547752"/>
            <a:ext cx="24710504" cy="541514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83" name="Bestill#1.jpg" descr="Bestill#1.jpg"/>
          <p:cNvPicPr>
            <a:picLocks noChangeAspect="1"/>
          </p:cNvPicPr>
          <p:nvPr/>
        </p:nvPicPr>
        <p:blipFill>
          <a:blip r:embed="rId2">
            <a:extLst/>
          </a:blip>
          <a:stretch>
            <a:fillRect/>
          </a:stretch>
        </p:blipFill>
        <p:spPr>
          <a:xfrm>
            <a:off x="7376435" y="-62639"/>
            <a:ext cx="9751105" cy="13841278"/>
          </a:xfrm>
          <a:prstGeom prst="rect">
            <a:avLst/>
          </a:prstGeom>
          <a:ln w="12700">
            <a:miter lim="400000"/>
          </a:ln>
        </p:spPr>
      </p:pic>
    </p:spTree>
  </p:cSld>
  <p:clrMapOvr>
    <a:masterClrMapping/>
  </p:clrMapOvr>
  <p:transition xmlns:p14="http://schemas.microsoft.com/office/powerpoint/2010/main" spd="med" advClick="1"/>
</p:sld>
</file>

<file path=ppt/slides/slide3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62" name="TSTT#36#3.jpg" descr="TSTT#36#3.jpg"/>
          <p:cNvPicPr>
            <a:picLocks noChangeAspect="1"/>
          </p:cNvPicPr>
          <p:nvPr/>
        </p:nvPicPr>
        <p:blipFill>
          <a:blip r:embed="rId2">
            <a:extLst/>
          </a:blip>
          <a:stretch>
            <a:fillRect/>
          </a:stretch>
        </p:blipFill>
        <p:spPr>
          <a:xfrm>
            <a:off x="-186046" y="3864335"/>
            <a:ext cx="24756092" cy="3755665"/>
          </a:xfrm>
          <a:prstGeom prst="rect">
            <a:avLst/>
          </a:prstGeom>
          <a:ln w="12700">
            <a:miter lim="400000"/>
          </a:ln>
        </p:spPr>
      </p:pic>
    </p:spTree>
  </p:cSld>
  <p:clrMapOvr>
    <a:masterClrMapping/>
  </p:clrMapOvr>
  <p:transition xmlns:p14="http://schemas.microsoft.com/office/powerpoint/2010/main" spd="med" advClick="1"/>
</p:sld>
</file>

<file path=ppt/slides/slide3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65" name="TSTT#36#4.jpg" descr="TSTT#36#4.jpg"/>
          <p:cNvPicPr>
            <a:picLocks noChangeAspect="1"/>
          </p:cNvPicPr>
          <p:nvPr/>
        </p:nvPicPr>
        <p:blipFill>
          <a:blip r:embed="rId2">
            <a:extLst/>
          </a:blip>
          <a:stretch>
            <a:fillRect/>
          </a:stretch>
        </p:blipFill>
        <p:spPr>
          <a:xfrm>
            <a:off x="963858" y="692421"/>
            <a:ext cx="22456284" cy="12331158"/>
          </a:xfrm>
          <a:prstGeom prst="rect">
            <a:avLst/>
          </a:prstGeom>
          <a:ln w="12700">
            <a:miter lim="400000"/>
          </a:ln>
        </p:spPr>
      </p:pic>
    </p:spTree>
  </p:cSld>
  <p:clrMapOvr>
    <a:masterClrMapping/>
  </p:clrMapOvr>
  <p:transition xmlns:p14="http://schemas.microsoft.com/office/powerpoint/2010/main" spd="med" advClick="1"/>
</p:sld>
</file>

<file path=ppt/slides/slide3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68" name="TSTT#36#5.jpg" descr="TSTT#36#5.jpg"/>
          <p:cNvPicPr>
            <a:picLocks noChangeAspect="1"/>
          </p:cNvPicPr>
          <p:nvPr/>
        </p:nvPicPr>
        <p:blipFill>
          <a:blip r:embed="rId2">
            <a:extLst/>
          </a:blip>
          <a:stretch>
            <a:fillRect/>
          </a:stretch>
        </p:blipFill>
        <p:spPr>
          <a:xfrm>
            <a:off x="-152525" y="2559523"/>
            <a:ext cx="24689050" cy="7104532"/>
          </a:xfrm>
          <a:prstGeom prst="rect">
            <a:avLst/>
          </a:prstGeom>
          <a:ln w="12700">
            <a:miter lim="400000"/>
          </a:ln>
        </p:spPr>
      </p:pic>
    </p:spTree>
  </p:cSld>
  <p:clrMapOvr>
    <a:masterClrMapping/>
  </p:clrMapOvr>
  <p:transition xmlns:p14="http://schemas.microsoft.com/office/powerpoint/2010/main" spd="med" advClick="1"/>
</p:sld>
</file>

<file path=ppt/slides/slide3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71" name="TSTT#36#6.jpg" descr="TSTT#36#6.jpg"/>
          <p:cNvPicPr>
            <a:picLocks noChangeAspect="1"/>
          </p:cNvPicPr>
          <p:nvPr/>
        </p:nvPicPr>
        <p:blipFill>
          <a:blip r:embed="rId2">
            <a:extLst/>
          </a:blip>
          <a:stretch>
            <a:fillRect/>
          </a:stretch>
        </p:blipFill>
        <p:spPr>
          <a:xfrm>
            <a:off x="-111477" y="3110231"/>
            <a:ext cx="24606954" cy="6253062"/>
          </a:xfrm>
          <a:prstGeom prst="rect">
            <a:avLst/>
          </a:prstGeom>
          <a:ln w="12700">
            <a:miter lim="400000"/>
          </a:ln>
        </p:spPr>
      </p:pic>
    </p:spTree>
  </p:cSld>
  <p:clrMapOvr>
    <a:masterClrMapping/>
  </p:clrMapOvr>
  <p:transition xmlns:p14="http://schemas.microsoft.com/office/powerpoint/2010/main" spd="med" advClick="1"/>
</p:sld>
</file>

<file path=ppt/slides/slide3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74" name="TSTT#36#7.jpg" descr="TSTT#36#7.jpg"/>
          <p:cNvPicPr>
            <a:picLocks noChangeAspect="1"/>
          </p:cNvPicPr>
          <p:nvPr/>
        </p:nvPicPr>
        <p:blipFill>
          <a:blip r:embed="rId2">
            <a:extLst/>
          </a:blip>
          <a:stretch>
            <a:fillRect/>
          </a:stretch>
        </p:blipFill>
        <p:spPr>
          <a:xfrm>
            <a:off x="258839" y="130375"/>
            <a:ext cx="23866322" cy="13455250"/>
          </a:xfrm>
          <a:prstGeom prst="rect">
            <a:avLst/>
          </a:prstGeom>
          <a:ln w="12700">
            <a:miter lim="400000"/>
          </a:ln>
        </p:spPr>
      </p:pic>
    </p:spTree>
  </p:cSld>
  <p:clrMapOvr>
    <a:masterClrMapping/>
  </p:clrMapOvr>
  <p:transition xmlns:p14="http://schemas.microsoft.com/office/powerpoint/2010/main" spd="med" advClick="1"/>
</p:sld>
</file>

<file path=ppt/slides/slide3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77" name="TSTT#36#8.jpg" descr="TSTT#36#8.jpg"/>
          <p:cNvPicPr>
            <a:picLocks noChangeAspect="1"/>
          </p:cNvPicPr>
          <p:nvPr/>
        </p:nvPicPr>
        <p:blipFill>
          <a:blip r:embed="rId2">
            <a:extLst/>
          </a:blip>
          <a:stretch>
            <a:fillRect/>
          </a:stretch>
        </p:blipFill>
        <p:spPr>
          <a:xfrm>
            <a:off x="-219155" y="4266822"/>
            <a:ext cx="24822310" cy="3257928"/>
          </a:xfrm>
          <a:prstGeom prst="rect">
            <a:avLst/>
          </a:prstGeom>
          <a:ln w="12700">
            <a:miter lim="400000"/>
          </a:ln>
        </p:spPr>
      </p:pic>
    </p:spTree>
  </p:cSld>
  <p:clrMapOvr>
    <a:masterClrMapping/>
  </p:clrMapOvr>
  <p:transition xmlns:p14="http://schemas.microsoft.com/office/powerpoint/2010/main" spd="med" advClick="1"/>
</p:sld>
</file>

<file path=ppt/slides/slide3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80" name="TSTT#37#1.jpg" descr="TSTT#37#1.jpg"/>
          <p:cNvPicPr>
            <a:picLocks noChangeAspect="1"/>
          </p:cNvPicPr>
          <p:nvPr/>
        </p:nvPicPr>
        <p:blipFill>
          <a:blip r:embed="rId2">
            <a:extLst/>
          </a:blip>
          <a:stretch>
            <a:fillRect/>
          </a:stretch>
        </p:blipFill>
        <p:spPr>
          <a:xfrm>
            <a:off x="-303773" y="2540324"/>
            <a:ext cx="24991546" cy="7058910"/>
          </a:xfrm>
          <a:prstGeom prst="rect">
            <a:avLst/>
          </a:prstGeom>
          <a:ln w="12700">
            <a:miter lim="400000"/>
          </a:ln>
        </p:spPr>
      </p:pic>
    </p:spTree>
  </p:cSld>
  <p:clrMapOvr>
    <a:masterClrMapping/>
  </p:clrMapOvr>
  <p:transition xmlns:p14="http://schemas.microsoft.com/office/powerpoint/2010/main" spd="med" advClick="1"/>
</p:sld>
</file>

<file path=ppt/slides/slide3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83" name="TSTT#37#2.jpg" descr="TSTT#37#2.jpg"/>
          <p:cNvPicPr>
            <a:picLocks noChangeAspect="1"/>
          </p:cNvPicPr>
          <p:nvPr/>
        </p:nvPicPr>
        <p:blipFill>
          <a:blip r:embed="rId2">
            <a:extLst/>
          </a:blip>
          <a:stretch>
            <a:fillRect/>
          </a:stretch>
        </p:blipFill>
        <p:spPr>
          <a:xfrm>
            <a:off x="1876390" y="657944"/>
            <a:ext cx="20631220" cy="12400112"/>
          </a:xfrm>
          <a:prstGeom prst="rect">
            <a:avLst/>
          </a:prstGeom>
          <a:ln w="12700">
            <a:miter lim="400000"/>
          </a:ln>
        </p:spPr>
      </p:pic>
    </p:spTree>
  </p:cSld>
  <p:clrMapOvr>
    <a:masterClrMapping/>
  </p:clrMapOvr>
  <p:transition xmlns:p14="http://schemas.microsoft.com/office/powerpoint/2010/main" spd="med" advClick="1"/>
</p:sld>
</file>

<file path=ppt/slides/slide3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86" name="TSTT#37#3.jpg" descr="TSTT#37#3.jpg"/>
          <p:cNvPicPr>
            <a:picLocks noChangeAspect="1"/>
          </p:cNvPicPr>
          <p:nvPr/>
        </p:nvPicPr>
        <p:blipFill>
          <a:blip r:embed="rId2">
            <a:extLst/>
          </a:blip>
          <a:stretch>
            <a:fillRect/>
          </a:stretch>
        </p:blipFill>
        <p:spPr>
          <a:xfrm>
            <a:off x="-283489" y="1116343"/>
            <a:ext cx="24950978" cy="9811452"/>
          </a:xfrm>
          <a:prstGeom prst="rect">
            <a:avLst/>
          </a:prstGeom>
          <a:ln w="12700">
            <a:miter lim="400000"/>
          </a:ln>
        </p:spPr>
      </p:pic>
    </p:spTree>
  </p:cSld>
  <p:clrMapOvr>
    <a:masterClrMapping/>
  </p:clrMapOvr>
  <p:transition xmlns:p14="http://schemas.microsoft.com/office/powerpoint/2010/main" spd="med" advClick="1"/>
</p:sld>
</file>

<file path=ppt/slides/slide3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89" name="TSTT#37#5.jpg" descr="TSTT#37#5.jpg"/>
          <p:cNvPicPr>
            <a:picLocks noChangeAspect="1"/>
          </p:cNvPicPr>
          <p:nvPr/>
        </p:nvPicPr>
        <p:blipFill>
          <a:blip r:embed="rId2">
            <a:extLst/>
          </a:blip>
          <a:stretch>
            <a:fillRect/>
          </a:stretch>
        </p:blipFill>
        <p:spPr>
          <a:xfrm>
            <a:off x="-682817" y="1816987"/>
            <a:ext cx="25749634" cy="859398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wisted Scripture, Twisted Theology  By Brannon Howse"/>
          <p:cNvSpPr txBox="1"/>
          <p:nvPr>
            <p:ph type="ctrTitle"/>
          </p:nvPr>
        </p:nvSpPr>
        <p:spPr>
          <a:xfrm>
            <a:off x="399553" y="565443"/>
            <a:ext cx="23704869" cy="12776484"/>
          </a:xfrm>
          <a:prstGeom prst="rect">
            <a:avLst/>
          </a:prstGeom>
        </p:spPr>
        <p:txBody>
          <a:bodyPr/>
          <a:lstStyle/>
          <a:p>
            <a:pPr/>
          </a:p>
          <a:p>
            <a:pPr algn="ctr">
              <a:defRPr b="0" spc="-140" sz="7000">
                <a:latin typeface="Arial"/>
                <a:ea typeface="Arial"/>
                <a:cs typeface="Arial"/>
                <a:sym typeface="Arial"/>
              </a:defRPr>
            </a:pPr>
            <a:r>
              <a:t>Twisted Scripture, Twisted Theology </a:t>
            </a:r>
            <a:br/>
            <a:r>
              <a:t>By Brannon Howse</a:t>
            </a:r>
          </a:p>
        </p:txBody>
      </p:sp>
      <p:pic>
        <p:nvPicPr>
          <p:cNvPr id="185" name="TSTT#1.jpg" descr="TSTT#1.jpg"/>
          <p:cNvPicPr>
            <a:picLocks noChangeAspect="1"/>
          </p:cNvPicPr>
          <p:nvPr/>
        </p:nvPicPr>
        <p:blipFill>
          <a:blip r:embed="rId2">
            <a:extLst/>
          </a:blip>
          <a:stretch>
            <a:fillRect/>
          </a:stretch>
        </p:blipFill>
        <p:spPr>
          <a:xfrm>
            <a:off x="392724" y="3325846"/>
            <a:ext cx="23598552" cy="455285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86" name="BM#1.jpg" descr="BM#1.jpg"/>
          <p:cNvPicPr>
            <a:picLocks noChangeAspect="1"/>
          </p:cNvPicPr>
          <p:nvPr/>
        </p:nvPicPr>
        <p:blipFill>
          <a:blip r:embed="rId2">
            <a:extLst/>
          </a:blip>
          <a:stretch>
            <a:fillRect/>
          </a:stretch>
        </p:blipFill>
        <p:spPr>
          <a:xfrm>
            <a:off x="1491817" y="2225348"/>
            <a:ext cx="21405771" cy="6653994"/>
          </a:xfrm>
          <a:prstGeom prst="rect">
            <a:avLst/>
          </a:prstGeom>
          <a:ln w="12700">
            <a:miter lim="400000"/>
          </a:ln>
        </p:spPr>
      </p:pic>
    </p:spTree>
  </p:cSld>
  <p:clrMapOvr>
    <a:masterClrMapping/>
  </p:clrMapOvr>
  <p:transition xmlns:p14="http://schemas.microsoft.com/office/powerpoint/2010/main" spd="med" advClick="1"/>
</p:sld>
</file>

<file path=ppt/slides/slide4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92" name="TSTT#37#6.jpg" descr="TSTT#37#6.jpg"/>
          <p:cNvPicPr>
            <a:picLocks noChangeAspect="1"/>
          </p:cNvPicPr>
          <p:nvPr/>
        </p:nvPicPr>
        <p:blipFill>
          <a:blip r:embed="rId2">
            <a:extLst/>
          </a:blip>
          <a:stretch>
            <a:fillRect/>
          </a:stretch>
        </p:blipFill>
        <p:spPr>
          <a:xfrm>
            <a:off x="-211129" y="3577697"/>
            <a:ext cx="24806258" cy="4080403"/>
          </a:xfrm>
          <a:prstGeom prst="rect">
            <a:avLst/>
          </a:prstGeom>
          <a:ln w="12700">
            <a:miter lim="400000"/>
          </a:ln>
        </p:spPr>
      </p:pic>
    </p:spTree>
  </p:cSld>
  <p:clrMapOvr>
    <a:masterClrMapping/>
  </p:clrMapOvr>
  <p:transition xmlns:p14="http://schemas.microsoft.com/office/powerpoint/2010/main" spd="med" advClick="1"/>
</p:sld>
</file>

<file path=ppt/slides/slide4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95" name="TSTT#37#7.jpg" descr="TSTT#37#7.jpg"/>
          <p:cNvPicPr>
            <a:picLocks noChangeAspect="1"/>
          </p:cNvPicPr>
          <p:nvPr/>
        </p:nvPicPr>
        <p:blipFill>
          <a:blip r:embed="rId2">
            <a:extLst/>
          </a:blip>
          <a:stretch>
            <a:fillRect/>
          </a:stretch>
        </p:blipFill>
        <p:spPr>
          <a:xfrm>
            <a:off x="-559237" y="4637935"/>
            <a:ext cx="25502474" cy="2740765"/>
          </a:xfrm>
          <a:prstGeom prst="rect">
            <a:avLst/>
          </a:prstGeom>
          <a:ln w="12700">
            <a:miter lim="400000"/>
          </a:ln>
        </p:spPr>
      </p:pic>
    </p:spTree>
  </p:cSld>
  <p:clrMapOvr>
    <a:masterClrMapping/>
  </p:clrMapOvr>
  <p:transition xmlns:p14="http://schemas.microsoft.com/office/powerpoint/2010/main" spd="med" advClick="1"/>
</p:sld>
</file>

<file path=ppt/slides/slide4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298" name="TSTT#38#1.jpg" descr="TSTT#38#1.jpg"/>
          <p:cNvPicPr>
            <a:picLocks noChangeAspect="1"/>
          </p:cNvPicPr>
          <p:nvPr/>
        </p:nvPicPr>
        <p:blipFill>
          <a:blip r:embed="rId2">
            <a:extLst/>
          </a:blip>
          <a:stretch>
            <a:fillRect/>
          </a:stretch>
        </p:blipFill>
        <p:spPr>
          <a:xfrm>
            <a:off x="-551115" y="2191641"/>
            <a:ext cx="25486230" cy="8071626"/>
          </a:xfrm>
          <a:prstGeom prst="rect">
            <a:avLst/>
          </a:prstGeom>
          <a:ln w="12700">
            <a:miter lim="400000"/>
          </a:ln>
        </p:spPr>
      </p:pic>
    </p:spTree>
  </p:cSld>
  <p:clrMapOvr>
    <a:masterClrMapping/>
  </p:clrMapOvr>
  <p:transition xmlns:p14="http://schemas.microsoft.com/office/powerpoint/2010/main" spd="med" advClick="1"/>
</p:sld>
</file>

<file path=ppt/slides/slide4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01" name="TSTT#38#2.jpg" descr="TSTT#38#2.jpg"/>
          <p:cNvPicPr>
            <a:picLocks noChangeAspect="1"/>
          </p:cNvPicPr>
          <p:nvPr/>
        </p:nvPicPr>
        <p:blipFill>
          <a:blip r:embed="rId2">
            <a:extLst/>
          </a:blip>
          <a:stretch>
            <a:fillRect/>
          </a:stretch>
        </p:blipFill>
        <p:spPr>
          <a:xfrm>
            <a:off x="-487838" y="2942173"/>
            <a:ext cx="25359676" cy="7079959"/>
          </a:xfrm>
          <a:prstGeom prst="rect">
            <a:avLst/>
          </a:prstGeom>
          <a:ln w="12700">
            <a:miter lim="400000"/>
          </a:ln>
        </p:spPr>
      </p:pic>
    </p:spTree>
  </p:cSld>
  <p:clrMapOvr>
    <a:masterClrMapping/>
  </p:clrMapOvr>
  <p:transition xmlns:p14="http://schemas.microsoft.com/office/powerpoint/2010/main" spd="med" advClick="1"/>
</p:sld>
</file>

<file path=ppt/slides/slide4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04" name="TSTT#39#1.jpg" descr="TSTT#39#1.jpg"/>
          <p:cNvPicPr>
            <a:picLocks noChangeAspect="1"/>
          </p:cNvPicPr>
          <p:nvPr/>
        </p:nvPicPr>
        <p:blipFill>
          <a:blip r:embed="rId2">
            <a:extLst/>
          </a:blip>
          <a:stretch>
            <a:fillRect/>
          </a:stretch>
        </p:blipFill>
        <p:spPr>
          <a:xfrm>
            <a:off x="-408569" y="2627137"/>
            <a:ext cx="24959062" cy="6435229"/>
          </a:xfrm>
          <a:prstGeom prst="rect">
            <a:avLst/>
          </a:prstGeom>
          <a:ln w="12700">
            <a:miter lim="400000"/>
          </a:ln>
        </p:spPr>
      </p:pic>
    </p:spTree>
  </p:cSld>
  <p:clrMapOvr>
    <a:masterClrMapping/>
  </p:clrMapOvr>
  <p:transition xmlns:p14="http://schemas.microsoft.com/office/powerpoint/2010/main" spd="med" advClick="1"/>
</p:sld>
</file>

<file path=ppt/slides/slide4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07" name="TSTT#39#2.jpg" descr="TSTT#39#2.jpg"/>
          <p:cNvPicPr>
            <a:picLocks noChangeAspect="1"/>
          </p:cNvPicPr>
          <p:nvPr/>
        </p:nvPicPr>
        <p:blipFill>
          <a:blip r:embed="rId2">
            <a:extLst/>
          </a:blip>
          <a:stretch>
            <a:fillRect/>
          </a:stretch>
        </p:blipFill>
        <p:spPr>
          <a:xfrm>
            <a:off x="-32178" y="2659154"/>
            <a:ext cx="24448356" cy="6915671"/>
          </a:xfrm>
          <a:prstGeom prst="rect">
            <a:avLst/>
          </a:prstGeom>
          <a:ln w="12700">
            <a:miter lim="400000"/>
          </a:ln>
        </p:spPr>
      </p:pic>
    </p:spTree>
  </p:cSld>
  <p:clrMapOvr>
    <a:masterClrMapping/>
  </p:clrMapOvr>
  <p:transition xmlns:p14="http://schemas.microsoft.com/office/powerpoint/2010/main" spd="med" advClick="1"/>
</p:sld>
</file>

<file path=ppt/slides/slide4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10" name="TSTT#39#3.jpg" descr="TSTT#39#3.jpg"/>
          <p:cNvPicPr>
            <a:picLocks noChangeAspect="1"/>
          </p:cNvPicPr>
          <p:nvPr/>
        </p:nvPicPr>
        <p:blipFill>
          <a:blip r:embed="rId2">
            <a:extLst/>
          </a:blip>
          <a:stretch>
            <a:fillRect/>
          </a:stretch>
        </p:blipFill>
        <p:spPr>
          <a:xfrm>
            <a:off x="-253521" y="1240781"/>
            <a:ext cx="24891042" cy="10057626"/>
          </a:xfrm>
          <a:prstGeom prst="rect">
            <a:avLst/>
          </a:prstGeom>
          <a:ln w="12700">
            <a:miter lim="400000"/>
          </a:ln>
        </p:spPr>
      </p:pic>
    </p:spTree>
  </p:cSld>
  <p:clrMapOvr>
    <a:masterClrMapping/>
  </p:clrMapOvr>
  <p:transition xmlns:p14="http://schemas.microsoft.com/office/powerpoint/2010/main" spd="med" advClick="1"/>
</p:sld>
</file>

<file path=ppt/slides/slide4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13" name="TSTT#39#5.jpg" descr="TSTT#39#5.jpg"/>
          <p:cNvPicPr>
            <a:picLocks noChangeAspect="1"/>
          </p:cNvPicPr>
          <p:nvPr/>
        </p:nvPicPr>
        <p:blipFill>
          <a:blip r:embed="rId2">
            <a:extLst/>
          </a:blip>
          <a:stretch>
            <a:fillRect/>
          </a:stretch>
        </p:blipFill>
        <p:spPr>
          <a:xfrm>
            <a:off x="-58506" y="2673325"/>
            <a:ext cx="24501012" cy="5839308"/>
          </a:xfrm>
          <a:prstGeom prst="rect">
            <a:avLst/>
          </a:prstGeom>
          <a:ln w="12700">
            <a:miter lim="400000"/>
          </a:ln>
        </p:spPr>
      </p:pic>
    </p:spTree>
  </p:cSld>
  <p:clrMapOvr>
    <a:masterClrMapping/>
  </p:clrMapOvr>
  <p:transition xmlns:p14="http://schemas.microsoft.com/office/powerpoint/2010/main" spd="med" advClick="1"/>
</p:sld>
</file>

<file path=ppt/slides/slide4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16" name="TSTT#39#6.jpg" descr="TSTT#39#6.jpg"/>
          <p:cNvPicPr>
            <a:picLocks noChangeAspect="1"/>
          </p:cNvPicPr>
          <p:nvPr/>
        </p:nvPicPr>
        <p:blipFill>
          <a:blip r:embed="rId2">
            <a:extLst/>
          </a:blip>
          <a:stretch>
            <a:fillRect/>
          </a:stretch>
        </p:blipFill>
        <p:spPr>
          <a:xfrm>
            <a:off x="-133654" y="3899804"/>
            <a:ext cx="24651308" cy="3663046"/>
          </a:xfrm>
          <a:prstGeom prst="rect">
            <a:avLst/>
          </a:prstGeom>
          <a:ln w="12700">
            <a:miter lim="400000"/>
          </a:ln>
        </p:spPr>
      </p:pic>
    </p:spTree>
  </p:cSld>
  <p:clrMapOvr>
    <a:masterClrMapping/>
  </p:clrMapOvr>
  <p:transition xmlns:p14="http://schemas.microsoft.com/office/powerpoint/2010/main" spd="med" advClick="1"/>
</p:sld>
</file>

<file path=ppt/slides/slide4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19" name="TSTT#40#1.jpg" descr="TSTT#40#1.jpg"/>
          <p:cNvPicPr>
            <a:picLocks noChangeAspect="1"/>
          </p:cNvPicPr>
          <p:nvPr/>
        </p:nvPicPr>
        <p:blipFill>
          <a:blip r:embed="rId2">
            <a:extLst/>
          </a:blip>
          <a:stretch>
            <a:fillRect/>
          </a:stretch>
        </p:blipFill>
        <p:spPr>
          <a:xfrm>
            <a:off x="-165282" y="2249098"/>
            <a:ext cx="24714564" cy="821869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89" name="BM#2.jpg" descr="BM#2.jpg"/>
          <p:cNvPicPr>
            <a:picLocks noChangeAspect="1"/>
          </p:cNvPicPr>
          <p:nvPr/>
        </p:nvPicPr>
        <p:blipFill>
          <a:blip r:embed="rId2">
            <a:extLst/>
          </a:blip>
          <a:stretch>
            <a:fillRect/>
          </a:stretch>
        </p:blipFill>
        <p:spPr>
          <a:xfrm>
            <a:off x="1550523" y="1477016"/>
            <a:ext cx="21282954" cy="8970220"/>
          </a:xfrm>
          <a:prstGeom prst="rect">
            <a:avLst/>
          </a:prstGeom>
          <a:ln w="12700">
            <a:miter lim="400000"/>
          </a:ln>
        </p:spPr>
      </p:pic>
    </p:spTree>
  </p:cSld>
  <p:clrMapOvr>
    <a:masterClrMapping/>
  </p:clrMapOvr>
  <p:transition xmlns:p14="http://schemas.microsoft.com/office/powerpoint/2010/main" spd="med" advClick="1"/>
</p:sld>
</file>

<file path=ppt/slides/slide4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22" name="Proverbs 29.jpg" descr="Proverbs 29.jpg"/>
          <p:cNvPicPr>
            <a:picLocks noChangeAspect="1"/>
          </p:cNvPicPr>
          <p:nvPr/>
        </p:nvPicPr>
        <p:blipFill>
          <a:blip r:embed="rId2">
            <a:extLst/>
          </a:blip>
          <a:stretch>
            <a:fillRect/>
          </a:stretch>
        </p:blipFill>
        <p:spPr>
          <a:xfrm>
            <a:off x="-80024" y="516835"/>
            <a:ext cx="24544048" cy="12550031"/>
          </a:xfrm>
          <a:prstGeom prst="rect">
            <a:avLst/>
          </a:prstGeom>
          <a:ln w="12700">
            <a:miter lim="400000"/>
          </a:ln>
        </p:spPr>
      </p:pic>
    </p:spTree>
  </p:cSld>
  <p:clrMapOvr>
    <a:masterClrMapping/>
  </p:clrMapOvr>
  <p:transition xmlns:p14="http://schemas.microsoft.com/office/powerpoint/2010/main" spd="med" advClick="1"/>
</p:sld>
</file>

<file path=ppt/slides/slide4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25" name="proverbs29#2.jpg" descr="proverbs29#2.jpg"/>
          <p:cNvPicPr>
            <a:picLocks noChangeAspect="1"/>
          </p:cNvPicPr>
          <p:nvPr/>
        </p:nvPicPr>
        <p:blipFill>
          <a:blip r:embed="rId2">
            <a:extLst/>
          </a:blip>
          <a:stretch>
            <a:fillRect/>
          </a:stretch>
        </p:blipFill>
        <p:spPr>
          <a:xfrm>
            <a:off x="-37742" y="205196"/>
            <a:ext cx="24459484" cy="13305608"/>
          </a:xfrm>
          <a:prstGeom prst="rect">
            <a:avLst/>
          </a:prstGeom>
          <a:ln w="12700">
            <a:miter lim="400000"/>
          </a:ln>
        </p:spPr>
      </p:pic>
    </p:spTree>
  </p:cSld>
  <p:clrMapOvr>
    <a:masterClrMapping/>
  </p:clrMapOvr>
  <p:transition xmlns:p14="http://schemas.microsoft.com/office/powerpoint/2010/main" spd="med" advClick="1"/>
</p:sld>
</file>

<file path=ppt/slides/slide4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28" name="TSTT#41#2.jpg" descr="TSTT#41#2.jpg"/>
          <p:cNvPicPr>
            <a:picLocks noChangeAspect="1"/>
          </p:cNvPicPr>
          <p:nvPr/>
        </p:nvPicPr>
        <p:blipFill>
          <a:blip r:embed="rId2">
            <a:extLst/>
          </a:blip>
          <a:stretch>
            <a:fillRect/>
          </a:stretch>
        </p:blipFill>
        <p:spPr>
          <a:xfrm>
            <a:off x="-151349" y="2679040"/>
            <a:ext cx="24686698" cy="5629733"/>
          </a:xfrm>
          <a:prstGeom prst="rect">
            <a:avLst/>
          </a:prstGeom>
          <a:ln w="12700">
            <a:miter lim="400000"/>
          </a:ln>
        </p:spPr>
      </p:pic>
    </p:spTree>
  </p:cSld>
  <p:clrMapOvr>
    <a:masterClrMapping/>
  </p:clrMapOvr>
  <p:transition xmlns:p14="http://schemas.microsoft.com/office/powerpoint/2010/main" spd="med" advClick="1"/>
</p:sld>
</file>

<file path=ppt/slides/slide4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31" name="TSTT#41#3.jpg" descr="TSTT#41#3.jpg"/>
          <p:cNvPicPr>
            <a:picLocks noChangeAspect="1"/>
          </p:cNvPicPr>
          <p:nvPr/>
        </p:nvPicPr>
        <p:blipFill>
          <a:blip r:embed="rId2">
            <a:extLst/>
          </a:blip>
          <a:stretch>
            <a:fillRect/>
          </a:stretch>
        </p:blipFill>
        <p:spPr>
          <a:xfrm>
            <a:off x="-123517" y="3972546"/>
            <a:ext cx="24631034" cy="3660154"/>
          </a:xfrm>
          <a:prstGeom prst="rect">
            <a:avLst/>
          </a:prstGeom>
          <a:ln w="12700">
            <a:miter lim="400000"/>
          </a:ln>
        </p:spPr>
      </p:pic>
    </p:spTree>
  </p:cSld>
  <p:clrMapOvr>
    <a:masterClrMapping/>
  </p:clrMapOvr>
  <p:transition xmlns:p14="http://schemas.microsoft.com/office/powerpoint/2010/main" spd="med" advClick="1"/>
</p:sld>
</file>

<file path=ppt/slides/slide4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34" name="TSTT#41#4.jpg" descr="TSTT#41#4.jpg"/>
          <p:cNvPicPr>
            <a:picLocks noChangeAspect="1"/>
          </p:cNvPicPr>
          <p:nvPr/>
        </p:nvPicPr>
        <p:blipFill>
          <a:blip r:embed="rId2">
            <a:extLst/>
          </a:blip>
          <a:stretch>
            <a:fillRect/>
          </a:stretch>
        </p:blipFill>
        <p:spPr>
          <a:xfrm>
            <a:off x="-154704" y="2332462"/>
            <a:ext cx="24693408" cy="7497353"/>
          </a:xfrm>
          <a:prstGeom prst="rect">
            <a:avLst/>
          </a:prstGeom>
          <a:ln w="12700">
            <a:miter lim="400000"/>
          </a:ln>
        </p:spPr>
      </p:pic>
    </p:spTree>
  </p:cSld>
  <p:clrMapOvr>
    <a:masterClrMapping/>
  </p:clrMapOvr>
  <p:transition xmlns:p14="http://schemas.microsoft.com/office/powerpoint/2010/main" spd="med" advClick="1"/>
</p:sld>
</file>

<file path=ppt/slides/slide4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6"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37" name="TSTT#41#5.jpg" descr="TSTT#41#5.jpg"/>
          <p:cNvPicPr>
            <a:picLocks noChangeAspect="1"/>
          </p:cNvPicPr>
          <p:nvPr/>
        </p:nvPicPr>
        <p:blipFill>
          <a:blip r:embed="rId2">
            <a:extLst/>
          </a:blip>
          <a:stretch>
            <a:fillRect/>
          </a:stretch>
        </p:blipFill>
        <p:spPr>
          <a:xfrm>
            <a:off x="-160305" y="2911972"/>
            <a:ext cx="24704610" cy="5902579"/>
          </a:xfrm>
          <a:prstGeom prst="rect">
            <a:avLst/>
          </a:prstGeom>
          <a:ln w="12700">
            <a:miter lim="400000"/>
          </a:ln>
        </p:spPr>
      </p:pic>
    </p:spTree>
  </p:cSld>
  <p:clrMapOvr>
    <a:masterClrMapping/>
  </p:clrMapOvr>
  <p:transition xmlns:p14="http://schemas.microsoft.com/office/powerpoint/2010/main" spd="med" advClick="1"/>
</p:sld>
</file>

<file path=ppt/slides/slide4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40" name="TSTT#41#6.jpg" descr="TSTT#41#6.jpg"/>
          <p:cNvPicPr>
            <a:picLocks noChangeAspect="1"/>
          </p:cNvPicPr>
          <p:nvPr/>
        </p:nvPicPr>
        <p:blipFill>
          <a:blip r:embed="rId2">
            <a:extLst/>
          </a:blip>
          <a:stretch>
            <a:fillRect/>
          </a:stretch>
        </p:blipFill>
        <p:spPr>
          <a:xfrm>
            <a:off x="-123859" y="3279376"/>
            <a:ext cx="24631718" cy="6180653"/>
          </a:xfrm>
          <a:prstGeom prst="rect">
            <a:avLst/>
          </a:prstGeom>
          <a:ln w="12700">
            <a:miter lim="400000"/>
          </a:ln>
        </p:spPr>
      </p:pic>
    </p:spTree>
  </p:cSld>
  <p:clrMapOvr>
    <a:masterClrMapping/>
  </p:clrMapOvr>
  <p:transition xmlns:p14="http://schemas.microsoft.com/office/powerpoint/2010/main" spd="med" advClick="1"/>
</p:sld>
</file>

<file path=ppt/slides/slide4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43" name="TSTT#42#1.jpg" descr="TSTT#42#1.jpg"/>
          <p:cNvPicPr>
            <a:picLocks noChangeAspect="1"/>
          </p:cNvPicPr>
          <p:nvPr/>
        </p:nvPicPr>
        <p:blipFill>
          <a:blip r:embed="rId2">
            <a:extLst/>
          </a:blip>
          <a:stretch>
            <a:fillRect/>
          </a:stretch>
        </p:blipFill>
        <p:spPr>
          <a:xfrm>
            <a:off x="-216129" y="721616"/>
            <a:ext cx="24816258" cy="12272768"/>
          </a:xfrm>
          <a:prstGeom prst="rect">
            <a:avLst/>
          </a:prstGeom>
          <a:ln w="12700">
            <a:miter lim="400000"/>
          </a:ln>
        </p:spPr>
      </p:pic>
    </p:spTree>
  </p:cSld>
  <p:clrMapOvr>
    <a:masterClrMapping/>
  </p:clrMapOvr>
  <p:transition xmlns:p14="http://schemas.microsoft.com/office/powerpoint/2010/main" spd="med" advClick="1"/>
</p:sld>
</file>

<file path=ppt/slides/slide4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Presentation Title"/>
          <p:cNvSpPr txBox="1"/>
          <p:nvPr>
            <p:ph type="ctrTitle"/>
          </p:nvPr>
        </p:nvSpPr>
        <p:spPr>
          <a:xfrm>
            <a:off x="37503" y="565443"/>
            <a:ext cx="2406691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1346" name="TSTT#42#2.jpg" descr="TSTT#42#2.jpg"/>
          <p:cNvPicPr>
            <a:picLocks noChangeAspect="1"/>
          </p:cNvPicPr>
          <p:nvPr/>
        </p:nvPicPr>
        <p:blipFill>
          <a:blip r:embed="rId2">
            <a:extLst/>
          </a:blip>
          <a:stretch>
            <a:fillRect/>
          </a:stretch>
        </p:blipFill>
        <p:spPr>
          <a:xfrm>
            <a:off x="-191693" y="2438434"/>
            <a:ext cx="24767386" cy="705870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92" name="BM#3.jpg" descr="BM#3.jpg"/>
          <p:cNvPicPr>
            <a:picLocks noChangeAspect="1"/>
          </p:cNvPicPr>
          <p:nvPr/>
        </p:nvPicPr>
        <p:blipFill>
          <a:blip r:embed="rId2">
            <a:extLst/>
          </a:blip>
          <a:stretch>
            <a:fillRect/>
          </a:stretch>
        </p:blipFill>
        <p:spPr>
          <a:xfrm>
            <a:off x="2373590" y="771535"/>
            <a:ext cx="19756795" cy="9987638"/>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95" name="BM#4.jpg" descr="BM#4.jpg"/>
          <p:cNvPicPr>
            <a:picLocks noChangeAspect="1"/>
          </p:cNvPicPr>
          <p:nvPr/>
        </p:nvPicPr>
        <p:blipFill>
          <a:blip r:embed="rId2">
            <a:extLst/>
          </a:blip>
          <a:stretch>
            <a:fillRect/>
          </a:stretch>
        </p:blipFill>
        <p:spPr>
          <a:xfrm>
            <a:off x="7087051" y="-113959"/>
            <a:ext cx="10209898" cy="137160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298" name="Kaitlyn#2.jpg" descr="Kaitlyn#2.jpg"/>
          <p:cNvPicPr>
            <a:picLocks noChangeAspect="1"/>
          </p:cNvPicPr>
          <p:nvPr/>
        </p:nvPicPr>
        <p:blipFill>
          <a:blip r:embed="rId2">
            <a:extLst/>
          </a:blip>
          <a:stretch>
            <a:fillRect/>
          </a:stretch>
        </p:blipFill>
        <p:spPr>
          <a:xfrm>
            <a:off x="6586289" y="-16244"/>
            <a:ext cx="11211423" cy="15812853"/>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01" name="Wear#3.jpg" descr="Wear#3.jpg"/>
          <p:cNvPicPr>
            <a:picLocks noChangeAspect="1"/>
          </p:cNvPicPr>
          <p:nvPr/>
        </p:nvPicPr>
        <p:blipFill>
          <a:blip r:embed="rId2">
            <a:extLst/>
          </a:blip>
          <a:stretch>
            <a:fillRect/>
          </a:stretch>
        </p:blipFill>
        <p:spPr>
          <a:xfrm>
            <a:off x="6012374" y="-22760"/>
            <a:ext cx="12479228" cy="1444430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ouble-click to edit"/>
          <p:cNvSpPr txBox="1"/>
          <p:nvPr>
            <p:ph type="title"/>
          </p:nvPr>
        </p:nvSpPr>
        <p:spPr>
          <a:xfrm>
            <a:off x="149990" y="357187"/>
            <a:ext cx="2408402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304" name="and#5.jpg" descr="and#5.jpg"/>
          <p:cNvPicPr>
            <a:picLocks noChangeAspect="1"/>
          </p:cNvPicPr>
          <p:nvPr/>
        </p:nvPicPr>
        <p:blipFill>
          <a:blip r:embed="rId2">
            <a:extLst/>
          </a:blip>
          <a:stretch>
            <a:fillRect/>
          </a:stretch>
        </p:blipFill>
        <p:spPr>
          <a:xfrm>
            <a:off x="-68880" y="690411"/>
            <a:ext cx="24521760" cy="1087765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ouble-click to edit"/>
          <p:cNvSpPr txBox="1"/>
          <p:nvPr>
            <p:ph type="title"/>
          </p:nvPr>
        </p:nvSpPr>
        <p:spPr>
          <a:xfrm>
            <a:off x="280727" y="357187"/>
            <a:ext cx="23822546" cy="13001626"/>
          </a:xfrm>
          <a:prstGeom prst="rect">
            <a:avLst/>
          </a:prstGeom>
        </p:spPr>
        <p:txBody>
          <a:bodyPr/>
          <a:lstStyle/>
          <a:p>
            <a:pPr/>
          </a:p>
          <a:p>
            <a:pPr/>
          </a:p>
          <a:p>
            <a:pPr/>
          </a:p>
          <a:p>
            <a:pPr/>
          </a:p>
          <a:p>
            <a:pPr/>
          </a:p>
        </p:txBody>
      </p:sp>
      <p:pic>
        <p:nvPicPr>
          <p:cNvPr id="307" name="and#3.jpg" descr="and#3.jpg"/>
          <p:cNvPicPr>
            <a:picLocks noChangeAspect="1"/>
          </p:cNvPicPr>
          <p:nvPr/>
        </p:nvPicPr>
        <p:blipFill>
          <a:blip r:embed="rId2">
            <a:extLst/>
          </a:blip>
          <a:stretch>
            <a:fillRect/>
          </a:stretch>
        </p:blipFill>
        <p:spPr>
          <a:xfrm>
            <a:off x="2400953" y="1088338"/>
            <a:ext cx="19582094" cy="11052862"/>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Double-click to edit"/>
          <p:cNvSpPr txBox="1"/>
          <p:nvPr>
            <p:ph type="title"/>
          </p:nvPr>
        </p:nvSpPr>
        <p:spPr>
          <a:xfrm>
            <a:off x="302679" y="357187"/>
            <a:ext cx="23778642"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310" name="and#4.jpg" descr="and#4.jpg"/>
          <p:cNvPicPr>
            <a:picLocks noChangeAspect="1"/>
          </p:cNvPicPr>
          <p:nvPr/>
        </p:nvPicPr>
        <p:blipFill>
          <a:blip r:embed="rId2">
            <a:extLst/>
          </a:blip>
          <a:stretch>
            <a:fillRect/>
          </a:stretch>
        </p:blipFill>
        <p:spPr>
          <a:xfrm>
            <a:off x="-755686" y="1055168"/>
            <a:ext cx="25153179" cy="1032624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Double-click to edit"/>
          <p:cNvSpPr txBox="1"/>
          <p:nvPr>
            <p:ph type="title"/>
          </p:nvPr>
        </p:nvSpPr>
        <p:spPr>
          <a:xfrm>
            <a:off x="290679" y="357187"/>
            <a:ext cx="23802642" cy="1312152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313" name="and#3.png" descr="and#3.png"/>
          <p:cNvPicPr>
            <a:picLocks noChangeAspect="1"/>
          </p:cNvPicPr>
          <p:nvPr/>
        </p:nvPicPr>
        <p:blipFill>
          <a:blip r:embed="rId2">
            <a:extLst/>
          </a:blip>
          <a:stretch>
            <a:fillRect/>
          </a:stretch>
        </p:blipFill>
        <p:spPr>
          <a:xfrm>
            <a:off x="5028387" y="-350667"/>
            <a:ext cx="13999948" cy="14088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wisted Scripture, Twisted Theology  By Brannon Howse"/>
          <p:cNvSpPr txBox="1"/>
          <p:nvPr>
            <p:ph type="ctrTitle"/>
          </p:nvPr>
        </p:nvSpPr>
        <p:spPr>
          <a:xfrm>
            <a:off x="399553" y="565443"/>
            <a:ext cx="23704869" cy="12776484"/>
          </a:xfrm>
          <a:prstGeom prst="rect">
            <a:avLst/>
          </a:prstGeom>
        </p:spPr>
        <p:txBody>
          <a:bodyPr/>
          <a:lstStyle/>
          <a:p>
            <a:pPr/>
          </a:p>
          <a:p>
            <a:pPr algn="ctr">
              <a:defRPr b="0" spc="-140" sz="7000">
                <a:latin typeface="Arial"/>
                <a:ea typeface="Arial"/>
                <a:cs typeface="Arial"/>
                <a:sym typeface="Arial"/>
              </a:defRPr>
            </a:pPr>
            <a:r>
              <a:t>Twisted Scripture, Twisted Theology </a:t>
            </a:r>
            <a:br/>
            <a:r>
              <a:t>By Brannon Howse</a:t>
            </a:r>
          </a:p>
        </p:txBody>
      </p:sp>
      <p:pic>
        <p:nvPicPr>
          <p:cNvPr id="188" name="TSTT#2.jpg" descr="TSTT#2.jpg"/>
          <p:cNvPicPr>
            <a:picLocks noChangeAspect="1"/>
          </p:cNvPicPr>
          <p:nvPr/>
        </p:nvPicPr>
        <p:blipFill>
          <a:blip r:embed="rId2">
            <a:extLst/>
          </a:blip>
          <a:stretch>
            <a:fillRect/>
          </a:stretch>
        </p:blipFill>
        <p:spPr>
          <a:xfrm>
            <a:off x="1973202" y="1003775"/>
            <a:ext cx="20437596" cy="847661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16" name="Bestill#1.jpg" descr="Bestill#1.jpg"/>
          <p:cNvPicPr>
            <a:picLocks noChangeAspect="1"/>
          </p:cNvPicPr>
          <p:nvPr/>
        </p:nvPicPr>
        <p:blipFill>
          <a:blip r:embed="rId2">
            <a:extLst/>
          </a:blip>
          <a:stretch>
            <a:fillRect/>
          </a:stretch>
        </p:blipFill>
        <p:spPr>
          <a:xfrm>
            <a:off x="7376435" y="-62639"/>
            <a:ext cx="9751105" cy="13841278"/>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Double-click to edit"/>
          <p:cNvSpPr txBox="1"/>
          <p:nvPr>
            <p:ph type="title"/>
          </p:nvPr>
        </p:nvSpPr>
        <p:spPr>
          <a:xfrm>
            <a:off x="395975" y="357187"/>
            <a:ext cx="23790549" cy="13001626"/>
          </a:xfrm>
          <a:prstGeom prst="rect">
            <a:avLst/>
          </a:prstGeom>
        </p:spPr>
        <p:txBody>
          <a:bodyPr/>
          <a:lstStyle/>
          <a:p>
            <a:pPr/>
          </a:p>
          <a:p>
            <a:pPr/>
          </a:p>
          <a:p>
            <a:pPr/>
          </a:p>
        </p:txBody>
      </p:sp>
      <p:pic>
        <p:nvPicPr>
          <p:cNvPr id="319" name="Alannoble.jpg" descr="Alannoble.jpg"/>
          <p:cNvPicPr>
            <a:picLocks noChangeAspect="1"/>
          </p:cNvPicPr>
          <p:nvPr/>
        </p:nvPicPr>
        <p:blipFill>
          <a:blip r:embed="rId2">
            <a:extLst/>
          </a:blip>
          <a:stretch>
            <a:fillRect/>
          </a:stretch>
        </p:blipFill>
        <p:spPr>
          <a:xfrm>
            <a:off x="8436026" y="1409957"/>
            <a:ext cx="7511948" cy="1001593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Double-click to edit"/>
          <p:cNvSpPr txBox="1"/>
          <p:nvPr>
            <p:ph type="title"/>
          </p:nvPr>
        </p:nvSpPr>
        <p:spPr>
          <a:xfrm>
            <a:off x="294586" y="357187"/>
            <a:ext cx="23794828" cy="1314654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322" name="reparations#1.jpg" descr="reparations#1.jpg"/>
          <p:cNvPicPr>
            <a:picLocks noChangeAspect="1"/>
          </p:cNvPicPr>
          <p:nvPr/>
        </p:nvPicPr>
        <p:blipFill>
          <a:blip r:embed="rId2">
            <a:extLst/>
          </a:blip>
          <a:stretch>
            <a:fillRect/>
          </a:stretch>
        </p:blipFill>
        <p:spPr>
          <a:xfrm>
            <a:off x="1514474" y="2689758"/>
            <a:ext cx="20968241" cy="573786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ouble-click to edit"/>
          <p:cNvSpPr txBox="1"/>
          <p:nvPr>
            <p:ph type="title"/>
          </p:nvPr>
        </p:nvSpPr>
        <p:spPr>
          <a:xfrm>
            <a:off x="255984" y="357187"/>
            <a:ext cx="23872032" cy="13117619"/>
          </a:xfrm>
          <a:prstGeom prst="rect">
            <a:avLst/>
          </a:prstGeom>
        </p:spPr>
        <p:txBody>
          <a:bodyPr/>
          <a:lstStyle/>
          <a:p>
            <a:pPr/>
          </a:p>
          <a:p>
            <a:pPr/>
          </a:p>
          <a:p>
            <a:pPr/>
          </a:p>
          <a:p>
            <a:pPr/>
          </a:p>
          <a:p>
            <a:pPr/>
          </a:p>
          <a:p>
            <a:pPr/>
          </a:p>
        </p:txBody>
      </p:sp>
      <p:pic>
        <p:nvPicPr>
          <p:cNvPr id="325" name="andcampaign#12.jpg" descr="andcampaign#12.jpg"/>
          <p:cNvPicPr>
            <a:picLocks noChangeAspect="1"/>
          </p:cNvPicPr>
          <p:nvPr/>
        </p:nvPicPr>
        <p:blipFill>
          <a:blip r:embed="rId2">
            <a:extLst/>
          </a:blip>
          <a:stretch>
            <a:fillRect/>
          </a:stretch>
        </p:blipFill>
        <p:spPr>
          <a:xfrm>
            <a:off x="3933145" y="1436687"/>
            <a:ext cx="16517710" cy="10248215"/>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Third Way’s…"/>
          <p:cNvSpPr txBox="1"/>
          <p:nvPr>
            <p:ph type="title"/>
          </p:nvPr>
        </p:nvSpPr>
        <p:spPr>
          <a:xfrm>
            <a:off x="265658" y="357187"/>
            <a:ext cx="23852684" cy="13001626"/>
          </a:xfrm>
          <a:prstGeom prst="rect">
            <a:avLst/>
          </a:prstGeom>
        </p:spPr>
        <p:txBody>
          <a:bodyPr/>
          <a:lstStyle/>
          <a:p>
            <a:pPr defTabSz="182880">
              <a:defRPr sz="5960">
                <a:solidFill>
                  <a:srgbClr val="000000"/>
                </a:solidFill>
                <a:uFill>
                  <a:solidFill>
                    <a:srgbClr val="000000"/>
                  </a:solidFill>
                </a:uFill>
                <a:latin typeface="Calibri"/>
                <a:ea typeface="Calibri"/>
                <a:cs typeface="Calibri"/>
                <a:sym typeface="Calibri"/>
              </a:defRPr>
            </a:pPr>
            <a:r>
              <a:rPr>
                <a:latin typeface="Arial"/>
                <a:ea typeface="Arial"/>
                <a:cs typeface="Arial"/>
                <a:sym typeface="Arial"/>
              </a:rPr>
              <a:t> </a:t>
            </a:r>
            <a:r>
              <a:rPr>
                <a:solidFill>
                  <a:srgbClr val="FFD479"/>
                </a:solidFill>
                <a:latin typeface="Arial"/>
                <a:ea typeface="Arial"/>
                <a:cs typeface="Arial"/>
                <a:sym typeface="Arial"/>
              </a:rPr>
              <a:t>Third Way’s </a:t>
            </a:r>
            <a:endParaRPr>
              <a:solidFill>
                <a:srgbClr val="FFD479"/>
              </a:solidFill>
              <a:latin typeface="Arial"/>
              <a:ea typeface="Arial"/>
              <a:cs typeface="Arial"/>
              <a:sym typeface="Arial"/>
            </a:endParaRPr>
          </a:p>
          <a:p>
            <a:pPr defTabSz="182880">
              <a:defRPr sz="5960">
                <a:solidFill>
                  <a:srgbClr val="000000"/>
                </a:solidFill>
                <a:uFill>
                  <a:solidFill>
                    <a:srgbClr val="000000"/>
                  </a:solidFill>
                </a:uFill>
                <a:latin typeface="Calibri"/>
                <a:ea typeface="Calibri"/>
                <a:cs typeface="Calibri"/>
                <a:sym typeface="Calibri"/>
              </a:defRPr>
            </a:pPr>
            <a:endParaRPr>
              <a:solidFill>
                <a:srgbClr val="FFD479"/>
              </a:solidFill>
              <a:latin typeface="Arial"/>
              <a:ea typeface="Arial"/>
              <a:cs typeface="Arial"/>
              <a:sym typeface="Arial"/>
            </a:endParaRPr>
          </a:p>
          <a:p>
            <a:pPr defTabSz="182880">
              <a:defRPr sz="5960">
                <a:solidFill>
                  <a:srgbClr val="000000"/>
                </a:solidFill>
                <a:uFill>
                  <a:solidFill>
                    <a:srgbClr val="000000"/>
                  </a:solidFill>
                </a:uFill>
                <a:latin typeface="Calibri"/>
                <a:ea typeface="Calibri"/>
                <a:cs typeface="Calibri"/>
                <a:sym typeface="Calibri"/>
              </a:defRPr>
            </a:pPr>
            <a:r>
              <a:rPr>
                <a:solidFill>
                  <a:srgbClr val="FFD479"/>
                </a:solidFill>
                <a:latin typeface="Arial"/>
                <a:ea typeface="Arial"/>
                <a:cs typeface="Arial"/>
                <a:sym typeface="Arial"/>
              </a:rPr>
              <a:t>“</a:t>
            </a:r>
            <a:r>
              <a:rPr>
                <a:solidFill>
                  <a:srgbClr val="FFD479"/>
                </a:solidFill>
                <a:latin typeface="Arial"/>
                <a:ea typeface="Arial"/>
                <a:cs typeface="Arial"/>
                <a:sym typeface="Arial"/>
              </a:rPr>
              <a:t>Come Let us Reason Together: A Fresh Look at Shared Cultural Values Between Evangelicals and Progressives.”</a:t>
            </a:r>
          </a:p>
          <a:p>
            <a:pPr defTabSz="182880">
              <a:defRPr sz="5960">
                <a:uFill>
                  <a:solidFill>
                    <a:srgbClr val="000000"/>
                  </a:solidFill>
                </a:uFill>
                <a:latin typeface="Arial"/>
                <a:ea typeface="Arial"/>
                <a:cs typeface="Arial"/>
                <a:sym typeface="Arial"/>
              </a:defRPr>
            </a:pPr>
          </a:p>
          <a:p>
            <a:pPr defTabSz="182880">
              <a:defRPr sz="5960">
                <a:uFill>
                  <a:solidFill>
                    <a:srgbClr val="000000"/>
                  </a:solidFill>
                </a:uFill>
                <a:latin typeface="Arial"/>
                <a:ea typeface="Arial"/>
                <a:cs typeface="Arial"/>
                <a:sym typeface="Arial"/>
              </a:defRPr>
            </a:pPr>
          </a:p>
          <a:p>
            <a:pPr marL="182880" marR="182880" algn="l" defTabSz="182880">
              <a:defRPr sz="4400">
                <a:uFill>
                  <a:solidFill>
                    <a:srgbClr val="000000"/>
                  </a:solidFill>
                </a:uFill>
                <a:latin typeface="Arial"/>
                <a:ea typeface="Arial"/>
                <a:cs typeface="Arial"/>
                <a:sym typeface="Arial"/>
              </a:defRPr>
            </a:pPr>
            <a:r>
              <a:rPr sz="5960"/>
              <a:t>Rev. Brian McLaren, author of </a:t>
            </a:r>
            <a:r>
              <a:rPr i="1" sz="5960"/>
              <a:t>Everything Must Change</a:t>
            </a:r>
            <a:r>
              <a:rPr sz="5960"/>
              <a:t>; </a:t>
            </a:r>
            <a:br>
              <a:rPr sz="5960"/>
            </a:br>
            <a:r>
              <a:rPr sz="5960"/>
              <a:t>Johnathan Merritt, Founder, Southern Baptist Environment and Climate Initiative; </a:t>
            </a:r>
            <a:br>
              <a:rPr sz="5960"/>
            </a:br>
            <a:r>
              <a:rPr sz="5960"/>
              <a:t>Rev. Tony Jones, Author of </a:t>
            </a:r>
            <a:r>
              <a:rPr i="1" sz="5960"/>
              <a:t>The New Christians</a:t>
            </a:r>
            <a:r>
              <a:rPr sz="5960"/>
              <a:t> and </a:t>
            </a:r>
            <a:r>
              <a:rPr i="1" sz="5960"/>
              <a:t>Dispatches from the Emergent Frontier</a:t>
            </a:r>
            <a:r>
              <a:rPr sz="5960"/>
              <a:t>;</a:t>
            </a:r>
            <a:br>
              <a:rPr i="1" sz="5960"/>
            </a:br>
            <a:r>
              <a:rPr sz="5960">
                <a:solidFill>
                  <a:srgbClr val="FFD479"/>
                </a:solidFill>
              </a:rPr>
              <a:t>Dr. Richard Mouw, President, Fuller Theological Seminary;</a:t>
            </a:r>
            <a:br>
              <a:rPr sz="5960">
                <a:solidFill>
                  <a:srgbClr val="FFD479"/>
                </a:solidFill>
              </a:rPr>
            </a:br>
            <a:r>
              <a:rPr sz="5960"/>
              <a:t>Richard Foster, Author of </a:t>
            </a:r>
            <a:r>
              <a:rPr i="1" sz="5960"/>
              <a:t>Celebration of Discipline</a:t>
            </a:r>
            <a:r>
              <a:rPr sz="5960"/>
              <a:t> and other books; </a:t>
            </a:r>
            <a:b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b="1" sz="3240">
                <a:uFill>
                  <a:solidFill>
                    <a:srgbClr val="000000"/>
                  </a:solidFill>
                </a:uFill>
                <a:latin typeface="Helvetica"/>
                <a:ea typeface="Helvetica"/>
                <a:cs typeface="Helvetica"/>
                <a:sym typeface="Helvetica"/>
              </a:defRPr>
            </a:pPr>
          </a:p>
          <a:p>
            <a:pPr defTabSz="182880">
              <a:defRPr sz="440">
                <a:solidFill>
                  <a:srgbClr val="000000"/>
                </a:solidFill>
                <a:uFill>
                  <a:solidFill>
                    <a:srgbClr val="000000"/>
                  </a:solidFill>
                </a:uFill>
                <a:latin typeface="Calibri"/>
                <a:ea typeface="Calibri"/>
                <a:cs typeface="Calibri"/>
                <a:sym typeface="Calibri"/>
              </a:defRPr>
            </a:pPr>
          </a:p>
          <a:p>
            <a:pPr defTabSz="182880">
              <a:defRPr sz="440">
                <a:solidFill>
                  <a:srgbClr val="000000"/>
                </a:solidFill>
                <a:uFill>
                  <a:solidFill>
                    <a:srgbClr val="000000"/>
                  </a:solidFill>
                </a:uFill>
                <a:latin typeface="Calibri"/>
                <a:ea typeface="Calibri"/>
                <a:cs typeface="Calibri"/>
                <a:sym typeface="Calibri"/>
              </a:defRPr>
            </a:pPr>
          </a:p>
          <a:p>
            <a:pPr defTabSz="182880">
              <a:defRPr sz="440">
                <a:solidFill>
                  <a:srgbClr val="000000"/>
                </a:solidFill>
                <a:uFill>
                  <a:solidFill>
                    <a:srgbClr val="000000"/>
                  </a:solidFill>
                </a:uFill>
                <a:latin typeface="Calibri"/>
                <a:ea typeface="Calibri"/>
                <a:cs typeface="Calibri"/>
                <a:sym typeface="Calibri"/>
              </a:defRPr>
            </a:pPr>
          </a:p>
          <a:p>
            <a:pPr defTabSz="182880">
              <a:defRPr sz="440">
                <a:solidFill>
                  <a:srgbClr val="000000"/>
                </a:solidFill>
                <a:uFill>
                  <a:solidFill>
                    <a:srgbClr val="000000"/>
                  </a:solidFill>
                </a:uFill>
                <a:latin typeface="Calibri"/>
                <a:ea typeface="Calibri"/>
                <a:cs typeface="Calibri"/>
                <a:sym typeface="Calibri"/>
              </a:defRPr>
            </a:pPr>
          </a:p>
          <a:p>
            <a:pPr defTabSz="182880">
              <a:defRPr sz="440">
                <a:solidFill>
                  <a:srgbClr val="000000"/>
                </a:solidFill>
                <a:uFill>
                  <a:solidFill>
                    <a:srgbClr val="000000"/>
                  </a:solidFill>
                </a:u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Double-click to edit"/>
          <p:cNvSpPr txBox="1"/>
          <p:nvPr>
            <p:ph type="title"/>
          </p:nvPr>
        </p:nvSpPr>
        <p:spPr>
          <a:xfrm>
            <a:off x="294586" y="357187"/>
            <a:ext cx="23794828" cy="1314654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330" name="Kaitlyn#1.jpg" descr="Kaitlyn#1.jpg"/>
          <p:cNvPicPr>
            <a:picLocks noChangeAspect="1"/>
          </p:cNvPicPr>
          <p:nvPr/>
        </p:nvPicPr>
        <p:blipFill>
          <a:blip r:embed="rId2">
            <a:extLst/>
          </a:blip>
          <a:stretch>
            <a:fillRect/>
          </a:stretch>
        </p:blipFill>
        <p:spPr>
          <a:xfrm>
            <a:off x="7268590" y="697013"/>
            <a:ext cx="9846819" cy="1187896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ouble-click to edit"/>
          <p:cNvSpPr txBox="1"/>
          <p:nvPr>
            <p:ph type="title"/>
          </p:nvPr>
        </p:nvSpPr>
        <p:spPr>
          <a:xfrm>
            <a:off x="261100" y="335142"/>
            <a:ext cx="23861800" cy="13045716"/>
          </a:xfrm>
          <a:prstGeom prst="rect">
            <a:avLst/>
          </a:prstGeom>
        </p:spPr>
        <p:txBody>
          <a:bodyPr/>
          <a:lstStyle/>
          <a:p>
            <a:pPr/>
          </a:p>
          <a:p>
            <a:pPr/>
          </a:p>
          <a:p>
            <a:pPr/>
          </a:p>
        </p:txBody>
      </p:sp>
      <p:pic>
        <p:nvPicPr>
          <p:cNvPr id="333" name="thirdway.jpg" descr="thirdway.jpg"/>
          <p:cNvPicPr>
            <a:picLocks noChangeAspect="1"/>
          </p:cNvPicPr>
          <p:nvPr/>
        </p:nvPicPr>
        <p:blipFill>
          <a:blip r:embed="rId2">
            <a:extLst/>
          </a:blip>
          <a:stretch>
            <a:fillRect/>
          </a:stretch>
        </p:blipFill>
        <p:spPr>
          <a:xfrm>
            <a:off x="2817244" y="2366557"/>
            <a:ext cx="18749512" cy="7645806"/>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xfrm>
            <a:off x="314492" y="357187"/>
            <a:ext cx="23891473" cy="1312217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336" name="NF#2.jpg" descr="NF#2.jpg"/>
          <p:cNvPicPr>
            <a:picLocks noChangeAspect="1"/>
          </p:cNvPicPr>
          <p:nvPr/>
        </p:nvPicPr>
        <p:blipFill>
          <a:blip r:embed="rId2">
            <a:extLst/>
          </a:blip>
          <a:stretch>
            <a:fillRect/>
          </a:stretch>
        </p:blipFill>
        <p:spPr>
          <a:xfrm>
            <a:off x="1533030" y="415644"/>
            <a:ext cx="21317940" cy="1240063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Double-click to edit"/>
          <p:cNvSpPr txBox="1"/>
          <p:nvPr>
            <p:ph type="title"/>
          </p:nvPr>
        </p:nvSpPr>
        <p:spPr>
          <a:xfrm>
            <a:off x="214312" y="190686"/>
            <a:ext cx="24063183" cy="13322815"/>
          </a:xfrm>
          <a:prstGeom prst="rect">
            <a:avLst/>
          </a:prstGeom>
        </p:spPr>
        <p:txBody>
          <a:bodyPr/>
          <a:lstStyle/>
          <a:p>
            <a:pPr/>
          </a:p>
          <a:p>
            <a:pPr/>
          </a:p>
          <a:p>
            <a:pPr/>
          </a:p>
        </p:txBody>
      </p:sp>
      <p:pic>
        <p:nvPicPr>
          <p:cNvPr id="339" name="NF#1.jpg" descr="NF#1.jpg"/>
          <p:cNvPicPr>
            <a:picLocks noChangeAspect="1"/>
          </p:cNvPicPr>
          <p:nvPr/>
        </p:nvPicPr>
        <p:blipFill>
          <a:blip r:embed="rId2">
            <a:extLst/>
          </a:blip>
          <a:stretch>
            <a:fillRect/>
          </a:stretch>
        </p:blipFill>
        <p:spPr>
          <a:xfrm>
            <a:off x="2768882" y="609600"/>
            <a:ext cx="18954044" cy="1183472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Discover The Networks"/>
          <p:cNvSpPr txBox="1"/>
          <p:nvPr>
            <p:ph type="title"/>
          </p:nvPr>
        </p:nvSpPr>
        <p:spPr>
          <a:xfrm>
            <a:off x="216451" y="348443"/>
            <a:ext cx="23973515" cy="13136130"/>
          </a:xfrm>
          <a:prstGeom prst="rect">
            <a:avLst/>
          </a:prstGeom>
        </p:spPr>
        <p:txBody>
          <a:bodyPr/>
          <a:lstStyle>
            <a:lvl1pPr>
              <a:defRPr sz="7500">
                <a:latin typeface="Arial"/>
                <a:ea typeface="Arial"/>
                <a:cs typeface="Arial"/>
                <a:sym typeface="Arial"/>
              </a:defRPr>
            </a:lvl1pPr>
          </a:lstStyle>
          <a:p>
            <a:pPr/>
            <a:r>
              <a:t>Discover The Networks </a:t>
            </a:r>
          </a:p>
        </p:txBody>
      </p:sp>
      <p:pic>
        <p:nvPicPr>
          <p:cNvPr id="342" name="NF#1.jpg" descr="NF#1.jpg"/>
          <p:cNvPicPr>
            <a:picLocks noChangeAspect="1"/>
          </p:cNvPicPr>
          <p:nvPr/>
        </p:nvPicPr>
        <p:blipFill>
          <a:blip r:embed="rId2">
            <a:extLst/>
          </a:blip>
          <a:stretch>
            <a:fillRect/>
          </a:stretch>
        </p:blipFill>
        <p:spPr>
          <a:xfrm>
            <a:off x="357187" y="466725"/>
            <a:ext cx="7810501" cy="4876800"/>
          </a:xfrm>
          <a:prstGeom prst="rect">
            <a:avLst/>
          </a:prstGeom>
          <a:ln w="12700">
            <a:miter lim="400000"/>
          </a:ln>
        </p:spPr>
      </p:pic>
      <p:pic>
        <p:nvPicPr>
          <p:cNvPr id="343" name="DTN#4.jpg" descr="DTN#4.jpg"/>
          <p:cNvPicPr>
            <a:picLocks noChangeAspect="1"/>
          </p:cNvPicPr>
          <p:nvPr/>
        </p:nvPicPr>
        <p:blipFill>
          <a:blip r:embed="rId3">
            <a:extLst/>
          </a:blip>
          <a:stretch>
            <a:fillRect/>
          </a:stretch>
        </p:blipFill>
        <p:spPr>
          <a:xfrm>
            <a:off x="2607606" y="5489230"/>
            <a:ext cx="19168788" cy="697478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Presentation Title"/>
          <p:cNvSpPr txBox="1"/>
          <p:nvPr>
            <p:ph type="ctrTitle"/>
          </p:nvPr>
        </p:nvSpPr>
        <p:spPr>
          <a:xfrm>
            <a:off x="399553" y="565443"/>
            <a:ext cx="23704869" cy="12776484"/>
          </a:xfrm>
          <a:prstGeom prst="rect">
            <a:avLst/>
          </a:prstGeom>
        </p:spPr>
        <p:txBody>
          <a:bodyPr/>
          <a:lstStyle/>
          <a:p>
            <a:pPr/>
          </a:p>
          <a:p>
            <a:pPr/>
          </a:p>
        </p:txBody>
      </p:sp>
      <p:pic>
        <p:nvPicPr>
          <p:cNvPr id="191" name="TSTT#4.jpg" descr="TSTT#4.jpg"/>
          <p:cNvPicPr>
            <a:picLocks noChangeAspect="1"/>
          </p:cNvPicPr>
          <p:nvPr/>
        </p:nvPicPr>
        <p:blipFill>
          <a:blip r:embed="rId2">
            <a:extLst/>
          </a:blip>
          <a:stretch>
            <a:fillRect/>
          </a:stretch>
        </p:blipFill>
        <p:spPr>
          <a:xfrm>
            <a:off x="1308796" y="1299568"/>
            <a:ext cx="21766408" cy="9486786"/>
          </a:xfrm>
          <a:prstGeom prst="rect">
            <a:avLst/>
          </a:prstGeom>
          <a:ln w="12700">
            <a:miter lim="400000"/>
          </a:ln>
        </p:spPr>
      </p:pic>
      <p:sp>
        <p:nvSpPr>
          <p:cNvPr id="192" name="Twisted Scripture, Twisted Theology  By Brannon Howse"/>
          <p:cNvSpPr txBox="1"/>
          <p:nvPr/>
        </p:nvSpPr>
        <p:spPr>
          <a:xfrm>
            <a:off x="5292404" y="11078831"/>
            <a:ext cx="13919168" cy="2725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140" sz="7000">
                <a:latin typeface="Arial"/>
                <a:ea typeface="Arial"/>
                <a:cs typeface="Arial"/>
                <a:sym typeface="Arial"/>
              </a:defRPr>
            </a:pPr>
            <a:r>
              <a:t>Twisted Scripture, Twisted Theology </a:t>
            </a:r>
            <a:br/>
            <a:r>
              <a:t>By Brannon Howse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46" name="Bestill#1.jpg" descr="Bestill#1.jpg"/>
          <p:cNvPicPr>
            <a:picLocks noChangeAspect="1"/>
          </p:cNvPicPr>
          <p:nvPr/>
        </p:nvPicPr>
        <p:blipFill>
          <a:blip r:embed="rId2">
            <a:extLst/>
          </a:blip>
          <a:stretch>
            <a:fillRect/>
          </a:stretch>
        </p:blipFill>
        <p:spPr>
          <a:xfrm>
            <a:off x="7376435" y="-62639"/>
            <a:ext cx="9751105" cy="1384127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49" name="TSTT#27.jpg" descr="TSTT#27.jpg"/>
          <p:cNvPicPr>
            <a:picLocks noChangeAspect="1"/>
          </p:cNvPicPr>
          <p:nvPr/>
        </p:nvPicPr>
        <p:blipFill>
          <a:blip r:embed="rId2">
            <a:extLst/>
          </a:blip>
          <a:stretch>
            <a:fillRect/>
          </a:stretch>
        </p:blipFill>
        <p:spPr>
          <a:xfrm>
            <a:off x="1441612" y="2622629"/>
            <a:ext cx="21500776" cy="6743333"/>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52" name="TSST#31.jpg" descr="TSST#31.jpg"/>
          <p:cNvPicPr>
            <a:picLocks noChangeAspect="1"/>
          </p:cNvPicPr>
          <p:nvPr/>
        </p:nvPicPr>
        <p:blipFill>
          <a:blip r:embed="rId2">
            <a:extLst/>
          </a:blip>
          <a:stretch>
            <a:fillRect/>
          </a:stretch>
        </p:blipFill>
        <p:spPr>
          <a:xfrm>
            <a:off x="1590764" y="2019465"/>
            <a:ext cx="21202472" cy="7401235"/>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55" name="TSTT#28.jpg" descr="TSTT#28.jpg"/>
          <p:cNvPicPr>
            <a:picLocks noChangeAspect="1"/>
          </p:cNvPicPr>
          <p:nvPr/>
        </p:nvPicPr>
        <p:blipFill>
          <a:blip r:embed="rId2">
            <a:extLst/>
          </a:blip>
          <a:stretch>
            <a:fillRect/>
          </a:stretch>
        </p:blipFill>
        <p:spPr>
          <a:xfrm>
            <a:off x="1469513" y="3674528"/>
            <a:ext cx="21450379" cy="4563463"/>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58" name="TSTT#30.jpg" descr="TSTT#30.jpg"/>
          <p:cNvPicPr>
            <a:picLocks noChangeAspect="1"/>
          </p:cNvPicPr>
          <p:nvPr/>
        </p:nvPicPr>
        <p:blipFill>
          <a:blip r:embed="rId2">
            <a:extLst/>
          </a:blip>
          <a:stretch>
            <a:fillRect/>
          </a:stretch>
        </p:blipFill>
        <p:spPr>
          <a:xfrm>
            <a:off x="-386709" y="1631549"/>
            <a:ext cx="25157418" cy="8151971"/>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61" name="TSTT#34.jpg" descr="TSTT#34.jpg"/>
          <p:cNvPicPr>
            <a:picLocks noChangeAspect="1"/>
          </p:cNvPicPr>
          <p:nvPr/>
        </p:nvPicPr>
        <p:blipFill>
          <a:blip r:embed="rId2">
            <a:extLst/>
          </a:blip>
          <a:stretch>
            <a:fillRect/>
          </a:stretch>
        </p:blipFill>
        <p:spPr>
          <a:xfrm>
            <a:off x="-259035" y="2693850"/>
            <a:ext cx="24902070" cy="56183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64" name="TSTT#32.jpg" descr="TSTT#32.jpg"/>
          <p:cNvPicPr>
            <a:picLocks noChangeAspect="1"/>
          </p:cNvPicPr>
          <p:nvPr/>
        </p:nvPicPr>
        <p:blipFill>
          <a:blip r:embed="rId2">
            <a:extLst/>
          </a:blip>
          <a:stretch>
            <a:fillRect/>
          </a:stretch>
        </p:blipFill>
        <p:spPr>
          <a:xfrm>
            <a:off x="-832632" y="2096800"/>
            <a:ext cx="24582232" cy="877776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67" name="TSTT#33.jpg" descr="TSTT#33.jpg"/>
          <p:cNvPicPr>
            <a:picLocks noChangeAspect="1"/>
          </p:cNvPicPr>
          <p:nvPr/>
        </p:nvPicPr>
        <p:blipFill>
          <a:blip r:embed="rId2">
            <a:extLst/>
          </a:blip>
          <a:stretch>
            <a:fillRect/>
          </a:stretch>
        </p:blipFill>
        <p:spPr>
          <a:xfrm>
            <a:off x="-99036" y="2437354"/>
            <a:ext cx="24582072" cy="7381653"/>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70" name="mediator.jpg" descr="mediator.jpg"/>
          <p:cNvPicPr>
            <a:picLocks noChangeAspect="1"/>
          </p:cNvPicPr>
          <p:nvPr/>
        </p:nvPicPr>
        <p:blipFill>
          <a:blip r:embed="rId2">
            <a:extLst/>
          </a:blip>
          <a:stretch>
            <a:fillRect/>
          </a:stretch>
        </p:blipFill>
        <p:spPr>
          <a:xfrm>
            <a:off x="115123" y="3983395"/>
            <a:ext cx="21275107" cy="3664046"/>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73" name="TSTT#36.jpg" descr="TSTT#36.jpg"/>
          <p:cNvPicPr>
            <a:picLocks noChangeAspect="1"/>
          </p:cNvPicPr>
          <p:nvPr/>
        </p:nvPicPr>
        <p:blipFill>
          <a:blip r:embed="rId2">
            <a:extLst/>
          </a:blip>
          <a:stretch>
            <a:fillRect/>
          </a:stretch>
        </p:blipFill>
        <p:spPr>
          <a:xfrm>
            <a:off x="-651901" y="3042122"/>
            <a:ext cx="22809156" cy="528477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Presentation Title"/>
          <p:cNvSpPr txBox="1"/>
          <p:nvPr>
            <p:ph type="ctrTitle"/>
          </p:nvPr>
        </p:nvSpPr>
        <p:spPr>
          <a:xfrm>
            <a:off x="399553" y="565443"/>
            <a:ext cx="23704869" cy="12776484"/>
          </a:xfrm>
          <a:prstGeom prst="rect">
            <a:avLst/>
          </a:prstGeom>
        </p:spPr>
        <p:txBody>
          <a:bodyPr/>
          <a:lstStyle/>
          <a:p>
            <a:pPr/>
          </a:p>
          <a:p>
            <a:pPr/>
          </a:p>
        </p:txBody>
      </p:sp>
      <p:pic>
        <p:nvPicPr>
          <p:cNvPr id="195" name="TSTT#5.jpg" descr="TSTT#5.jpg"/>
          <p:cNvPicPr>
            <a:picLocks noChangeAspect="1"/>
          </p:cNvPicPr>
          <p:nvPr/>
        </p:nvPicPr>
        <p:blipFill>
          <a:blip r:embed="rId2">
            <a:extLst/>
          </a:blip>
          <a:stretch>
            <a:fillRect/>
          </a:stretch>
        </p:blipFill>
        <p:spPr>
          <a:xfrm>
            <a:off x="-53737" y="1525808"/>
            <a:ext cx="24491474" cy="7977095"/>
          </a:xfrm>
          <a:prstGeom prst="rect">
            <a:avLst/>
          </a:prstGeom>
          <a:ln w="12700">
            <a:miter lim="400000"/>
          </a:ln>
        </p:spPr>
      </p:pic>
      <p:sp>
        <p:nvSpPr>
          <p:cNvPr id="196" name="Twisted Scripture, Twisted Theology  By Brannon Howse"/>
          <p:cNvSpPr txBox="1"/>
          <p:nvPr/>
        </p:nvSpPr>
        <p:spPr>
          <a:xfrm>
            <a:off x="5292404" y="10291011"/>
            <a:ext cx="13919168" cy="2725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140" sz="7000">
                <a:latin typeface="Arial"/>
                <a:ea typeface="Arial"/>
                <a:cs typeface="Arial"/>
                <a:sym typeface="Arial"/>
              </a:defRPr>
            </a:pPr>
            <a:r>
              <a:t>Twisted Scripture, Twisted Theology </a:t>
            </a:r>
            <a:br/>
            <a:r>
              <a:t>By Brannon Howse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76" name="TSTT#37.jpg" descr="TSTT#37.jpg"/>
          <p:cNvPicPr>
            <a:picLocks noChangeAspect="1"/>
          </p:cNvPicPr>
          <p:nvPr/>
        </p:nvPicPr>
        <p:blipFill>
          <a:blip r:embed="rId2">
            <a:extLst/>
          </a:blip>
          <a:stretch>
            <a:fillRect/>
          </a:stretch>
        </p:blipFill>
        <p:spPr>
          <a:xfrm>
            <a:off x="31663" y="3573848"/>
            <a:ext cx="21442028" cy="4537143"/>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79" name="TSTT#17.jpg" descr="TSTT#17.jpg"/>
          <p:cNvPicPr>
            <a:picLocks noChangeAspect="1"/>
          </p:cNvPicPr>
          <p:nvPr/>
        </p:nvPicPr>
        <p:blipFill>
          <a:blip r:embed="rId2">
            <a:extLst/>
          </a:blip>
          <a:stretch>
            <a:fillRect/>
          </a:stretch>
        </p:blipFill>
        <p:spPr>
          <a:xfrm>
            <a:off x="-86021" y="1484812"/>
            <a:ext cx="24556042" cy="8362808"/>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82" name="46#1.jpg" descr="46#1.jpg"/>
          <p:cNvPicPr>
            <a:picLocks noChangeAspect="1"/>
          </p:cNvPicPr>
          <p:nvPr/>
        </p:nvPicPr>
        <p:blipFill>
          <a:blip r:embed="rId2">
            <a:extLst/>
          </a:blip>
          <a:stretch>
            <a:fillRect/>
          </a:stretch>
        </p:blipFill>
        <p:spPr>
          <a:xfrm>
            <a:off x="31379" y="2383625"/>
            <a:ext cx="21442596" cy="6457617"/>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85" name="46#2.jpg" descr="46#2.jpg"/>
          <p:cNvPicPr>
            <a:picLocks noChangeAspect="1"/>
          </p:cNvPicPr>
          <p:nvPr/>
        </p:nvPicPr>
        <p:blipFill>
          <a:blip r:embed="rId2">
            <a:extLst/>
          </a:blip>
          <a:stretch>
            <a:fillRect/>
          </a:stretch>
        </p:blipFill>
        <p:spPr>
          <a:xfrm>
            <a:off x="72490" y="2704987"/>
            <a:ext cx="21360373" cy="5863205"/>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88" name="46#3.jpg" descr="46#3.jpg"/>
          <p:cNvPicPr>
            <a:picLocks noChangeAspect="1"/>
          </p:cNvPicPr>
          <p:nvPr/>
        </p:nvPicPr>
        <p:blipFill>
          <a:blip r:embed="rId2">
            <a:extLst/>
          </a:blip>
          <a:stretch>
            <a:fillRect/>
          </a:stretch>
        </p:blipFill>
        <p:spPr>
          <a:xfrm>
            <a:off x="128734" y="1778887"/>
            <a:ext cx="21614643" cy="9286694"/>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91" name="46#4.jpg" descr="46#4.jpg"/>
          <p:cNvPicPr>
            <a:picLocks noChangeAspect="1"/>
          </p:cNvPicPr>
          <p:nvPr/>
        </p:nvPicPr>
        <p:blipFill>
          <a:blip r:embed="rId2">
            <a:extLst/>
          </a:blip>
          <a:stretch>
            <a:fillRect/>
          </a:stretch>
        </p:blipFill>
        <p:spPr>
          <a:xfrm>
            <a:off x="-4681" y="1209741"/>
            <a:ext cx="24393362" cy="953267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94" name="Teresa#1.jpg" descr="Teresa#1.jpg"/>
          <p:cNvPicPr>
            <a:picLocks noChangeAspect="1"/>
          </p:cNvPicPr>
          <p:nvPr/>
        </p:nvPicPr>
        <p:blipFill>
          <a:blip r:embed="rId2">
            <a:extLst/>
          </a:blip>
          <a:stretch>
            <a:fillRect/>
          </a:stretch>
        </p:blipFill>
        <p:spPr>
          <a:xfrm>
            <a:off x="6068940" y="439895"/>
            <a:ext cx="12630423" cy="12497472"/>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397" name="Teressa#2.jpg" descr="Teressa#2.jpg"/>
          <p:cNvPicPr>
            <a:picLocks noChangeAspect="1"/>
          </p:cNvPicPr>
          <p:nvPr/>
        </p:nvPicPr>
        <p:blipFill>
          <a:blip r:embed="rId2">
            <a:extLst/>
          </a:blip>
          <a:stretch>
            <a:fillRect/>
          </a:stretch>
        </p:blipFill>
        <p:spPr>
          <a:xfrm>
            <a:off x="-113850" y="3787650"/>
            <a:ext cx="24611700" cy="41816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00" name="Terresa#4.jpg" descr="Terresa#4.jpg"/>
          <p:cNvPicPr>
            <a:picLocks noChangeAspect="1"/>
          </p:cNvPicPr>
          <p:nvPr/>
        </p:nvPicPr>
        <p:blipFill>
          <a:blip r:embed="rId2">
            <a:extLst/>
          </a:blip>
          <a:stretch>
            <a:fillRect/>
          </a:stretch>
        </p:blipFill>
        <p:spPr>
          <a:xfrm>
            <a:off x="4101250" y="609952"/>
            <a:ext cx="16181500" cy="12496096"/>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03" name="Teressa#5.jpg" descr="Teressa#5.jpg"/>
          <p:cNvPicPr>
            <a:picLocks noChangeAspect="1"/>
          </p:cNvPicPr>
          <p:nvPr/>
        </p:nvPicPr>
        <p:blipFill>
          <a:blip r:embed="rId2">
            <a:extLst/>
          </a:blip>
          <a:stretch>
            <a:fillRect/>
          </a:stretch>
        </p:blipFill>
        <p:spPr>
          <a:xfrm>
            <a:off x="1659319" y="1467009"/>
            <a:ext cx="21185337" cy="978999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Presentation Title"/>
          <p:cNvSpPr txBox="1"/>
          <p:nvPr>
            <p:ph type="ctrTitle"/>
          </p:nvPr>
        </p:nvSpPr>
        <p:spPr>
          <a:xfrm>
            <a:off x="399553" y="565443"/>
            <a:ext cx="23704869" cy="12776484"/>
          </a:xfrm>
          <a:prstGeom prst="rect">
            <a:avLst/>
          </a:prstGeom>
        </p:spPr>
        <p:txBody>
          <a:bodyPr/>
          <a:lstStyle/>
          <a:p>
            <a:pPr/>
          </a:p>
          <a:p>
            <a:pPr/>
          </a:p>
        </p:txBody>
      </p:sp>
      <p:pic>
        <p:nvPicPr>
          <p:cNvPr id="199" name="TSTT#6.jpg" descr="TSTT#6.jpg"/>
          <p:cNvPicPr>
            <a:picLocks noChangeAspect="1"/>
          </p:cNvPicPr>
          <p:nvPr/>
        </p:nvPicPr>
        <p:blipFill>
          <a:blip r:embed="rId2">
            <a:extLst/>
          </a:blip>
          <a:stretch>
            <a:fillRect/>
          </a:stretch>
        </p:blipFill>
        <p:spPr>
          <a:xfrm>
            <a:off x="-228142" y="2926078"/>
            <a:ext cx="24840284" cy="5367022"/>
          </a:xfrm>
          <a:prstGeom prst="rect">
            <a:avLst/>
          </a:prstGeom>
          <a:ln w="12700">
            <a:miter lim="400000"/>
          </a:ln>
        </p:spPr>
      </p:pic>
      <p:sp>
        <p:nvSpPr>
          <p:cNvPr id="200" name="Twisted Scripture, Twisted Theology  By Brannon Howse"/>
          <p:cNvSpPr txBox="1"/>
          <p:nvPr/>
        </p:nvSpPr>
        <p:spPr>
          <a:xfrm>
            <a:off x="5292404" y="9945138"/>
            <a:ext cx="13919168" cy="2725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140" sz="7000">
                <a:latin typeface="Arial"/>
                <a:ea typeface="Arial"/>
                <a:cs typeface="Arial"/>
                <a:sym typeface="Arial"/>
              </a:defRPr>
            </a:pPr>
            <a:r>
              <a:t>Twisted Scripture, Twisted Theology </a:t>
            </a:r>
            <a:br/>
            <a:r>
              <a:t>By Brannon Howse</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06" name="Teressa#6.jpg" descr="Teressa#6.jpg"/>
          <p:cNvPicPr>
            <a:picLocks noChangeAspect="1"/>
          </p:cNvPicPr>
          <p:nvPr/>
        </p:nvPicPr>
        <p:blipFill>
          <a:blip r:embed="rId2">
            <a:extLst/>
          </a:blip>
          <a:stretch>
            <a:fillRect/>
          </a:stretch>
        </p:blipFill>
        <p:spPr>
          <a:xfrm>
            <a:off x="2429590" y="1500710"/>
            <a:ext cx="19524820" cy="10325626"/>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09" name="Teressa#7.jpg" descr="Teressa#7.jpg"/>
          <p:cNvPicPr>
            <a:picLocks noChangeAspect="1"/>
          </p:cNvPicPr>
          <p:nvPr/>
        </p:nvPicPr>
        <p:blipFill>
          <a:blip r:embed="rId2">
            <a:extLst/>
          </a:blip>
          <a:stretch>
            <a:fillRect/>
          </a:stretch>
        </p:blipFill>
        <p:spPr>
          <a:xfrm>
            <a:off x="2427646" y="1187778"/>
            <a:ext cx="19528708" cy="10306818"/>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12" name="prayer#3.jpg" descr="prayer#3.jpg"/>
          <p:cNvPicPr>
            <a:picLocks noChangeAspect="1"/>
          </p:cNvPicPr>
          <p:nvPr/>
        </p:nvPicPr>
        <p:blipFill>
          <a:blip r:embed="rId2">
            <a:extLst/>
          </a:blip>
          <a:stretch>
            <a:fillRect/>
          </a:stretch>
        </p:blipFill>
        <p:spPr>
          <a:xfrm>
            <a:off x="-262738" y="3195641"/>
            <a:ext cx="24909476" cy="4564059"/>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15" name="Prayer#4.jpg" descr="Prayer#4.jpg"/>
          <p:cNvPicPr>
            <a:picLocks noChangeAspect="1"/>
          </p:cNvPicPr>
          <p:nvPr/>
        </p:nvPicPr>
        <p:blipFill>
          <a:blip r:embed="rId2">
            <a:extLst/>
          </a:blip>
          <a:stretch>
            <a:fillRect/>
          </a:stretch>
        </p:blipFill>
        <p:spPr>
          <a:xfrm>
            <a:off x="-123257" y="1527373"/>
            <a:ext cx="21401781" cy="9530267"/>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18" name="Prayer#5.jpg" descr="Prayer#5.jpg"/>
          <p:cNvPicPr>
            <a:picLocks noChangeAspect="1"/>
          </p:cNvPicPr>
          <p:nvPr/>
        </p:nvPicPr>
        <p:blipFill>
          <a:blip r:embed="rId2">
            <a:extLst/>
          </a:blip>
          <a:stretch>
            <a:fillRect/>
          </a:stretch>
        </p:blipFill>
        <p:spPr>
          <a:xfrm>
            <a:off x="-129446" y="1674231"/>
            <a:ext cx="21447500" cy="9723963"/>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21" name="TSTT2#1.jpg" descr="TSTT2#1.jpg"/>
          <p:cNvPicPr>
            <a:picLocks noChangeAspect="1"/>
          </p:cNvPicPr>
          <p:nvPr/>
        </p:nvPicPr>
        <p:blipFill>
          <a:blip r:embed="rId2">
            <a:extLst/>
          </a:blip>
          <a:stretch>
            <a:fillRect/>
          </a:stretch>
        </p:blipFill>
        <p:spPr>
          <a:xfrm>
            <a:off x="228128" y="471156"/>
            <a:ext cx="23927744" cy="1206385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24" name="I kings 19-9-14.jpg" descr="I kings 19-9-14.jpg"/>
          <p:cNvPicPr>
            <a:picLocks noChangeAspect="1"/>
          </p:cNvPicPr>
          <p:nvPr/>
        </p:nvPicPr>
        <p:blipFill>
          <a:blip r:embed="rId2">
            <a:extLst/>
          </a:blip>
          <a:stretch>
            <a:fillRect/>
          </a:stretch>
        </p:blipFill>
        <p:spPr>
          <a:xfrm>
            <a:off x="3577761" y="289504"/>
            <a:ext cx="17228478" cy="13136992"/>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27" name="TSTT2#5.jpg" descr="TSTT2#5.jpg"/>
          <p:cNvPicPr>
            <a:picLocks noChangeAspect="1"/>
          </p:cNvPicPr>
          <p:nvPr/>
        </p:nvPicPr>
        <p:blipFill>
          <a:blip r:embed="rId2">
            <a:extLst/>
          </a:blip>
          <a:stretch>
            <a:fillRect/>
          </a:stretch>
        </p:blipFill>
        <p:spPr>
          <a:xfrm>
            <a:off x="-266132" y="3547209"/>
            <a:ext cx="21687530" cy="4773332"/>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30" name="TSTT2#2.jpg" descr="TSTT2#2.jpg"/>
          <p:cNvPicPr>
            <a:picLocks noChangeAspect="1"/>
          </p:cNvPicPr>
          <p:nvPr/>
        </p:nvPicPr>
        <p:blipFill>
          <a:blip r:embed="rId2">
            <a:extLst/>
          </a:blip>
          <a:stretch>
            <a:fillRect/>
          </a:stretch>
        </p:blipFill>
        <p:spPr>
          <a:xfrm>
            <a:off x="441960" y="3804091"/>
            <a:ext cx="23500080" cy="3892109"/>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33" name="TSTT2#3.jpg" descr="TSTT2#3.jpg"/>
          <p:cNvPicPr>
            <a:picLocks noChangeAspect="1"/>
          </p:cNvPicPr>
          <p:nvPr/>
        </p:nvPicPr>
        <p:blipFill>
          <a:blip r:embed="rId2">
            <a:extLst/>
          </a:blip>
          <a:stretch>
            <a:fillRect/>
          </a:stretch>
        </p:blipFill>
        <p:spPr>
          <a:xfrm>
            <a:off x="338197" y="1344063"/>
            <a:ext cx="23707606" cy="85391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Presentation Title"/>
          <p:cNvSpPr txBox="1"/>
          <p:nvPr>
            <p:ph type="ctrTitle"/>
          </p:nvPr>
        </p:nvSpPr>
        <p:spPr>
          <a:xfrm>
            <a:off x="399553" y="565443"/>
            <a:ext cx="23704869" cy="12776484"/>
          </a:xfrm>
          <a:prstGeom prst="rect">
            <a:avLst/>
          </a:prstGeom>
        </p:spPr>
        <p:txBody>
          <a:bodyPr/>
          <a:lstStyle/>
          <a:p>
            <a:pPr/>
          </a:p>
          <a:p>
            <a:pPr/>
          </a:p>
        </p:txBody>
      </p:sp>
      <p:pic>
        <p:nvPicPr>
          <p:cNvPr id="203" name="TSTT#7.jpg" descr="TSTT#7.jpg"/>
          <p:cNvPicPr>
            <a:picLocks noChangeAspect="1"/>
          </p:cNvPicPr>
          <p:nvPr/>
        </p:nvPicPr>
        <p:blipFill>
          <a:blip r:embed="rId2">
            <a:extLst/>
          </a:blip>
          <a:stretch>
            <a:fillRect/>
          </a:stretch>
        </p:blipFill>
        <p:spPr>
          <a:xfrm>
            <a:off x="-143118" y="2918468"/>
            <a:ext cx="24670236" cy="5368282"/>
          </a:xfrm>
          <a:prstGeom prst="rect">
            <a:avLst/>
          </a:prstGeom>
          <a:ln w="12700">
            <a:miter lim="400000"/>
          </a:ln>
        </p:spPr>
      </p:pic>
      <p:sp>
        <p:nvSpPr>
          <p:cNvPr id="204" name="Twisted Scripture, Twisted Theology  By Brannon Howse"/>
          <p:cNvSpPr txBox="1"/>
          <p:nvPr/>
        </p:nvSpPr>
        <p:spPr>
          <a:xfrm>
            <a:off x="5232416" y="9626378"/>
            <a:ext cx="13919169" cy="2725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140" sz="7000">
                <a:latin typeface="Arial"/>
                <a:ea typeface="Arial"/>
                <a:cs typeface="Arial"/>
                <a:sym typeface="Arial"/>
              </a:defRPr>
            </a:pPr>
            <a:r>
              <a:t>Twisted Scripture, Twisted Theology </a:t>
            </a:r>
            <a:br/>
            <a:r>
              <a:t>By Brannon Howse</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Presentation Title"/>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200" sz="10000">
                <a:latin typeface="Arial"/>
                <a:ea typeface="Arial"/>
                <a:cs typeface="Arial"/>
                <a:sym typeface="Arial"/>
              </a:defRPr>
            </a:pPr>
          </a:p>
          <a:p>
            <a:pPr algn="ctr">
              <a:defRPr b="0" spc="-200" sz="10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a:p>
            <a:pPr algn="ctr">
              <a:defRPr b="0" spc="-159" sz="8000">
                <a:latin typeface="Arial"/>
                <a:ea typeface="Arial"/>
                <a:cs typeface="Arial"/>
                <a:sym typeface="Arial"/>
              </a:defRPr>
            </a:pPr>
          </a:p>
        </p:txBody>
      </p:sp>
      <p:pic>
        <p:nvPicPr>
          <p:cNvPr id="436" name="TSTT2#4.jpg" descr="TSTT2#4.jpg"/>
          <p:cNvPicPr>
            <a:picLocks noChangeAspect="1"/>
          </p:cNvPicPr>
          <p:nvPr/>
        </p:nvPicPr>
        <p:blipFill>
          <a:blip r:embed="rId2">
            <a:extLst/>
          </a:blip>
          <a:stretch>
            <a:fillRect/>
          </a:stretch>
        </p:blipFill>
        <p:spPr>
          <a:xfrm>
            <a:off x="-31090" y="4440639"/>
            <a:ext cx="24446180" cy="3242861"/>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George Wood, Superintendent of the Assemblies of God  Warned That The NAR Would Teach That:  The Church could no longer rely solely on written Scripture for doctrine. It would have to develop the five-fold ministry of apostles, prophets, evangelists, pas"/>
          <p:cNvSpPr txBox="1"/>
          <p:nvPr>
            <p:ph type="ctrTitle"/>
          </p:nvPr>
        </p:nvSpPr>
        <p:spPr>
          <a:xfrm>
            <a:off x="399553" y="565443"/>
            <a:ext cx="23704869" cy="12776484"/>
          </a:xfrm>
          <a:prstGeom prst="rect">
            <a:avLst/>
          </a:prstGeom>
        </p:spPr>
        <p:txBody>
          <a:bodyPr/>
          <a:lstStyle/>
          <a:p>
            <a:pPr algn="ctr" defTabSz="1341086">
              <a:defRPr b="0" spc="-88" sz="4400">
                <a:latin typeface="Arial"/>
                <a:ea typeface="Arial"/>
                <a:cs typeface="Arial"/>
                <a:sym typeface="Arial"/>
              </a:defRPr>
            </a:pPr>
            <a:br/>
            <a:br/>
            <a:r>
              <a:rPr spc="-110" sz="5500">
                <a:solidFill>
                  <a:srgbClr val="FFD479"/>
                </a:solidFill>
              </a:rPr>
              <a:t>George Wood, Superintendent of the Assemblies of God </a:t>
            </a:r>
            <a:br>
              <a:rPr spc="-110" sz="5500">
                <a:solidFill>
                  <a:srgbClr val="FFD479"/>
                </a:solidFill>
              </a:rPr>
            </a:br>
            <a:r>
              <a:rPr spc="-110" sz="5500">
                <a:solidFill>
                  <a:srgbClr val="FFD479"/>
                </a:solidFill>
              </a:rPr>
              <a:t>Warned That The NAR Would Teach That:</a:t>
            </a:r>
            <a:br>
              <a:rPr spc="-110" sz="5500">
                <a:solidFill>
                  <a:srgbClr val="FFD479"/>
                </a:solidFill>
              </a:rPr>
            </a:br>
            <a:br>
              <a:rPr spc="-110" sz="5500"/>
            </a:br>
            <a:r>
              <a:rPr spc="-110" sz="5500"/>
              <a:t>The Church could no longer rely solely on written Scripture for doctrine. It would have to develop the five-fold ministry of apostles, prophets, evangelists, pastors, and teachers, from whom the Church could learn rulership. These new “apostles” and “prophets” words would be obeyed and not judged or tested by the Church. The door would be open to ongoing revelation through which God would reveal components of His will and ways not found in the Bible. </a:t>
            </a:r>
            <a:br>
              <a:rPr spc="-110" sz="5500"/>
            </a:br>
          </a:p>
          <a:p>
            <a:pPr algn="ctr" defTabSz="1341086">
              <a:defRPr b="0" spc="-88" sz="4400">
                <a:latin typeface="Arial"/>
                <a:ea typeface="Arial"/>
                <a:cs typeface="Arial"/>
                <a:sym typeface="Arial"/>
              </a:defRPr>
            </a:pPr>
          </a:p>
          <a:p>
            <a:pPr algn="ctr" defTabSz="1341086">
              <a:defRPr b="0" spc="-110" sz="5500">
                <a:latin typeface="Arial"/>
                <a:ea typeface="Arial"/>
                <a:cs typeface="Arial"/>
                <a:sym typeface="Arial"/>
              </a:defRPr>
            </a:pPr>
          </a:p>
          <a:p>
            <a:pPr algn="ctr" defTabSz="1341086">
              <a:defRPr b="0" spc="-88" sz="4400">
                <a:latin typeface="Arial"/>
                <a:ea typeface="Arial"/>
                <a:cs typeface="Arial"/>
                <a:sym typeface="Arial"/>
              </a:defRPr>
            </a:pPr>
          </a:p>
          <a:p>
            <a:pPr algn="ctr" defTabSz="1341086">
              <a:defRPr b="0" spc="-88" sz="4400">
                <a:latin typeface="Arial"/>
                <a:ea typeface="Arial"/>
                <a:cs typeface="Arial"/>
                <a:sym typeface="Arial"/>
              </a:defRPr>
            </a:pPr>
          </a:p>
          <a:p>
            <a:pPr algn="ctr" defTabSz="1341086">
              <a:defRPr b="0" spc="-88" sz="4400">
                <a:latin typeface="Arial"/>
                <a:ea typeface="Arial"/>
                <a:cs typeface="Arial"/>
                <a:sym typeface="Arial"/>
              </a:defRPr>
            </a:pPr>
          </a:p>
          <a:p>
            <a:pPr algn="ctr" defTabSz="1341086">
              <a:defRPr b="0" spc="-88" sz="4400">
                <a:latin typeface="Arial"/>
                <a:ea typeface="Arial"/>
                <a:cs typeface="Arial"/>
                <a:sym typeface="Arial"/>
              </a:defRPr>
            </a:pPr>
          </a:p>
          <a:p>
            <a:pPr algn="ctr" defTabSz="1341086">
              <a:defRPr b="0" spc="-88" sz="4400">
                <a:latin typeface="Arial"/>
                <a:ea typeface="Arial"/>
                <a:cs typeface="Arial"/>
                <a:sym typeface="Arial"/>
              </a:defRPr>
            </a:pPr>
          </a:p>
          <a:p>
            <a:pPr algn="ctr" defTabSz="1341086">
              <a:defRPr b="0" spc="-88" sz="4400">
                <a:latin typeface="Arial"/>
                <a:ea typeface="Arial"/>
                <a:cs typeface="Arial"/>
                <a:sym typeface="Arial"/>
              </a:defRPr>
            </a:pP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Assemblies of God Leader George Wood  Warned of the False Teaching of Spiritual  Evolution Taught By The NAR/Latter Rain Movement:   The revived Church anticipated by the Kingdom Now proponents would demand a new breed of Christians: supermen and superwo"/>
          <p:cNvSpPr txBox="1"/>
          <p:nvPr>
            <p:ph type="ctrTitle"/>
          </p:nvPr>
        </p:nvSpPr>
        <p:spPr>
          <a:xfrm>
            <a:off x="399553" y="565443"/>
            <a:ext cx="23704869" cy="12776484"/>
          </a:xfrm>
          <a:prstGeom prst="rect">
            <a:avLst/>
          </a:prstGeom>
        </p:spPr>
        <p:txBody>
          <a:bodyPr/>
          <a:lstStyle/>
          <a:p>
            <a:pPr algn="ctr" defTabSz="1779987">
              <a:defRPr b="0" spc="-116" sz="5840">
                <a:latin typeface="Arial"/>
                <a:ea typeface="Arial"/>
                <a:cs typeface="Arial"/>
                <a:sym typeface="Arial"/>
              </a:defRPr>
            </a:pPr>
          </a:p>
          <a:p>
            <a:pPr algn="ctr" defTabSz="1779987">
              <a:defRPr b="0" spc="-145" sz="7300">
                <a:latin typeface="Arial"/>
                <a:ea typeface="Arial"/>
                <a:cs typeface="Arial"/>
                <a:sym typeface="Arial"/>
              </a:defRPr>
            </a:pPr>
            <a:r>
              <a:rPr>
                <a:solidFill>
                  <a:srgbClr val="FFD479"/>
                </a:solidFill>
              </a:rPr>
              <a:t>Assemblies of God Leader George Wood </a:t>
            </a:r>
            <a:br>
              <a:rPr>
                <a:solidFill>
                  <a:srgbClr val="FFD479"/>
                </a:solidFill>
              </a:rPr>
            </a:br>
            <a:r>
              <a:rPr>
                <a:solidFill>
                  <a:srgbClr val="FFD479"/>
                </a:solidFill>
              </a:rPr>
              <a:t>Warned of the False Teaching of Spiritual </a:t>
            </a:r>
            <a:br>
              <a:rPr>
                <a:solidFill>
                  <a:srgbClr val="FFD479"/>
                </a:solidFill>
              </a:rPr>
            </a:br>
            <a:r>
              <a:rPr>
                <a:solidFill>
                  <a:srgbClr val="FFD479"/>
                </a:solidFill>
              </a:rPr>
              <a:t>Evolution Taught By The NAR/Latter Rain Movement: </a:t>
            </a:r>
            <a:br/>
            <a:br/>
            <a:r>
              <a:t>The revived Church anticipated by the Kingdom Now proponents would demand a new breed of Christians: supermen and superwomen. Believers would be taught that they are more than human….</a:t>
            </a:r>
          </a:p>
          <a:p>
            <a:pPr algn="ctr" defTabSz="1779987">
              <a:defRPr b="0" spc="-145" sz="7300">
                <a:latin typeface="Arial"/>
                <a:ea typeface="Arial"/>
                <a:cs typeface="Arial"/>
                <a:sym typeface="Arial"/>
              </a:defRPr>
            </a:pPr>
          </a:p>
          <a:p>
            <a:pPr algn="ctr" defTabSz="1779987">
              <a:defRPr b="0" spc="-116" sz="5840">
                <a:latin typeface="Arial"/>
                <a:ea typeface="Arial"/>
                <a:cs typeface="Arial"/>
                <a:sym typeface="Arial"/>
              </a:defRPr>
            </a:pPr>
          </a:p>
          <a:p>
            <a:pPr algn="ctr" defTabSz="1779987">
              <a:defRPr b="0" spc="-116" sz="5840">
                <a:latin typeface="Arial"/>
                <a:ea typeface="Arial"/>
                <a:cs typeface="Arial"/>
                <a:sym typeface="Arial"/>
              </a:defRPr>
            </a:pPr>
          </a:p>
          <a:p>
            <a:pPr algn="ctr" defTabSz="1779987">
              <a:defRPr b="0" spc="-116" sz="5840">
                <a:latin typeface="Arial"/>
                <a:ea typeface="Arial"/>
                <a:cs typeface="Arial"/>
                <a:sym typeface="Arial"/>
              </a:defRPr>
            </a:pPr>
          </a:p>
          <a:p>
            <a:pPr algn="ctr" defTabSz="1779987">
              <a:defRPr b="0" spc="-116" sz="5840">
                <a:latin typeface="Arial"/>
                <a:ea typeface="Arial"/>
                <a:cs typeface="Arial"/>
                <a:sym typeface="Arial"/>
              </a:defRPr>
            </a:pPr>
          </a:p>
          <a:p>
            <a:pPr algn="ctr" defTabSz="1779987">
              <a:defRPr b="0" spc="-116" sz="5840">
                <a:latin typeface="Arial"/>
                <a:ea typeface="Arial"/>
                <a:cs typeface="Arial"/>
                <a:sym typeface="Arial"/>
              </a:defRPr>
            </a:pP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George Wood Warned:  Some Kingdom Now adherents go beyond  being “little gods” to holding to the possibility that we are the “manifested sons of God,” ...the race of Christians whose bodies will be transformed, not by the coming of the Lord, but by His i"/>
          <p:cNvSpPr txBox="1"/>
          <p:nvPr>
            <p:ph type="ctrTitle"/>
          </p:nvPr>
        </p:nvSpPr>
        <p:spPr>
          <a:xfrm>
            <a:off x="399553" y="565443"/>
            <a:ext cx="23704869" cy="12776484"/>
          </a:xfrm>
          <a:prstGeom prst="rect">
            <a:avLst/>
          </a:prstGeom>
        </p:spPr>
        <p:txBody>
          <a:bodyPr/>
          <a:lstStyle/>
          <a:p>
            <a:pPr algn="ctr" defTabSz="1877520">
              <a:defRPr b="0" spc="-123" sz="6160">
                <a:latin typeface="Arial"/>
                <a:ea typeface="Arial"/>
                <a:cs typeface="Arial"/>
                <a:sym typeface="Arial"/>
              </a:defRPr>
            </a:pPr>
          </a:p>
          <a:p>
            <a:pPr algn="ctr" defTabSz="1877520">
              <a:defRPr b="0" spc="-154" sz="7700">
                <a:latin typeface="Arial"/>
                <a:ea typeface="Arial"/>
                <a:cs typeface="Arial"/>
                <a:sym typeface="Arial"/>
              </a:defRPr>
            </a:pPr>
            <a:r>
              <a:rPr>
                <a:solidFill>
                  <a:srgbClr val="FFD479"/>
                </a:solidFill>
              </a:rPr>
              <a:t>George Wood Warned:</a:t>
            </a:r>
            <a:br>
              <a:rPr>
                <a:solidFill>
                  <a:srgbClr val="FFD479"/>
                </a:solidFill>
              </a:rPr>
            </a:br>
            <a:br/>
            <a:r>
              <a:t>Some Kingdom Now adherents go beyond </a:t>
            </a:r>
            <a:br/>
            <a:r>
              <a:t>being “little gods” to holding to the possibility that we are the “manifested sons of God,” ...the race of Christians whose bodies will be transformed, not by the coming of the Lord, but by His inner secret coming from within themselves.</a:t>
            </a:r>
          </a:p>
          <a:p>
            <a:pPr algn="ctr" defTabSz="1877520">
              <a:defRPr b="0" spc="-123" sz="6160">
                <a:latin typeface="Arial"/>
                <a:ea typeface="Arial"/>
                <a:cs typeface="Arial"/>
                <a:sym typeface="Arial"/>
              </a:defRPr>
            </a:pPr>
          </a:p>
          <a:p>
            <a:pPr algn="ctr" defTabSz="1877520">
              <a:defRPr b="0" spc="-123" sz="6160">
                <a:latin typeface="Arial"/>
                <a:ea typeface="Arial"/>
                <a:cs typeface="Arial"/>
                <a:sym typeface="Arial"/>
              </a:defRPr>
            </a:pPr>
          </a:p>
          <a:p>
            <a:pPr algn="ctr" defTabSz="1877520">
              <a:defRPr b="0" spc="-123" sz="6160">
                <a:latin typeface="Arial"/>
                <a:ea typeface="Arial"/>
                <a:cs typeface="Arial"/>
                <a:sym typeface="Arial"/>
              </a:defRPr>
            </a:pPr>
          </a:p>
          <a:p>
            <a:pPr algn="ctr" defTabSz="1877520">
              <a:defRPr b="0" spc="-123" sz="6160">
                <a:latin typeface="Arial"/>
                <a:ea typeface="Arial"/>
                <a:cs typeface="Arial"/>
                <a:sym typeface="Arial"/>
              </a:defRPr>
            </a:pPr>
          </a:p>
          <a:p>
            <a:pPr algn="ctr" defTabSz="1877520">
              <a:defRPr b="0" spc="-123" sz="6160">
                <a:latin typeface="Arial"/>
                <a:ea typeface="Arial"/>
                <a:cs typeface="Arial"/>
                <a:sym typeface="Arial"/>
              </a:defRPr>
            </a:pP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August 6, 2001 report released by the  General Presbytery of the Assemblies  of God (a Pentecostal denomination) included the  following statement:  It is also clear that while the apostles (with the elders) were established leaders in the Early Church, "/>
          <p:cNvSpPr txBox="1"/>
          <p:nvPr>
            <p:ph type="ctrTitle"/>
          </p:nvPr>
        </p:nvSpPr>
        <p:spPr>
          <a:xfrm>
            <a:off x="399553" y="565443"/>
            <a:ext cx="23704869" cy="12776484"/>
          </a:xfrm>
          <a:prstGeom prst="rect">
            <a:avLst/>
          </a:prstGeom>
        </p:spPr>
        <p:txBody>
          <a:bodyPr/>
          <a:lstStyle/>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br/>
            <a:r>
              <a:rPr>
                <a:solidFill>
                  <a:srgbClr val="FFD479"/>
                </a:solidFill>
              </a:rPr>
              <a:t>August 6, 2001 report released by the </a:t>
            </a:r>
            <a:br>
              <a:rPr>
                <a:solidFill>
                  <a:srgbClr val="FFD479"/>
                </a:solidFill>
              </a:rPr>
            </a:br>
            <a:r>
              <a:rPr>
                <a:solidFill>
                  <a:srgbClr val="FFD479"/>
                </a:solidFill>
              </a:rPr>
              <a:t>General Presbytery of the Assemblies </a:t>
            </a:r>
            <a:br>
              <a:rPr>
                <a:solidFill>
                  <a:srgbClr val="FFD479"/>
                </a:solidFill>
              </a:rPr>
            </a:br>
            <a:r>
              <a:rPr>
                <a:solidFill>
                  <a:srgbClr val="FFD479"/>
                </a:solidFill>
              </a:rPr>
              <a:t>of God (a Pentecostal denomination) included the </a:t>
            </a:r>
            <a:br>
              <a:rPr>
                <a:solidFill>
                  <a:srgbClr val="FFD479"/>
                </a:solidFill>
              </a:rPr>
            </a:br>
            <a:r>
              <a:rPr>
                <a:solidFill>
                  <a:srgbClr val="FFD479"/>
                </a:solidFill>
              </a:rPr>
              <a:t>following statement:</a:t>
            </a:r>
            <a:br/>
            <a:br/>
            <a:r>
              <a:t>It is also clear that while the apostles (with the elders) were established leaders in the Early Church, there was no provision for their replacement or continuation…</a:t>
            </a:r>
          </a:p>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Assemblies of God:  It is instructive, however, that nowhere in  the New Testament after the replacement of Judas is any attention given to a so-called apostolic succession. No attempt was made to replace James son of Zebedee (John’s brother), executed b"/>
          <p:cNvSpPr txBox="1"/>
          <p:nvPr>
            <p:ph type="ctrTitle"/>
          </p:nvPr>
        </p:nvSpPr>
        <p:spPr>
          <a:xfrm>
            <a:off x="399553" y="565443"/>
            <a:ext cx="23704869" cy="12776484"/>
          </a:xfrm>
          <a:prstGeom prst="rect">
            <a:avLst/>
          </a:prstGeom>
        </p:spPr>
        <p:txBody>
          <a:bodyPr/>
          <a:lstStyle/>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br/>
            <a:r>
              <a:rPr>
                <a:solidFill>
                  <a:srgbClr val="FFD479"/>
                </a:solidFill>
              </a:rPr>
              <a:t>Assemblies of God:</a:t>
            </a:r>
            <a:br>
              <a:rPr>
                <a:solidFill>
                  <a:srgbClr val="FFD479"/>
                </a:solidFill>
              </a:rPr>
            </a:br>
            <a:br/>
            <a:r>
              <a:t>It is instructive, however, that nowhere in </a:t>
            </a:r>
            <a:br/>
            <a:r>
              <a:t>the New Testament after the replacement of Judas is any attention given to a so-called apostolic succession. No attempt was made to replace James son of Zebedee (John’s brother), executed by Herod (Acts 12:2). Other than the original appointments by Christ himself, there is nothing concerning the appointment of apostles.</a:t>
            </a:r>
          </a:p>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p>
          <a:p>
            <a:pPr algn="ctr" defTabSz="2170121">
              <a:defRPr b="0" spc="-142" sz="7119">
                <a:latin typeface="Arial"/>
                <a:ea typeface="Arial"/>
                <a:cs typeface="Arial"/>
                <a:sym typeface="Arial"/>
              </a:defRPr>
            </a:pP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Assemblies of God:  And apart from the criteria set for the selection of Matthias (Acts 1:21-26) and the criteria implied in the actions of Jesus and the account of Paul (1 Corinthians 15:3-11), there are no directions for making such an appointment. By "/>
          <p:cNvSpPr txBox="1"/>
          <p:nvPr>
            <p:ph type="ctrTitle"/>
          </p:nvPr>
        </p:nvSpPr>
        <p:spPr>
          <a:xfrm>
            <a:off x="399553" y="565443"/>
            <a:ext cx="23704869" cy="12776484"/>
          </a:xfrm>
          <a:prstGeom prst="rect">
            <a:avLst/>
          </a:prstGeom>
        </p:spPr>
        <p:txBody>
          <a:bodyPr/>
          <a:lstStyle/>
          <a:p>
            <a:pPr algn="ctr" defTabSz="2316421">
              <a:defRPr b="0" spc="-152" sz="7600">
                <a:latin typeface="Arial"/>
                <a:ea typeface="Arial"/>
                <a:cs typeface="Arial"/>
                <a:sym typeface="Arial"/>
              </a:defRPr>
            </a:pPr>
          </a:p>
          <a:p>
            <a:pPr algn="ctr" defTabSz="2316421">
              <a:defRPr b="0" spc="-152" sz="7600">
                <a:latin typeface="Arial"/>
                <a:ea typeface="Arial"/>
                <a:cs typeface="Arial"/>
                <a:sym typeface="Arial"/>
              </a:defRPr>
            </a:pPr>
            <a:br/>
            <a:r>
              <a:rPr>
                <a:solidFill>
                  <a:srgbClr val="FFD479"/>
                </a:solidFill>
              </a:rPr>
              <a:t>Assemblies of God:</a:t>
            </a:r>
            <a:br>
              <a:rPr>
                <a:solidFill>
                  <a:srgbClr val="FFD479"/>
                </a:solidFill>
              </a:rPr>
            </a:br>
            <a:br/>
            <a:r>
              <a:t>And apart from the criteria set for the selection of Matthias (Acts 1:21-26) and the criteria implied in the actions of Jesus and the account of Paul (1 Corinthians 15:3-11), there are no directions for making such an appointment. By contrast, there are clear qualifications and instructions for the appointment of elders/overseers and deacons (1 Timothy 3:1-13; Titus 1:5-9).</a:t>
            </a:r>
          </a:p>
          <a:p>
            <a:pPr algn="ctr" defTabSz="2316421">
              <a:defRPr b="0" spc="-152" sz="7600">
                <a:latin typeface="Arial"/>
                <a:ea typeface="Arial"/>
                <a:cs typeface="Arial"/>
                <a:sym typeface="Arial"/>
              </a:defRPr>
            </a:pPr>
          </a:p>
          <a:p>
            <a:pPr algn="ctr" defTabSz="2316421">
              <a:defRPr b="0" spc="-152" sz="7600">
                <a:latin typeface="Arial"/>
                <a:ea typeface="Arial"/>
                <a:cs typeface="Arial"/>
                <a:sym typeface="Arial"/>
              </a:defRPr>
            </a:pP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Assemblies of God:  It seems strange that apostles of Jesus  Christ, concerned about faithful preservation of their message (cf. 2 Timothy 2:2), would provide for the appointment of overseers/elders while ignoring their own succession if such were indeed"/>
          <p:cNvSpPr txBox="1"/>
          <p:nvPr>
            <p:ph type="ctrTitle"/>
          </p:nvPr>
        </p:nvSpPr>
        <p:spPr>
          <a:xfrm>
            <a:off x="399553" y="565443"/>
            <a:ext cx="23704869" cy="12776484"/>
          </a:xfrm>
          <a:prstGeom prst="rect">
            <a:avLst/>
          </a:prstGeom>
        </p:spPr>
        <p:txBody>
          <a:bodyPr/>
          <a:lstStyle/>
          <a:p>
            <a:pPr algn="ctr">
              <a:defRPr b="0" spc="-159" sz="8000">
                <a:latin typeface="Arial"/>
                <a:ea typeface="Arial"/>
                <a:cs typeface="Arial"/>
                <a:sym typeface="Arial"/>
              </a:defRPr>
            </a:pPr>
          </a:p>
          <a:p>
            <a:pPr algn="ctr">
              <a:defRPr b="0" spc="-159" sz="8000">
                <a:latin typeface="Arial"/>
                <a:ea typeface="Arial"/>
                <a:cs typeface="Arial"/>
                <a:sym typeface="Arial"/>
              </a:defRPr>
            </a:pPr>
            <a:r>
              <a:rPr>
                <a:solidFill>
                  <a:srgbClr val="FFD479"/>
                </a:solidFill>
              </a:rPr>
              <a:t>Assemblies of God:</a:t>
            </a:r>
            <a:br>
              <a:rPr>
                <a:solidFill>
                  <a:srgbClr val="FFD479"/>
                </a:solidFill>
              </a:rPr>
            </a:br>
            <a:br/>
            <a:r>
              <a:t>It seems strange that apostles of Jesus </a:t>
            </a:r>
            <a:br/>
            <a:r>
              <a:t>Christ, concerned about faithful preservation of their message (cf. 2 Timothy 2:2), would provide for the appointment of overseers/elders while ignoring their own succession if such were indeed to be maintained…In fact, there are certain exegetical hints the apostles of Jesus Christ are not to have successors.</a:t>
            </a:r>
          </a:p>
          <a:p>
            <a:pPr algn="ctr">
              <a:defRPr b="0" spc="-159" sz="8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Title 1"/>
          <p:cNvSpPr txBox="1"/>
          <p:nvPr>
            <p:ph type="title"/>
          </p:nvPr>
        </p:nvSpPr>
        <p:spPr>
          <a:xfrm>
            <a:off x="1219199" y="549276"/>
            <a:ext cx="21945601" cy="11803751"/>
          </a:xfrm>
          <a:prstGeom prst="rect">
            <a:avLst/>
          </a:prstGeom>
        </p:spPr>
        <p:txBody>
          <a:bodyPr/>
          <a:lstStyle/>
          <a:p>
            <a:pPr>
              <a:defRPr b="1" sz="8400">
                <a:solidFill>
                  <a:srgbClr val="FFC000"/>
                </a:solidFill>
              </a:defRPr>
            </a:pPr>
            <a:r>
              <a:t>In Scripture There Are Three </a:t>
            </a:r>
            <a:br/>
            <a:r>
              <a:t>Kinds of Apostles: </a:t>
            </a:r>
            <a:br/>
            <a:br/>
            <a:r>
              <a:rPr b="0">
                <a:solidFill>
                  <a:srgbClr val="FFFFFF"/>
                </a:solidFill>
              </a:rPr>
              <a:t>1. Apostles of the Lord Jesus Christ, </a:t>
            </a:r>
            <a:br>
              <a:rPr b="0">
                <a:solidFill>
                  <a:srgbClr val="FFFFFF"/>
                </a:solidFill>
              </a:rPr>
            </a:br>
            <a:r>
              <a:rPr b="0">
                <a:solidFill>
                  <a:srgbClr val="FFFFFF"/>
                </a:solidFill>
              </a:rPr>
              <a:t>2. Apostles of the Church, </a:t>
            </a:r>
            <a:br>
              <a:rPr b="0">
                <a:solidFill>
                  <a:srgbClr val="FFFFFF"/>
                </a:solidFill>
              </a:rPr>
            </a:br>
            <a:r>
              <a:rPr b="0">
                <a:solidFill>
                  <a:srgbClr val="FFFFFF"/>
                </a:solidFill>
              </a:rPr>
              <a:t>3. False apostles. </a:t>
            </a:r>
            <a:br>
              <a:rPr b="0">
                <a:solidFill>
                  <a:srgbClr val="FFFFFF"/>
                </a:solidFill>
              </a:rPr>
            </a:b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itle 1"/>
          <p:cNvSpPr txBox="1"/>
          <p:nvPr>
            <p:ph type="title"/>
          </p:nvPr>
        </p:nvSpPr>
        <p:spPr>
          <a:xfrm>
            <a:off x="1219199" y="549274"/>
            <a:ext cx="21945601" cy="11780745"/>
          </a:xfrm>
          <a:prstGeom prst="rect">
            <a:avLst/>
          </a:prstGeom>
        </p:spPr>
        <p:txBody>
          <a:bodyPr/>
          <a:lstStyle/>
          <a:p>
            <a:pPr>
              <a:defRPr sz="8400"/>
            </a:pPr>
            <a:br/>
            <a:r>
              <a:rPr b="1">
                <a:solidFill>
                  <a:srgbClr val="FFC000"/>
                </a:solidFill>
              </a:rPr>
              <a:t>1. Apostles of the Lord Jesus Christ </a:t>
            </a:r>
            <a:br>
              <a:rPr b="1">
                <a:solidFill>
                  <a:srgbClr val="FFC000"/>
                </a:solidFill>
              </a:rPr>
            </a:br>
            <a:br>
              <a:rPr b="1">
                <a:solidFill>
                  <a:srgbClr val="FFC000"/>
                </a:solidFill>
              </a:rPr>
            </a:br>
            <a:br>
              <a:rPr b="1">
                <a:solidFill>
                  <a:srgbClr val="FFC000"/>
                </a:solidFill>
              </a:rPr>
            </a:b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