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72312"/>
            <a:ext cx="14716126" cy="1589485"/>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4833937" y="8947546"/>
            <a:ext cx="14716126" cy="647701"/>
          </a:xfrm>
          <a:prstGeom prst="rect">
            <a:avLst/>
          </a:prstGeom>
        </p:spPr>
        <p:txBody>
          <a:bodyPr anchor="t">
            <a:spAutoFit/>
          </a:bodyPr>
          <a:lstStyle>
            <a:lvl1pPr marL="0" indent="0" algn="ctr">
              <a:spcBef>
                <a:spcPts val="0"/>
              </a:spcBef>
              <a:buClrTx/>
              <a:buSzTx/>
              <a:buNone/>
              <a:defRPr i="1" sz="3200"/>
            </a:lvl1pPr>
          </a:lstStyle>
          <a:p>
            <a:pPr/>
            <a:r>
              <a:t>–Johnny Appleseed</a:t>
            </a:r>
          </a:p>
        </p:txBody>
      </p:sp>
      <p:sp>
        <p:nvSpPr>
          <p:cNvPr id="94" name="“Type a quote here.”"/>
          <p:cNvSpPr txBox="1"/>
          <p:nvPr>
            <p:ph type="body" sz="quarter" idx="22"/>
          </p:nvPr>
        </p:nvSpPr>
        <p:spPr>
          <a:xfrm>
            <a:off x="4833937" y="6055915"/>
            <a:ext cx="14716126" cy="863601"/>
          </a:xfrm>
          <a:prstGeom prst="rect">
            <a:avLst/>
          </a:prstGeom>
        </p:spPr>
        <p:txBody>
          <a:bodyPr>
            <a:spAutoFit/>
          </a:bodyPr>
          <a:lstStyle>
            <a:lvl1pPr marL="0" indent="0" algn="ctr">
              <a:spcBef>
                <a:spcPts val="0"/>
              </a:spcBef>
              <a:buClrTx/>
              <a:buSzTx/>
              <a:buNone/>
              <a:defRPr sz="4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40742" y="-17860"/>
            <a:ext cx="23275935" cy="155172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2137171" y="714375"/>
            <a:ext cx="17395034" cy="863794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lstStyle/>
          <a:p>
            <a:pPr/>
            <a:r>
              <a:t>Title Text</a:t>
            </a:r>
          </a:p>
        </p:txBody>
      </p:sp>
      <p:sp>
        <p:nvSpPr>
          <p:cNvPr id="22" name="Body Level One…"/>
          <p:cNvSpPr txBox="1"/>
          <p:nvPr>
            <p:ph type="body" sz="quarter" idx="1"/>
          </p:nvPr>
        </p:nvSpPr>
        <p:spPr>
          <a:xfrm>
            <a:off x="4833937" y="11465718"/>
            <a:ext cx="14716126" cy="1589486"/>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494800" y="-194764"/>
            <a:ext cx="19020237" cy="12680158"/>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6643687"/>
            <a:ext cx="7500938" cy="5786438"/>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9338964" y="2857500"/>
            <a:ext cx="14466095" cy="964406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465364" indent="-465364">
              <a:spcBef>
                <a:spcPts val="4500"/>
              </a:spcBef>
              <a:buClrTx/>
              <a:defRPr sz="3800"/>
            </a:lvl1pPr>
            <a:lvl2pPr marL="808264" indent="-465364">
              <a:spcBef>
                <a:spcPts val="4500"/>
              </a:spcBef>
              <a:buClrTx/>
              <a:defRPr sz="3800"/>
            </a:lvl2pPr>
            <a:lvl3pPr marL="1151164" indent="-465364">
              <a:spcBef>
                <a:spcPts val="4500"/>
              </a:spcBef>
              <a:buClrTx/>
              <a:defRPr sz="3800"/>
            </a:lvl3pPr>
            <a:lvl4pPr marL="1494064" indent="-465364">
              <a:spcBef>
                <a:spcPts val="4500"/>
              </a:spcBef>
              <a:buClrTx/>
              <a:defRPr sz="3800"/>
            </a:lvl4pPr>
            <a:lvl5pPr marL="1836964" indent="-465364">
              <a:spcBef>
                <a:spcPts val="4500"/>
              </a:spcBef>
              <a:buClrTx/>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084843" y="6983015"/>
            <a:ext cx="8277822" cy="5518548"/>
          </a:xfrm>
          <a:prstGeom prst="rect">
            <a:avLst/>
          </a:prstGeom>
        </p:spPr>
        <p:txBody>
          <a:bodyPr lIns="91439" tIns="45719" rIns="91439" bIns="45719" anchor="t">
            <a:noAutofit/>
          </a:bodyPr>
          <a:lstStyle/>
          <a:p>
            <a:pPr/>
          </a:p>
        </p:txBody>
      </p:sp>
      <p:sp>
        <p:nvSpPr>
          <p:cNvPr id="84" name="Image"/>
          <p:cNvSpPr/>
          <p:nvPr>
            <p:ph type="pic" sz="quarter" idx="22"/>
          </p:nvPr>
        </p:nvSpPr>
        <p:spPr>
          <a:xfrm>
            <a:off x="12522398" y="898922"/>
            <a:ext cx="8268892" cy="5512594"/>
          </a:xfrm>
          <a:prstGeom prst="rect">
            <a:avLst/>
          </a:prstGeom>
        </p:spPr>
        <p:txBody>
          <a:bodyPr lIns="91439" tIns="45719" rIns="91439" bIns="45719" anchor="t">
            <a:noAutofit/>
          </a:bodyPr>
          <a:lstStyle/>
          <a:p>
            <a:pPr/>
          </a:p>
        </p:txBody>
      </p:sp>
      <p:sp>
        <p:nvSpPr>
          <p:cNvPr id="85" name="Image"/>
          <p:cNvSpPr/>
          <p:nvPr>
            <p:ph type="pic" idx="23"/>
          </p:nvPr>
        </p:nvSpPr>
        <p:spPr>
          <a:xfrm>
            <a:off x="-1733848" y="-178594"/>
            <a:ext cx="19020235" cy="1268015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b="0" sz="22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Double-click to edit"/>
          <p:cNvSpPr txBox="1"/>
          <p:nvPr>
            <p:ph type="title"/>
          </p:nvPr>
        </p:nvSpPr>
        <p:spPr>
          <a:xfrm>
            <a:off x="279517" y="357187"/>
            <a:ext cx="23935005" cy="13001626"/>
          </a:xfrm>
          <a:prstGeom prst="rect">
            <a:avLst/>
          </a:prstGeom>
        </p:spPr>
        <p:txBody>
          <a:bodyPr/>
          <a:lstStyle/>
          <a:p>
            <a:pPr/>
          </a:p>
          <a:p>
            <a:pPr/>
          </a:p>
          <a:p>
            <a:pPr/>
          </a:p>
          <a:p>
            <a:pPr/>
          </a:p>
          <a:p>
            <a:pPr/>
          </a:p>
          <a:p>
            <a:pPr/>
          </a:p>
        </p:txBody>
      </p:sp>
      <p:pic>
        <p:nvPicPr>
          <p:cNvPr id="120" name="UFO#15.jpg" descr="UFO#15.jpg"/>
          <p:cNvPicPr>
            <a:picLocks noChangeAspect="1"/>
          </p:cNvPicPr>
          <p:nvPr/>
        </p:nvPicPr>
        <p:blipFill>
          <a:blip r:embed="rId2">
            <a:extLst/>
          </a:blip>
          <a:stretch>
            <a:fillRect/>
          </a:stretch>
        </p:blipFill>
        <p:spPr>
          <a:xfrm>
            <a:off x="3628407" y="1098550"/>
            <a:ext cx="17127186" cy="6050686"/>
          </a:xfrm>
          <a:prstGeom prst="rect">
            <a:avLst/>
          </a:prstGeom>
          <a:ln w="12700">
            <a:miter lim="400000"/>
          </a:ln>
        </p:spPr>
      </p:pic>
      <p:pic>
        <p:nvPicPr>
          <p:cNvPr id="121" name="ufo#16.jpg" descr="ufo#16.jpg"/>
          <p:cNvPicPr>
            <a:picLocks noChangeAspect="1"/>
          </p:cNvPicPr>
          <p:nvPr/>
        </p:nvPicPr>
        <p:blipFill>
          <a:blip r:embed="rId3">
            <a:extLst/>
          </a:blip>
          <a:stretch>
            <a:fillRect/>
          </a:stretch>
        </p:blipFill>
        <p:spPr>
          <a:xfrm>
            <a:off x="3421618" y="8104187"/>
            <a:ext cx="17650804" cy="298294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Double-click to edit"/>
          <p:cNvSpPr txBox="1"/>
          <p:nvPr>
            <p:ph type="title"/>
          </p:nvPr>
        </p:nvSpPr>
        <p:spPr>
          <a:xfrm>
            <a:off x="240078" y="357187"/>
            <a:ext cx="23903844" cy="13095295"/>
          </a:xfrm>
          <a:prstGeom prst="rect">
            <a:avLst/>
          </a:prstGeom>
        </p:spPr>
        <p:txBody>
          <a:bodyPr/>
          <a:lstStyle/>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p:txBody>
      </p:sp>
      <p:pic>
        <p:nvPicPr>
          <p:cNvPr id="149" name="roncarlson#8.jpg" descr="roncarlson#8.jpg"/>
          <p:cNvPicPr>
            <a:picLocks noChangeAspect="1"/>
          </p:cNvPicPr>
          <p:nvPr/>
        </p:nvPicPr>
        <p:blipFill>
          <a:blip r:embed="rId2">
            <a:extLst/>
          </a:blip>
          <a:stretch>
            <a:fillRect/>
          </a:stretch>
        </p:blipFill>
        <p:spPr>
          <a:xfrm>
            <a:off x="1330325" y="1947862"/>
            <a:ext cx="5626100" cy="8013701"/>
          </a:xfrm>
          <a:prstGeom prst="rect">
            <a:avLst/>
          </a:prstGeom>
          <a:ln w="12700">
            <a:miter lim="400000"/>
          </a:ln>
        </p:spPr>
      </p:pic>
      <p:pic>
        <p:nvPicPr>
          <p:cNvPr id="150" name="ron#2.jpg" descr="ron#2.jpg"/>
          <p:cNvPicPr>
            <a:picLocks noChangeAspect="1"/>
          </p:cNvPicPr>
          <p:nvPr/>
        </p:nvPicPr>
        <p:blipFill>
          <a:blip r:embed="rId3">
            <a:extLst/>
          </a:blip>
          <a:stretch>
            <a:fillRect/>
          </a:stretch>
        </p:blipFill>
        <p:spPr>
          <a:xfrm>
            <a:off x="8434387" y="2807102"/>
            <a:ext cx="14363203" cy="672067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Double-click to edit"/>
          <p:cNvSpPr txBox="1"/>
          <p:nvPr>
            <p:ph type="title"/>
          </p:nvPr>
        </p:nvSpPr>
        <p:spPr>
          <a:xfrm>
            <a:off x="328631" y="62554"/>
            <a:ext cx="23726738" cy="13257517"/>
          </a:xfrm>
          <a:prstGeom prst="rect">
            <a:avLst/>
          </a:prstGeom>
        </p:spPr>
        <p:txBody>
          <a:bodyPr/>
          <a:lstStyle/>
          <a:p>
            <a:pPr/>
          </a:p>
          <a:p>
            <a:pPr/>
          </a:p>
        </p:txBody>
      </p:sp>
      <p:pic>
        <p:nvPicPr>
          <p:cNvPr id="153" name="roncarlson#8.jpg" descr="roncarlson#8.jpg"/>
          <p:cNvPicPr>
            <a:picLocks noChangeAspect="1"/>
          </p:cNvPicPr>
          <p:nvPr/>
        </p:nvPicPr>
        <p:blipFill>
          <a:blip r:embed="rId2">
            <a:extLst/>
          </a:blip>
          <a:stretch>
            <a:fillRect/>
          </a:stretch>
        </p:blipFill>
        <p:spPr>
          <a:xfrm>
            <a:off x="1354137" y="2112962"/>
            <a:ext cx="5626101" cy="8013701"/>
          </a:xfrm>
          <a:prstGeom prst="rect">
            <a:avLst/>
          </a:prstGeom>
          <a:ln w="12700">
            <a:miter lim="400000"/>
          </a:ln>
        </p:spPr>
      </p:pic>
      <p:pic>
        <p:nvPicPr>
          <p:cNvPr id="154" name="ron#3.jpg" descr="ron#3.jpg"/>
          <p:cNvPicPr>
            <a:picLocks noChangeAspect="1"/>
          </p:cNvPicPr>
          <p:nvPr/>
        </p:nvPicPr>
        <p:blipFill>
          <a:blip r:embed="rId3">
            <a:extLst/>
          </a:blip>
          <a:stretch>
            <a:fillRect/>
          </a:stretch>
        </p:blipFill>
        <p:spPr>
          <a:xfrm>
            <a:off x="8128000" y="2861426"/>
            <a:ext cx="15468072" cy="685014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Double-click to edit"/>
          <p:cNvSpPr txBox="1"/>
          <p:nvPr>
            <p:ph type="title"/>
          </p:nvPr>
        </p:nvSpPr>
        <p:spPr>
          <a:xfrm>
            <a:off x="240171" y="357187"/>
            <a:ext cx="23903658" cy="13001626"/>
          </a:xfrm>
          <a:prstGeom prst="rect">
            <a:avLst/>
          </a:prstGeom>
        </p:spPr>
        <p:txBody>
          <a:bodyPr/>
          <a:lstStyle/>
          <a:p>
            <a:pPr/>
          </a:p>
          <a:p>
            <a:pPr/>
          </a:p>
          <a:p>
            <a:pPr/>
          </a:p>
          <a:p>
            <a:pPr/>
          </a:p>
        </p:txBody>
      </p:sp>
      <p:pic>
        <p:nvPicPr>
          <p:cNvPr id="157" name="roncarlson#8.jpg" descr="roncarlson#8.jpg"/>
          <p:cNvPicPr>
            <a:picLocks noChangeAspect="1"/>
          </p:cNvPicPr>
          <p:nvPr/>
        </p:nvPicPr>
        <p:blipFill>
          <a:blip r:embed="rId2">
            <a:extLst/>
          </a:blip>
          <a:stretch>
            <a:fillRect/>
          </a:stretch>
        </p:blipFill>
        <p:spPr>
          <a:xfrm>
            <a:off x="1457325" y="2359025"/>
            <a:ext cx="5626100" cy="8013700"/>
          </a:xfrm>
          <a:prstGeom prst="rect">
            <a:avLst/>
          </a:prstGeom>
          <a:ln w="12700">
            <a:miter lim="400000"/>
          </a:ln>
        </p:spPr>
      </p:pic>
      <p:pic>
        <p:nvPicPr>
          <p:cNvPr id="158" name="ron#4.jpg" descr="ron#4.jpg"/>
          <p:cNvPicPr>
            <a:picLocks noChangeAspect="1"/>
          </p:cNvPicPr>
          <p:nvPr/>
        </p:nvPicPr>
        <p:blipFill>
          <a:blip r:embed="rId3">
            <a:extLst/>
          </a:blip>
          <a:stretch>
            <a:fillRect/>
          </a:stretch>
        </p:blipFill>
        <p:spPr>
          <a:xfrm>
            <a:off x="8145462" y="2227419"/>
            <a:ext cx="14928539" cy="827691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Double-click to edit"/>
          <p:cNvSpPr txBox="1"/>
          <p:nvPr>
            <p:ph type="title"/>
          </p:nvPr>
        </p:nvSpPr>
        <p:spPr>
          <a:xfrm>
            <a:off x="342304" y="357187"/>
            <a:ext cx="23699392" cy="13001626"/>
          </a:xfrm>
          <a:prstGeom prst="rect">
            <a:avLst/>
          </a:prstGeom>
        </p:spPr>
        <p:txBody>
          <a:bodyPr/>
          <a:lstStyle/>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p:txBody>
      </p:sp>
      <p:pic>
        <p:nvPicPr>
          <p:cNvPr id="161" name="roncarlson#8.jpg" descr="roncarlson#8.jpg"/>
          <p:cNvPicPr>
            <a:picLocks noChangeAspect="1"/>
          </p:cNvPicPr>
          <p:nvPr/>
        </p:nvPicPr>
        <p:blipFill>
          <a:blip r:embed="rId2">
            <a:extLst/>
          </a:blip>
          <a:stretch>
            <a:fillRect/>
          </a:stretch>
        </p:blipFill>
        <p:spPr>
          <a:xfrm>
            <a:off x="1171575" y="2239962"/>
            <a:ext cx="5626100" cy="8013701"/>
          </a:xfrm>
          <a:prstGeom prst="rect">
            <a:avLst/>
          </a:prstGeom>
          <a:ln w="12700">
            <a:miter lim="400000"/>
          </a:ln>
        </p:spPr>
      </p:pic>
      <p:pic>
        <p:nvPicPr>
          <p:cNvPr id="162" name="ron#5.jpg" descr="ron#5.jpg"/>
          <p:cNvPicPr>
            <a:picLocks noChangeAspect="1"/>
          </p:cNvPicPr>
          <p:nvPr/>
        </p:nvPicPr>
        <p:blipFill>
          <a:blip r:embed="rId3">
            <a:extLst/>
          </a:blip>
          <a:stretch>
            <a:fillRect/>
          </a:stretch>
        </p:blipFill>
        <p:spPr>
          <a:xfrm>
            <a:off x="7446711" y="3717399"/>
            <a:ext cx="16201468" cy="505882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Double-click to edit"/>
          <p:cNvSpPr txBox="1"/>
          <p:nvPr>
            <p:ph type="title"/>
          </p:nvPr>
        </p:nvSpPr>
        <p:spPr>
          <a:xfrm>
            <a:off x="236915" y="357187"/>
            <a:ext cx="23910170" cy="13169616"/>
          </a:xfrm>
          <a:prstGeom prst="rect">
            <a:avLst/>
          </a:prstGeom>
        </p:spPr>
        <p:txBody>
          <a:bodyPr/>
          <a:lstStyle/>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p:txBody>
      </p:sp>
      <p:pic>
        <p:nvPicPr>
          <p:cNvPr id="165" name="roncarlson#8.jpg" descr="roncarlson#8.jpg"/>
          <p:cNvPicPr>
            <a:picLocks noChangeAspect="1"/>
          </p:cNvPicPr>
          <p:nvPr/>
        </p:nvPicPr>
        <p:blipFill>
          <a:blip r:embed="rId2">
            <a:extLst/>
          </a:blip>
          <a:stretch>
            <a:fillRect/>
          </a:stretch>
        </p:blipFill>
        <p:spPr>
          <a:xfrm>
            <a:off x="1282700" y="2364321"/>
            <a:ext cx="5626100" cy="8013701"/>
          </a:xfrm>
          <a:prstGeom prst="rect">
            <a:avLst/>
          </a:prstGeom>
          <a:ln w="12700">
            <a:miter lim="400000"/>
          </a:ln>
        </p:spPr>
      </p:pic>
      <p:pic>
        <p:nvPicPr>
          <p:cNvPr id="166" name="ron#6.jpg" descr="ron#6.jpg"/>
          <p:cNvPicPr>
            <a:picLocks noChangeAspect="1"/>
          </p:cNvPicPr>
          <p:nvPr/>
        </p:nvPicPr>
        <p:blipFill>
          <a:blip r:embed="rId3">
            <a:extLst/>
          </a:blip>
          <a:stretch>
            <a:fillRect/>
          </a:stretch>
        </p:blipFill>
        <p:spPr>
          <a:xfrm>
            <a:off x="7827962" y="2627519"/>
            <a:ext cx="15616378" cy="7487305"/>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Double-click to edit"/>
          <p:cNvSpPr txBox="1"/>
          <p:nvPr>
            <p:ph type="title"/>
          </p:nvPr>
        </p:nvSpPr>
        <p:spPr>
          <a:xfrm>
            <a:off x="335421" y="357187"/>
            <a:ext cx="23713158"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169" name="roncarlson#8.jpg" descr="roncarlson#8.jpg"/>
          <p:cNvPicPr>
            <a:picLocks noChangeAspect="1"/>
          </p:cNvPicPr>
          <p:nvPr/>
        </p:nvPicPr>
        <p:blipFill>
          <a:blip r:embed="rId2">
            <a:extLst/>
          </a:blip>
          <a:stretch>
            <a:fillRect/>
          </a:stretch>
        </p:blipFill>
        <p:spPr>
          <a:xfrm>
            <a:off x="1338262" y="2525712"/>
            <a:ext cx="5626101" cy="8013701"/>
          </a:xfrm>
          <a:prstGeom prst="rect">
            <a:avLst/>
          </a:prstGeom>
          <a:ln w="12700">
            <a:miter lim="400000"/>
          </a:ln>
        </p:spPr>
      </p:pic>
      <p:pic>
        <p:nvPicPr>
          <p:cNvPr id="170" name="ron#7.jpg" descr="ron#7.jpg"/>
          <p:cNvPicPr>
            <a:picLocks noChangeAspect="1"/>
          </p:cNvPicPr>
          <p:nvPr/>
        </p:nvPicPr>
        <p:blipFill>
          <a:blip r:embed="rId3">
            <a:extLst/>
          </a:blip>
          <a:stretch>
            <a:fillRect/>
          </a:stretch>
        </p:blipFill>
        <p:spPr>
          <a:xfrm>
            <a:off x="7796212" y="2792404"/>
            <a:ext cx="15705560" cy="748031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he Rising Interest in the Supernatural,…"/>
          <p:cNvSpPr txBox="1"/>
          <p:nvPr>
            <p:ph type="title"/>
          </p:nvPr>
        </p:nvSpPr>
        <p:spPr>
          <a:xfrm>
            <a:off x="321012" y="357187"/>
            <a:ext cx="23741976" cy="13124741"/>
          </a:xfrm>
          <a:prstGeom prst="rect">
            <a:avLst/>
          </a:prstGeom>
        </p:spPr>
        <p:txBody>
          <a:bodyPr/>
          <a:lstStyle/>
          <a:p>
            <a:pPr defTabSz="328612">
              <a:defRPr sz="6440">
                <a:solidFill>
                  <a:srgbClr val="FFD479"/>
                </a:solidFill>
                <a:latin typeface="Arial"/>
                <a:ea typeface="Arial"/>
                <a:cs typeface="Arial"/>
                <a:sym typeface="Arial"/>
              </a:defRPr>
            </a:pPr>
            <a:r>
              <a:rPr i="1"/>
              <a:t>The Rising Interest in the Supernatural,</a:t>
            </a:r>
            <a:endParaRPr i="1"/>
          </a:p>
          <a:p>
            <a:pPr defTabSz="328612">
              <a:defRPr sz="6440">
                <a:solidFill>
                  <a:srgbClr val="FFD479"/>
                </a:solidFill>
                <a:latin typeface="Arial"/>
                <a:ea typeface="Arial"/>
                <a:cs typeface="Arial"/>
                <a:sym typeface="Arial"/>
              </a:defRPr>
            </a:pPr>
            <a:r>
              <a:t>Presented by Larry McLean at the</a:t>
            </a:r>
            <a:br/>
            <a:r>
              <a:t>Seventh Mid-America Prophecy Conference, </a:t>
            </a:r>
            <a:br/>
            <a:r>
              <a:t>Oklahoma City, July 27, 1988:</a:t>
            </a:r>
          </a:p>
          <a:p>
            <a:pPr defTabSz="328612">
              <a:defRPr sz="6440">
                <a:latin typeface="Arial"/>
                <a:ea typeface="Arial"/>
                <a:cs typeface="Arial"/>
                <a:sym typeface="Arial"/>
              </a:defRPr>
            </a:pPr>
          </a:p>
          <a:p>
            <a:pPr defTabSz="328612">
              <a:defRPr sz="6440">
                <a:latin typeface="Arial"/>
                <a:ea typeface="Arial"/>
                <a:cs typeface="Arial"/>
                <a:sym typeface="Arial"/>
              </a:defRPr>
            </a:pPr>
          </a:p>
          <a:p>
            <a:pPr defTabSz="328612">
              <a:defRPr sz="6440">
                <a:latin typeface="Arial"/>
                <a:ea typeface="Arial"/>
                <a:cs typeface="Arial"/>
                <a:sym typeface="Arial"/>
              </a:defRPr>
            </a:pPr>
            <a:r>
              <a:t>Our generation won't be shocked by the demonic invasion. They are actually anticipating that extraterrestrial intelligent beings, who look very different from us, will some day contact the earth and help us with ecological, monetary, and political problems.</a:t>
            </a: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Alice Bailey: Coined The Term New Age &amp; Wrote Over 24 Books With A Demon She Channeled"/>
          <p:cNvSpPr txBox="1"/>
          <p:nvPr>
            <p:ph type="title"/>
          </p:nvPr>
        </p:nvSpPr>
        <p:spPr>
          <a:xfrm>
            <a:off x="390241" y="357187"/>
            <a:ext cx="23735919" cy="13001626"/>
          </a:xfrm>
          <a:prstGeom prst="rect">
            <a:avLst/>
          </a:prstGeom>
        </p:spPr>
        <p:txBody>
          <a:bodyPr/>
          <a:lstStyle/>
          <a:p>
            <a:pPr/>
          </a:p>
          <a:p>
            <a:pPr/>
          </a:p>
          <a:p>
            <a:pPr/>
          </a:p>
          <a:p>
            <a:pPr/>
          </a:p>
          <a:p>
            <a:pPr/>
          </a:p>
          <a:p>
            <a:pPr/>
          </a:p>
          <a:p>
            <a:pPr>
              <a:defRPr sz="7500">
                <a:latin typeface="Arial"/>
                <a:ea typeface="Arial"/>
                <a:cs typeface="Arial"/>
                <a:sym typeface="Arial"/>
              </a:defRPr>
            </a:pPr>
            <a:r>
              <a:t>Alice Bailey: Coined The Term New Age &amp; Wrote Over 24 Books With A Demon She Channeled </a:t>
            </a:r>
          </a:p>
        </p:txBody>
      </p:sp>
      <p:pic>
        <p:nvPicPr>
          <p:cNvPr id="175" name="Alice Bailey.jpg" descr="Alice Bailey.jpg"/>
          <p:cNvPicPr>
            <a:picLocks noChangeAspect="1"/>
          </p:cNvPicPr>
          <p:nvPr/>
        </p:nvPicPr>
        <p:blipFill>
          <a:blip r:embed="rId2">
            <a:extLst/>
          </a:blip>
          <a:stretch>
            <a:fillRect/>
          </a:stretch>
        </p:blipFill>
        <p:spPr>
          <a:xfrm>
            <a:off x="8607655" y="698883"/>
            <a:ext cx="7301092" cy="941589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Helen Schucman: Wrote the “Bible” of the New Age Movement, A Course in Miracles, with a Demon She Channeled  That She Called Jesus of Nazareth"/>
          <p:cNvSpPr txBox="1"/>
          <p:nvPr>
            <p:ph type="title"/>
          </p:nvPr>
        </p:nvSpPr>
        <p:spPr>
          <a:xfrm>
            <a:off x="343861" y="357187"/>
            <a:ext cx="23696278" cy="13001626"/>
          </a:xfrm>
          <a:prstGeom prst="rect">
            <a:avLst/>
          </a:prstGeom>
        </p:spPr>
        <p:txBody>
          <a:bodyPr/>
          <a:lstStyle/>
          <a:p>
            <a:pPr/>
          </a:p>
          <a:p>
            <a:pPr/>
          </a:p>
          <a:p>
            <a:pPr/>
          </a:p>
          <a:p>
            <a:pPr/>
          </a:p>
          <a:p>
            <a:pPr/>
          </a:p>
          <a:p>
            <a:pPr>
              <a:defRPr sz="6400">
                <a:latin typeface="Arial"/>
                <a:ea typeface="Arial"/>
                <a:cs typeface="Arial"/>
                <a:sym typeface="Arial"/>
              </a:defRPr>
            </a:pPr>
            <a:r>
              <a:t>Helen Schucman: Wrote the “Bible” of the New Age Movement, </a:t>
            </a:r>
            <a:r>
              <a:rPr i="1"/>
              <a:t>A Course in Miracles,</a:t>
            </a:r>
            <a:r>
              <a:t> with a Demon She Channeled  That She Called Jesus of Nazareth </a:t>
            </a:r>
          </a:p>
        </p:txBody>
      </p:sp>
      <p:pic>
        <p:nvPicPr>
          <p:cNvPr id="178" name="helen Schucman.jpg" descr="helen Schucman.jpg"/>
          <p:cNvPicPr>
            <a:picLocks noChangeAspect="1"/>
          </p:cNvPicPr>
          <p:nvPr/>
        </p:nvPicPr>
        <p:blipFill>
          <a:blip r:embed="rId2">
            <a:extLst/>
          </a:blip>
          <a:stretch>
            <a:fillRect/>
          </a:stretch>
        </p:blipFill>
        <p:spPr>
          <a:xfrm>
            <a:off x="8528132" y="223777"/>
            <a:ext cx="7327736" cy="9125104"/>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Dr. Jacques Vallee:"/>
          <p:cNvSpPr txBox="1"/>
          <p:nvPr>
            <p:ph type="title"/>
          </p:nvPr>
        </p:nvSpPr>
        <p:spPr>
          <a:xfrm>
            <a:off x="178328" y="357187"/>
            <a:ext cx="23837707" cy="13141191"/>
          </a:xfrm>
          <a:prstGeom prst="rect">
            <a:avLst/>
          </a:prstGeom>
        </p:spPr>
        <p:txBody>
          <a:bodyPr/>
          <a:lstStyle/>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4000">
                <a:latin typeface="Arial"/>
                <a:ea typeface="Arial"/>
                <a:cs typeface="Arial"/>
                <a:sym typeface="Arial"/>
              </a:defRPr>
            </a:pPr>
          </a:p>
          <a:p>
            <a:pPr defTabSz="328612">
              <a:defRPr sz="8000">
                <a:latin typeface="Arial"/>
                <a:ea typeface="Arial"/>
                <a:cs typeface="Arial"/>
                <a:sym typeface="Arial"/>
              </a:defRPr>
            </a:pPr>
            <a:r>
              <a:t>Dr. Jacques Vallee:</a:t>
            </a:r>
          </a:p>
          <a:p>
            <a:pPr defTabSz="328612">
              <a:defRPr sz="4480"/>
            </a:pPr>
          </a:p>
          <a:p>
            <a:pPr defTabSz="328612">
              <a:defRPr sz="4480"/>
            </a:pPr>
          </a:p>
          <a:p>
            <a:pPr defTabSz="328612">
              <a:defRPr sz="4480"/>
            </a:pPr>
          </a:p>
          <a:p>
            <a:pPr defTabSz="328612">
              <a:defRPr sz="4480"/>
            </a:pPr>
          </a:p>
          <a:p>
            <a:pPr defTabSz="328612">
              <a:defRPr sz="4480"/>
            </a:pPr>
          </a:p>
        </p:txBody>
      </p:sp>
      <p:pic>
        <p:nvPicPr>
          <p:cNvPr id="181" name="Jacques Vallee Picture.jpg" descr="Jacques Vallee Picture.jpg"/>
          <p:cNvPicPr>
            <a:picLocks noChangeAspect="1"/>
          </p:cNvPicPr>
          <p:nvPr/>
        </p:nvPicPr>
        <p:blipFill>
          <a:blip r:embed="rId2">
            <a:extLst/>
          </a:blip>
          <a:stretch>
            <a:fillRect/>
          </a:stretch>
        </p:blipFill>
        <p:spPr>
          <a:xfrm>
            <a:off x="5348361" y="44507"/>
            <a:ext cx="13687278" cy="891186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Double-click to edit"/>
          <p:cNvSpPr txBox="1"/>
          <p:nvPr>
            <p:ph type="title"/>
          </p:nvPr>
        </p:nvSpPr>
        <p:spPr>
          <a:xfrm>
            <a:off x="291796" y="357187"/>
            <a:ext cx="23800408" cy="13247471"/>
          </a:xfrm>
          <a:prstGeom prst="rect">
            <a:avLst/>
          </a:prstGeom>
        </p:spPr>
        <p:txBody>
          <a:bodyPr/>
          <a:lstStyle/>
          <a:p>
            <a:pPr/>
          </a:p>
          <a:p>
            <a:pPr/>
          </a:p>
          <a:p>
            <a:pPr/>
          </a:p>
          <a:p>
            <a:pPr/>
          </a:p>
          <a:p>
            <a:pPr/>
          </a:p>
        </p:txBody>
      </p:sp>
      <p:pic>
        <p:nvPicPr>
          <p:cNvPr id="124" name="navy#1.jpg" descr="navy#1.jpg"/>
          <p:cNvPicPr>
            <a:picLocks noChangeAspect="1"/>
          </p:cNvPicPr>
          <p:nvPr/>
        </p:nvPicPr>
        <p:blipFill>
          <a:blip r:embed="rId2">
            <a:extLst/>
          </a:blip>
          <a:stretch>
            <a:fillRect/>
          </a:stretch>
        </p:blipFill>
        <p:spPr>
          <a:xfrm>
            <a:off x="5020456" y="423862"/>
            <a:ext cx="14343088" cy="1254814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Dr. Jacques Vallee:…"/>
          <p:cNvSpPr txBox="1"/>
          <p:nvPr>
            <p:ph type="title"/>
          </p:nvPr>
        </p:nvSpPr>
        <p:spPr>
          <a:xfrm>
            <a:off x="284113" y="357187"/>
            <a:ext cx="23815774" cy="13001626"/>
          </a:xfrm>
          <a:prstGeom prst="rect">
            <a:avLst/>
          </a:prstGeom>
        </p:spPr>
        <p:txBody>
          <a:bodyPr/>
          <a:lstStyle/>
          <a:p>
            <a:pPr algn="l" defTabSz="457200">
              <a:defRPr sz="1800">
                <a:solidFill>
                  <a:srgbClr val="0D0D0D"/>
                </a:solidFill>
                <a:latin typeface="Helvetica"/>
                <a:ea typeface="Helvetica"/>
                <a:cs typeface="Helvetica"/>
                <a:sym typeface="Helvetica"/>
              </a:defRPr>
            </a:pPr>
          </a:p>
          <a:p>
            <a:pPr>
              <a:defRPr sz="7500">
                <a:solidFill>
                  <a:srgbClr val="FFD479"/>
                </a:solidFill>
                <a:latin typeface="Arial"/>
                <a:ea typeface="Arial"/>
                <a:cs typeface="Arial"/>
                <a:sym typeface="Arial"/>
              </a:defRPr>
            </a:pPr>
            <a:r>
              <a:t>Dr. Jacques Vallee:</a:t>
            </a:r>
          </a:p>
          <a:p>
            <a:pPr>
              <a:defRPr sz="7500">
                <a:latin typeface="Arial"/>
                <a:ea typeface="Arial"/>
                <a:cs typeface="Arial"/>
                <a:sym typeface="Arial"/>
              </a:defRPr>
            </a:pPr>
          </a:p>
          <a:p>
            <a:pPr>
              <a:defRPr sz="7500">
                <a:latin typeface="Arial"/>
                <a:ea typeface="Arial"/>
                <a:cs typeface="Arial"/>
                <a:sym typeface="Arial"/>
              </a:defRPr>
            </a:pPr>
            <a:r>
              <a:t>We are dealing with a yet unrecognized level of consciousness, independent of man but closely linked to the earth.... I do not believe anymore that UFOs are simply the spacecraft of some race of extraterrestrial visitors. This notion is too simplistic to explain their appearance, the frequency of their manifestations through recorded history, and the structure of the information exchanged with them during contact.</a:t>
            </a:r>
          </a:p>
        </p:txBody>
      </p:sp>
      <p:sp>
        <p:nvSpPr>
          <p:cNvPr id="184" name="Jacques Vallee:"/>
          <p:cNvSpPr txBox="1"/>
          <p:nvPr/>
        </p:nvSpPr>
        <p:spPr>
          <a:xfrm>
            <a:off x="4541822" y="3225010"/>
            <a:ext cx="1575198" cy="384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b="0" sz="1600">
                <a:solidFill>
                  <a:srgbClr val="000000"/>
                </a:solidFill>
                <a:latin typeface="Helvetica"/>
                <a:ea typeface="Helvetica"/>
                <a:cs typeface="Helvetica"/>
                <a:sym typeface="Helvetica"/>
              </a:defRPr>
            </a:lvl1pPr>
          </a:lstStyle>
          <a:p>
            <a:pPr/>
            <a:r>
              <a:t>Jacques Vallee: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Dr. Jacques Vallee:…"/>
          <p:cNvSpPr txBox="1"/>
          <p:nvPr>
            <p:ph type="title"/>
          </p:nvPr>
        </p:nvSpPr>
        <p:spPr>
          <a:xfrm>
            <a:off x="232364" y="357187"/>
            <a:ext cx="23919272" cy="13001626"/>
          </a:xfrm>
          <a:prstGeom prst="rect">
            <a:avLst/>
          </a:prstGeom>
        </p:spPr>
        <p:txBody>
          <a:bodyPr/>
          <a:lstStyle/>
          <a:p>
            <a:pPr>
              <a:defRPr sz="8900">
                <a:solidFill>
                  <a:srgbClr val="FFD479"/>
                </a:solidFill>
                <a:latin typeface="Arial"/>
                <a:ea typeface="Arial"/>
                <a:cs typeface="Arial"/>
                <a:sym typeface="Arial"/>
              </a:defRPr>
            </a:pPr>
            <a:r>
              <a:t>Dr. Jacques Vallee:</a:t>
            </a:r>
          </a:p>
          <a:p>
            <a:pPr>
              <a:defRPr sz="8900">
                <a:latin typeface="Arial"/>
                <a:ea typeface="Arial"/>
                <a:cs typeface="Arial"/>
                <a:sym typeface="Arial"/>
              </a:defRPr>
            </a:pPr>
          </a:p>
          <a:p>
            <a:pPr>
              <a:defRPr sz="8900">
                <a:latin typeface="Arial"/>
                <a:ea typeface="Arial"/>
                <a:cs typeface="Arial"/>
                <a:sym typeface="Arial"/>
              </a:defRPr>
            </a:pPr>
            <a:r>
              <a:t>The “medical examination” to which abductees are said to be subjected, often accompanied by sadistic sexual manipulation, is reminiscent of the medieval tales of encounters with demons.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Dr. Jacques Vallee:…"/>
          <p:cNvSpPr txBox="1"/>
          <p:nvPr>
            <p:ph type="title"/>
          </p:nvPr>
        </p:nvSpPr>
        <p:spPr>
          <a:xfrm>
            <a:off x="248014" y="357187"/>
            <a:ext cx="23887972" cy="13001626"/>
          </a:xfrm>
          <a:prstGeom prst="rect">
            <a:avLst/>
          </a:prstGeom>
        </p:spPr>
        <p:txBody>
          <a:bodyPr/>
          <a:lstStyle/>
          <a:p>
            <a:pPr>
              <a:defRPr sz="7500">
                <a:solidFill>
                  <a:srgbClr val="FFD479"/>
                </a:solidFill>
                <a:latin typeface="Arial"/>
                <a:ea typeface="Arial"/>
                <a:cs typeface="Arial"/>
                <a:sym typeface="Arial"/>
              </a:defRPr>
            </a:pPr>
            <a:r>
              <a:t>Dr. Jacques Vallee:</a:t>
            </a:r>
          </a:p>
          <a:p>
            <a:pPr>
              <a:defRPr sz="7500">
                <a:latin typeface="Arial"/>
                <a:ea typeface="Arial"/>
                <a:cs typeface="Arial"/>
                <a:sym typeface="Arial"/>
              </a:defRPr>
            </a:pPr>
          </a:p>
          <a:p>
            <a:pPr>
              <a:defRPr sz="7500">
                <a:latin typeface="Arial"/>
                <a:ea typeface="Arial"/>
                <a:cs typeface="Arial"/>
                <a:sym typeface="Arial"/>
              </a:defRPr>
            </a:pPr>
            <a:r>
              <a:t>[An] impressive parallel [can] be made between UFO occupants and the popular conceptions of demons.</a:t>
            </a:r>
          </a:p>
          <a:p>
            <a:pPr>
              <a:defRPr sz="7500">
                <a:latin typeface="Arial"/>
                <a:ea typeface="Arial"/>
                <a:cs typeface="Arial"/>
                <a:sym typeface="Arial"/>
              </a:defRPr>
            </a:pPr>
          </a:p>
          <a:p>
            <a:pPr>
              <a:defRPr sz="7500">
                <a:latin typeface="Arial"/>
                <a:ea typeface="Arial"/>
                <a:cs typeface="Arial"/>
                <a:sym typeface="Arial"/>
              </a:defRPr>
            </a:pPr>
            <a:r>
              <a:t>...human belief... is being controlled and conditioned, man's concepts are being rearranged.” [We may be headed toward] "a massive change of human attitudes toward paranormal abilities and extraterrestrial life."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Dr. Jacques Vallee:…"/>
          <p:cNvSpPr txBox="1"/>
          <p:nvPr>
            <p:ph type="title"/>
          </p:nvPr>
        </p:nvSpPr>
        <p:spPr>
          <a:xfrm>
            <a:off x="251099" y="274667"/>
            <a:ext cx="23881802" cy="13166666"/>
          </a:xfrm>
          <a:prstGeom prst="rect">
            <a:avLst/>
          </a:prstGeom>
        </p:spPr>
        <p:txBody>
          <a:bodyPr/>
          <a:lstStyle/>
          <a:p>
            <a:pPr>
              <a:defRPr sz="7400">
                <a:solidFill>
                  <a:srgbClr val="FFD479"/>
                </a:solidFill>
                <a:latin typeface="Arial"/>
                <a:ea typeface="Arial"/>
                <a:cs typeface="Arial"/>
                <a:sym typeface="Arial"/>
              </a:defRPr>
            </a:pPr>
            <a:r>
              <a:t>Dr. Jacques Vallee:</a:t>
            </a:r>
          </a:p>
          <a:p>
            <a:pPr>
              <a:defRPr sz="7400">
                <a:latin typeface="Arial"/>
                <a:ea typeface="Arial"/>
                <a:cs typeface="Arial"/>
                <a:sym typeface="Arial"/>
              </a:defRPr>
            </a:pPr>
          </a:p>
          <a:p>
            <a:pPr>
              <a:defRPr sz="7400">
                <a:latin typeface="Arial"/>
                <a:ea typeface="Arial"/>
                <a:cs typeface="Arial"/>
                <a:sym typeface="Arial"/>
              </a:defRPr>
            </a:pPr>
          </a:p>
          <a:p>
            <a:pPr>
              <a:defRPr sz="7400">
                <a:latin typeface="Arial"/>
                <a:ea typeface="Arial"/>
                <a:cs typeface="Arial"/>
                <a:sym typeface="Arial"/>
              </a:defRPr>
            </a:pPr>
            <a:r>
              <a:t>...the symbolic display seen by the abductees is identical to the type of initiations ritual or astral voyage that is imbedded in the [occult] traditions of every culture.</a:t>
            </a:r>
          </a:p>
          <a:p>
            <a:pPr>
              <a:defRPr sz="7400">
                <a:latin typeface="Arial"/>
                <a:ea typeface="Arial"/>
                <a:cs typeface="Arial"/>
                <a:sym typeface="Arial"/>
              </a:defRPr>
            </a:pPr>
          </a:p>
          <a:p>
            <a:pPr>
              <a:defRPr sz="7400">
                <a:latin typeface="Arial"/>
                <a:ea typeface="Arial"/>
                <a:cs typeface="Arial"/>
                <a:sym typeface="Arial"/>
              </a:defRPr>
            </a:pPr>
            <a:r>
              <a:t>The structure of abduction stories is identical to that of occult initiation rituals.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John Ankerberg  and John Weldon:…"/>
          <p:cNvSpPr txBox="1"/>
          <p:nvPr>
            <p:ph type="title"/>
          </p:nvPr>
        </p:nvSpPr>
        <p:spPr>
          <a:xfrm>
            <a:off x="171524" y="357187"/>
            <a:ext cx="24040952" cy="13134176"/>
          </a:xfrm>
          <a:prstGeom prst="rect">
            <a:avLst/>
          </a:prstGeom>
        </p:spPr>
        <p:txBody>
          <a:bodyPr/>
          <a:lstStyle/>
          <a:p>
            <a:pPr>
              <a:defRPr sz="7500">
                <a:solidFill>
                  <a:srgbClr val="FFD479"/>
                </a:solidFill>
                <a:latin typeface="Arial"/>
                <a:ea typeface="Arial"/>
                <a:cs typeface="Arial"/>
                <a:sym typeface="Arial"/>
              </a:defRPr>
            </a:pPr>
            <a:r>
              <a:t>John Ankerberg </a:t>
            </a:r>
            <a:br/>
            <a:r>
              <a:t>and John Weldon:</a:t>
            </a:r>
          </a:p>
          <a:p>
            <a:pPr>
              <a:defRPr sz="7500">
                <a:latin typeface="Arial"/>
                <a:ea typeface="Arial"/>
                <a:cs typeface="Arial"/>
                <a:sym typeface="Arial"/>
              </a:defRPr>
            </a:pPr>
          </a:p>
          <a:p>
            <a:pPr>
              <a:defRPr sz="6700">
                <a:latin typeface="Arial"/>
                <a:ea typeface="Arial"/>
                <a:cs typeface="Arial"/>
                <a:sym typeface="Arial"/>
              </a:defRPr>
            </a:pPr>
            <a:r>
              <a:t>In light of the messages given by the UFO entities, how credible is it to think that literally thousands of genuine extraterrestrials would fly millions or billions of light years simply to teach New Age philosophy, deny Christianity, and support the occult? </a:t>
            </a:r>
          </a:p>
          <a:p>
            <a:pPr>
              <a:defRPr sz="6700">
                <a:latin typeface="Arial"/>
                <a:ea typeface="Arial"/>
                <a:cs typeface="Arial"/>
                <a:sym typeface="Arial"/>
              </a:defRPr>
            </a:pPr>
          </a:p>
          <a:p>
            <a:pPr>
              <a:defRPr sz="6700">
                <a:latin typeface="Arial"/>
                <a:ea typeface="Arial"/>
                <a:cs typeface="Arial"/>
                <a:sym typeface="Arial"/>
              </a:defRPr>
            </a:pPr>
          </a:p>
          <a:p>
            <a:pPr>
              <a:defRPr sz="7500">
                <a:latin typeface="Arial"/>
                <a:ea typeface="Arial"/>
                <a:cs typeface="Arial"/>
                <a:sym typeface="Arial"/>
              </a:defRPr>
            </a:pPr>
          </a:p>
        </p:txBody>
      </p:sp>
      <p:pic>
        <p:nvPicPr>
          <p:cNvPr id="193" name="ufo#17.jpg" descr="ufo#17.jpg"/>
          <p:cNvPicPr>
            <a:picLocks noChangeAspect="1"/>
          </p:cNvPicPr>
          <p:nvPr/>
        </p:nvPicPr>
        <p:blipFill>
          <a:blip r:embed="rId2">
            <a:extLst/>
          </a:blip>
          <a:stretch>
            <a:fillRect/>
          </a:stretch>
        </p:blipFill>
        <p:spPr>
          <a:xfrm>
            <a:off x="19362737" y="8067675"/>
            <a:ext cx="3756450" cy="527711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John Ankerberg and John Weldon:…"/>
          <p:cNvSpPr txBox="1"/>
          <p:nvPr>
            <p:ph type="title"/>
          </p:nvPr>
        </p:nvSpPr>
        <p:spPr>
          <a:xfrm>
            <a:off x="89947" y="357187"/>
            <a:ext cx="24204106" cy="13238542"/>
          </a:xfrm>
          <a:prstGeom prst="rect">
            <a:avLst/>
          </a:prstGeom>
        </p:spPr>
        <p:txBody>
          <a:bodyPr/>
          <a:lstStyle/>
          <a:p>
            <a:pPr defTabSz="328612">
              <a:defRPr sz="6640">
                <a:solidFill>
                  <a:srgbClr val="FFD479"/>
                </a:solidFill>
                <a:latin typeface="Arial"/>
                <a:ea typeface="Arial"/>
                <a:cs typeface="Arial"/>
                <a:sym typeface="Arial"/>
              </a:defRPr>
            </a:pPr>
            <a:r>
              <a:t>John Ankerberg and John Weldon:</a:t>
            </a:r>
          </a:p>
          <a:p>
            <a:pPr defTabSz="328612">
              <a:defRPr sz="6640">
                <a:solidFill>
                  <a:srgbClr val="FFD479"/>
                </a:solidFill>
                <a:latin typeface="Arial"/>
                <a:ea typeface="Arial"/>
                <a:cs typeface="Arial"/>
                <a:sym typeface="Arial"/>
              </a:defRPr>
            </a:pPr>
          </a:p>
          <a:p>
            <a:pPr defTabSz="328612">
              <a:defRPr sz="6640">
                <a:latin typeface="Arial"/>
                <a:ea typeface="Arial"/>
                <a:cs typeface="Arial"/>
                <a:sym typeface="Arial"/>
              </a:defRPr>
            </a:pPr>
          </a:p>
          <a:p>
            <a:pPr defTabSz="328612">
              <a:defRPr sz="6640">
                <a:latin typeface="Arial"/>
                <a:ea typeface="Arial"/>
                <a:cs typeface="Arial"/>
                <a:sym typeface="Arial"/>
              </a:defRPr>
            </a:pPr>
            <a:r>
              <a:t>Why would they do this with the preponderance of such activity already occurring on this planet? And why would the entities actually possess and inhabit people (as in Walk-ins and channeling) just like demons do if they were really advanced extraterrestrials? Why would they consistently lie about things which we know are true, and why would they purposely deceive their contacts? But the UFO phenomenon simply does not behave like extraterrestrial visitors. It actually molds itself in order to fit a given culture.</a:t>
            </a: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he Facts on UFO's and other Supernatural Phenomena by John Ankerberg and John Weldon:…"/>
          <p:cNvSpPr txBox="1"/>
          <p:nvPr>
            <p:ph type="title"/>
          </p:nvPr>
        </p:nvSpPr>
        <p:spPr>
          <a:xfrm>
            <a:off x="330212" y="357187"/>
            <a:ext cx="23880404" cy="13001626"/>
          </a:xfrm>
          <a:prstGeom prst="rect">
            <a:avLst/>
          </a:prstGeom>
        </p:spPr>
        <p:txBody>
          <a:bodyPr/>
          <a:lstStyle/>
          <a:p>
            <a:pPr defTabSz="690086">
              <a:defRPr sz="6299">
                <a:solidFill>
                  <a:srgbClr val="FFD479"/>
                </a:solidFill>
                <a:latin typeface="Arial"/>
                <a:ea typeface="Arial"/>
                <a:cs typeface="Arial"/>
                <a:sym typeface="Arial"/>
              </a:defRPr>
            </a:pPr>
          </a:p>
          <a:p>
            <a:pPr defTabSz="690086">
              <a:defRPr sz="6216">
                <a:solidFill>
                  <a:srgbClr val="FFD479"/>
                </a:solidFill>
                <a:latin typeface="Arial"/>
                <a:ea typeface="Arial"/>
                <a:cs typeface="Arial"/>
                <a:sym typeface="Arial"/>
              </a:defRPr>
            </a:pPr>
            <a:r>
              <a:rPr i="1"/>
              <a:t>The Facts on UFO's and other Supernatural Phenomena</a:t>
            </a:r>
            <a:br>
              <a:rPr i="1"/>
            </a:br>
            <a:r>
              <a:t>by John Ankerberg and John Weldon:</a:t>
            </a:r>
          </a:p>
          <a:p>
            <a:pPr defTabSz="690086">
              <a:defRPr sz="6216">
                <a:latin typeface="Arial"/>
                <a:ea typeface="Arial"/>
                <a:cs typeface="Arial"/>
                <a:sym typeface="Arial"/>
              </a:defRPr>
            </a:pPr>
          </a:p>
          <a:p>
            <a:pPr defTabSz="690086">
              <a:defRPr sz="6216">
                <a:latin typeface="Arial"/>
                <a:ea typeface="Arial"/>
                <a:cs typeface="Arial"/>
                <a:sym typeface="Arial"/>
              </a:defRPr>
            </a:pPr>
          </a:p>
          <a:p>
            <a:pPr defTabSz="690086">
              <a:defRPr sz="6216">
                <a:latin typeface="Arial"/>
                <a:ea typeface="Arial"/>
                <a:cs typeface="Arial"/>
                <a:sym typeface="Arial"/>
              </a:defRPr>
            </a:pPr>
            <a:r>
              <a:t>..few unbiased researchers can logically deny that UFO experiences are of an occult nature. If we catalog the basic characteristics of the occult and compare them to UFO phenomena, we discover an essential similarity….</a:t>
            </a:r>
          </a:p>
          <a:p>
            <a:pPr defTabSz="690086">
              <a:defRPr sz="6216">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p:txBody>
      </p:sp>
      <p:pic>
        <p:nvPicPr>
          <p:cNvPr id="198" name="ufo#17.jpg" descr="ufo#17.jpg"/>
          <p:cNvPicPr>
            <a:picLocks noChangeAspect="1"/>
          </p:cNvPicPr>
          <p:nvPr/>
        </p:nvPicPr>
        <p:blipFill>
          <a:blip r:embed="rId2">
            <a:extLst/>
          </a:blip>
          <a:stretch>
            <a:fillRect/>
          </a:stretch>
        </p:blipFill>
        <p:spPr>
          <a:xfrm>
            <a:off x="19522551" y="7857410"/>
            <a:ext cx="3953399" cy="555379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he Facts on UFO's and other Supernatural Phenomena  by John Ankerberg and John Weldon:…"/>
          <p:cNvSpPr txBox="1"/>
          <p:nvPr>
            <p:ph type="title"/>
          </p:nvPr>
        </p:nvSpPr>
        <p:spPr>
          <a:xfrm>
            <a:off x="165850" y="357187"/>
            <a:ext cx="23949144" cy="13218543"/>
          </a:xfrm>
          <a:prstGeom prst="rect">
            <a:avLst/>
          </a:prstGeom>
        </p:spPr>
        <p:txBody>
          <a:bodyPr/>
          <a:lstStyle/>
          <a:p>
            <a:pPr defTabSz="328612">
              <a:defRPr sz="6520">
                <a:solidFill>
                  <a:srgbClr val="FFD479"/>
                </a:solidFill>
                <a:latin typeface="Arial"/>
                <a:ea typeface="Arial"/>
                <a:cs typeface="Arial"/>
                <a:sym typeface="Arial"/>
              </a:defRPr>
            </a:pPr>
            <a:r>
              <a:rPr i="1"/>
              <a:t>The Facts on UFO's and other Supernatural Phenomena </a:t>
            </a:r>
            <a:br>
              <a:rPr i="1"/>
            </a:br>
            <a:r>
              <a:t>by John Ankerberg and John Weldon:</a:t>
            </a:r>
          </a:p>
          <a:p>
            <a:pPr defTabSz="328612">
              <a:defRPr sz="6520">
                <a:solidFill>
                  <a:srgbClr val="FFD479"/>
                </a:solidFill>
                <a:latin typeface="Arial"/>
                <a:ea typeface="Arial"/>
                <a:cs typeface="Arial"/>
                <a:sym typeface="Arial"/>
              </a:defRPr>
            </a:pPr>
          </a:p>
          <a:p>
            <a:pPr defTabSz="328612">
              <a:defRPr sz="6520">
                <a:solidFill>
                  <a:srgbClr val="FFD479"/>
                </a:solidFill>
                <a:latin typeface="Arial"/>
                <a:ea typeface="Arial"/>
                <a:cs typeface="Arial"/>
                <a:sym typeface="Arial"/>
              </a:defRPr>
            </a:pPr>
          </a:p>
          <a:p>
            <a:pPr defTabSz="328612">
              <a:defRPr sz="6520">
                <a:latin typeface="Arial"/>
                <a:ea typeface="Arial"/>
                <a:cs typeface="Arial"/>
                <a:sym typeface="Arial"/>
              </a:defRPr>
            </a:pPr>
            <a:r>
              <a:t>After 20 years of research, we believe that the demonic theory dovetails extremely well with the totality of UFO phenomena. ...In fact, we know of no UFO contactee who is not basically a spiritistic medium. In addition, we have read hundreds of articles from the oldest and most respected UFO journal, the British Flying Saucer Review, that indicate the psychic and/or non-extraterrestrial aspects of UFOs which, given their actions and messages, indicate probable demonic origin.</a:t>
            </a: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Double-click to edit"/>
          <p:cNvSpPr txBox="1"/>
          <p:nvPr>
            <p:ph type="title"/>
          </p:nvPr>
        </p:nvSpPr>
        <p:spPr>
          <a:xfrm>
            <a:off x="294395" y="357187"/>
            <a:ext cx="23795210" cy="13001626"/>
          </a:xfrm>
          <a:prstGeom prst="rect">
            <a:avLst/>
          </a:prstGeom>
        </p:spPr>
        <p:txBody>
          <a:bodyPr/>
          <a:lstStyle/>
          <a:p>
            <a:pPr/>
          </a:p>
          <a:p>
            <a:pPr/>
          </a:p>
          <a:p>
            <a:pPr/>
          </a:p>
          <a:p>
            <a:pPr/>
          </a:p>
        </p:txBody>
      </p:sp>
      <p:pic>
        <p:nvPicPr>
          <p:cNvPr id="203" name="libraryofcongress#1.jpg" descr="libraryofcongress#1.jpg"/>
          <p:cNvPicPr>
            <a:picLocks noChangeAspect="1"/>
          </p:cNvPicPr>
          <p:nvPr/>
        </p:nvPicPr>
        <p:blipFill>
          <a:blip r:embed="rId2">
            <a:extLst/>
          </a:blip>
          <a:stretch>
            <a:fillRect/>
          </a:stretch>
        </p:blipFill>
        <p:spPr>
          <a:xfrm>
            <a:off x="2653068" y="1410258"/>
            <a:ext cx="19077864" cy="2958198"/>
          </a:xfrm>
          <a:prstGeom prst="rect">
            <a:avLst/>
          </a:prstGeom>
          <a:ln w="12700">
            <a:miter lim="400000"/>
          </a:ln>
        </p:spPr>
      </p:pic>
      <p:pic>
        <p:nvPicPr>
          <p:cNvPr id="204" name="libraryofcongress#2.jpg" descr="libraryofcongress#2.jpg"/>
          <p:cNvPicPr>
            <a:picLocks noChangeAspect="1"/>
          </p:cNvPicPr>
          <p:nvPr/>
        </p:nvPicPr>
        <p:blipFill>
          <a:blip r:embed="rId3">
            <a:extLst/>
          </a:blip>
          <a:stretch>
            <a:fillRect/>
          </a:stretch>
        </p:blipFill>
        <p:spPr>
          <a:xfrm>
            <a:off x="672569" y="5521995"/>
            <a:ext cx="23038862" cy="7199646"/>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Lynn E. Catoe (the senior bibliographer for a government publication researched by the Library of Congress for the U.S. Air Force Office of Scientific Research: UFOs and Related Subjects]:…"/>
          <p:cNvSpPr txBox="1"/>
          <p:nvPr>
            <p:ph type="title"/>
          </p:nvPr>
        </p:nvSpPr>
        <p:spPr>
          <a:xfrm>
            <a:off x="439821" y="357187"/>
            <a:ext cx="23674574" cy="13109661"/>
          </a:xfrm>
          <a:prstGeom prst="rect">
            <a:avLst/>
          </a:prstGeom>
        </p:spPr>
        <p:txBody>
          <a:bodyPr/>
          <a:lstStyle/>
          <a:p>
            <a:pPr>
              <a:defRPr sz="7500">
                <a:solidFill>
                  <a:srgbClr val="FFD479"/>
                </a:solidFill>
                <a:latin typeface="Arial"/>
                <a:ea typeface="Arial"/>
                <a:cs typeface="Arial"/>
                <a:sym typeface="Arial"/>
              </a:defRPr>
            </a:pPr>
            <a:r>
              <a:t>Lynn E. Catoe (the senior bibliographer for a government publication researched by the Library of Congress for the U.S. Air Force Office of Scientific Research: UFOs and Related Subjects]:</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r>
              <a:t>A large part of the available UFO literature is closely linked with mysticism and the metaphysical. It deals with subjects like mental telepathy, automatic writing and invisible entities as well as phenomena like poltergeist [ghost] manifestations and “possession.”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Double-click to edit"/>
          <p:cNvSpPr txBox="1"/>
          <p:nvPr>
            <p:ph type="title"/>
          </p:nvPr>
        </p:nvSpPr>
        <p:spPr>
          <a:xfrm>
            <a:off x="304911" y="357187"/>
            <a:ext cx="23774178" cy="13001626"/>
          </a:xfrm>
          <a:prstGeom prst="rect">
            <a:avLst/>
          </a:prstGeom>
        </p:spPr>
        <p:txBody>
          <a:bodyPr/>
          <a:lstStyle/>
          <a:p>
            <a:pPr/>
          </a:p>
          <a:p>
            <a:pPr/>
          </a:p>
          <a:p>
            <a:pPr/>
          </a:p>
          <a:p>
            <a:pPr/>
          </a:p>
          <a:p>
            <a:pPr/>
          </a:p>
          <a:p>
            <a:pPr/>
          </a:p>
        </p:txBody>
      </p:sp>
      <p:pic>
        <p:nvPicPr>
          <p:cNvPr id="127" name="Navy#2.jpg" descr="Navy#2.jpg"/>
          <p:cNvPicPr>
            <a:picLocks noChangeAspect="1"/>
          </p:cNvPicPr>
          <p:nvPr/>
        </p:nvPicPr>
        <p:blipFill>
          <a:blip r:embed="rId2">
            <a:extLst/>
          </a:blip>
          <a:stretch>
            <a:fillRect/>
          </a:stretch>
        </p:blipFill>
        <p:spPr>
          <a:xfrm>
            <a:off x="2907725" y="3575050"/>
            <a:ext cx="18568550" cy="3875747"/>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Lynn E. Catoe:…"/>
          <p:cNvSpPr txBox="1"/>
          <p:nvPr>
            <p:ph type="title"/>
          </p:nvPr>
        </p:nvSpPr>
        <p:spPr>
          <a:xfrm>
            <a:off x="367052" y="357187"/>
            <a:ext cx="23649896" cy="13001626"/>
          </a:xfrm>
          <a:prstGeom prst="rect">
            <a:avLst/>
          </a:prstGeom>
        </p:spPr>
        <p:txBody>
          <a:bodyPr/>
          <a:lstStyle/>
          <a:p>
            <a:pPr>
              <a:defRPr sz="7500">
                <a:solidFill>
                  <a:srgbClr val="FFD479"/>
                </a:solidFill>
                <a:latin typeface="Arial"/>
                <a:ea typeface="Arial"/>
                <a:cs typeface="Arial"/>
                <a:sym typeface="Arial"/>
              </a:defRPr>
            </a:pPr>
            <a:r>
              <a:t>Lynn E. Catoe:</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r>
              <a:t>Many of the UFO reports now being published in the popular press recount alleged incidents that are strikingly similar to demonic possession and psychic phenomena….</a:t>
            </a:r>
          </a:p>
          <a:p>
            <a:pPr>
              <a:defRPr sz="7500">
                <a:latin typeface="Arial"/>
                <a:ea typeface="Arial"/>
                <a:cs typeface="Arial"/>
                <a:sym typeface="Arial"/>
              </a:defRPr>
            </a:pP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John A. Keel  UFOs: Operation Trojan Horse:…"/>
          <p:cNvSpPr txBox="1"/>
          <p:nvPr>
            <p:ph type="title"/>
          </p:nvPr>
        </p:nvSpPr>
        <p:spPr>
          <a:xfrm>
            <a:off x="266406" y="357187"/>
            <a:ext cx="23851188" cy="13001626"/>
          </a:xfrm>
          <a:prstGeom prst="rect">
            <a:avLst/>
          </a:prstGeom>
        </p:spPr>
        <p:txBody>
          <a:bodyPr/>
          <a:lstStyle/>
          <a:p>
            <a:pPr>
              <a:defRPr sz="7500">
                <a:solidFill>
                  <a:srgbClr val="FFD479"/>
                </a:solidFill>
                <a:latin typeface="Arial"/>
                <a:ea typeface="Arial"/>
                <a:cs typeface="Arial"/>
                <a:sym typeface="Arial"/>
              </a:defRPr>
            </a:pPr>
            <a:r>
              <a:t>John A. Keel </a:t>
            </a:r>
            <a:br/>
            <a:r>
              <a:t>UFOs: Operation Trojan Horse:</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r>
              <a:t>The manifestations and occurrences described in this imposing literature [on demonology] are similar if not entirely identical to the UFO phenomenon itself…The UFO manifestations seem to be, by and large, merely minor variations of the age-old demonological phenomenon.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Ephesians 2:1-2:…"/>
          <p:cNvSpPr txBox="1"/>
          <p:nvPr>
            <p:ph type="title"/>
          </p:nvPr>
        </p:nvSpPr>
        <p:spPr>
          <a:xfrm>
            <a:off x="263890" y="357187"/>
            <a:ext cx="23856220" cy="13143571"/>
          </a:xfrm>
          <a:prstGeom prst="rect">
            <a:avLst/>
          </a:prstGeom>
        </p:spPr>
        <p:txBody>
          <a:bodyPr/>
          <a:lstStyle/>
          <a:p>
            <a:pPr>
              <a:defRPr sz="7500">
                <a:solidFill>
                  <a:srgbClr val="FFD479"/>
                </a:solidFill>
                <a:latin typeface="Arial"/>
                <a:ea typeface="Arial"/>
                <a:cs typeface="Arial"/>
                <a:sym typeface="Arial"/>
              </a:defRPr>
            </a:pPr>
            <a:r>
              <a:t>Ephesians 2:1-2:</a:t>
            </a:r>
          </a:p>
          <a:p>
            <a:pPr>
              <a:defRPr sz="7500">
                <a:latin typeface="Arial"/>
                <a:ea typeface="Arial"/>
                <a:cs typeface="Arial"/>
                <a:sym typeface="Arial"/>
              </a:defRPr>
            </a:pPr>
          </a:p>
          <a:p>
            <a:pPr>
              <a:defRPr sz="7500">
                <a:latin typeface="Arial"/>
                <a:ea typeface="Arial"/>
                <a:cs typeface="Arial"/>
                <a:sym typeface="Arial"/>
              </a:defRPr>
            </a:pPr>
            <a:r>
              <a:t>And you He made alive, who were dead in trespasses and sins, in which you once walked according to the course of this world,</a:t>
            </a:r>
            <a:r>
              <a:rPr>
                <a:solidFill>
                  <a:srgbClr val="FFD479"/>
                </a:solidFill>
              </a:rPr>
              <a:t> according to the prince of the power of the air,</a:t>
            </a:r>
            <a:r>
              <a:t> the spirit who now works in the sons of disobedience,</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2 Corinthians 11:13-15:…"/>
          <p:cNvSpPr txBox="1"/>
          <p:nvPr>
            <p:ph type="title"/>
          </p:nvPr>
        </p:nvSpPr>
        <p:spPr>
          <a:xfrm>
            <a:off x="315887" y="357187"/>
            <a:ext cx="23752226" cy="13001626"/>
          </a:xfrm>
          <a:prstGeom prst="rect">
            <a:avLst/>
          </a:prstGeom>
        </p:spPr>
        <p:txBody>
          <a:bodyPr/>
          <a:lstStyle/>
          <a:p>
            <a:pPr>
              <a:defRPr sz="7500">
                <a:solidFill>
                  <a:srgbClr val="FFD479"/>
                </a:solidFill>
                <a:latin typeface="Arial"/>
                <a:ea typeface="Arial"/>
                <a:cs typeface="Arial"/>
                <a:sym typeface="Arial"/>
              </a:defRPr>
            </a:pPr>
            <a:r>
              <a:t>2 Corinthians 11:13-15:</a:t>
            </a:r>
          </a:p>
          <a:p>
            <a:pPr>
              <a:defRPr sz="7500">
                <a:latin typeface="Arial"/>
                <a:ea typeface="Arial"/>
                <a:cs typeface="Arial"/>
                <a:sym typeface="Arial"/>
              </a:defRPr>
            </a:pPr>
          </a:p>
          <a:p>
            <a:pPr>
              <a:defRPr sz="7500">
                <a:latin typeface="Arial"/>
                <a:ea typeface="Arial"/>
                <a:cs typeface="Arial"/>
                <a:sym typeface="Arial"/>
              </a:defRPr>
            </a:pPr>
            <a:r>
              <a:t>For Satan himself transforms himself into an </a:t>
            </a:r>
            <a:br/>
            <a:r>
              <a:t>angel of light.</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Double-click to edit"/>
          <p:cNvSpPr txBox="1"/>
          <p:nvPr>
            <p:ph type="title"/>
          </p:nvPr>
        </p:nvSpPr>
        <p:spPr>
          <a:xfrm>
            <a:off x="388985" y="357187"/>
            <a:ext cx="23606030" cy="13130680"/>
          </a:xfrm>
          <a:prstGeom prst="rect">
            <a:avLst/>
          </a:prstGeom>
        </p:spPr>
        <p:txBody>
          <a:bodyPr/>
          <a:lstStyle/>
          <a:p>
            <a:pPr/>
          </a:p>
          <a:p>
            <a:pPr/>
          </a:p>
          <a:p>
            <a:pPr/>
          </a:p>
          <a:p>
            <a:pPr/>
          </a:p>
          <a:p>
            <a:pPr/>
          </a:p>
        </p:txBody>
      </p:sp>
      <p:pic>
        <p:nvPicPr>
          <p:cNvPr id="217" name="ufo#6.jpg" descr="ufo#6.jpg"/>
          <p:cNvPicPr>
            <a:picLocks noChangeAspect="1"/>
          </p:cNvPicPr>
          <p:nvPr/>
        </p:nvPicPr>
        <p:blipFill>
          <a:blip r:embed="rId2">
            <a:extLst/>
          </a:blip>
          <a:stretch>
            <a:fillRect/>
          </a:stretch>
        </p:blipFill>
        <p:spPr>
          <a:xfrm>
            <a:off x="2531322" y="3867196"/>
            <a:ext cx="19321356" cy="3746408"/>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Double-click to edit"/>
          <p:cNvSpPr txBox="1"/>
          <p:nvPr>
            <p:ph type="title"/>
          </p:nvPr>
        </p:nvSpPr>
        <p:spPr>
          <a:xfrm>
            <a:off x="367165" y="357187"/>
            <a:ext cx="23769392"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220" name="ufo#7.jpg" descr="ufo#7.jpg"/>
          <p:cNvPicPr>
            <a:picLocks noChangeAspect="1"/>
          </p:cNvPicPr>
          <p:nvPr/>
        </p:nvPicPr>
        <p:blipFill>
          <a:blip r:embed="rId2">
            <a:extLst/>
          </a:blip>
          <a:stretch>
            <a:fillRect/>
          </a:stretch>
        </p:blipFill>
        <p:spPr>
          <a:xfrm>
            <a:off x="652677" y="2139120"/>
            <a:ext cx="23198368" cy="7784514"/>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Double-click to edit"/>
          <p:cNvSpPr txBox="1"/>
          <p:nvPr>
            <p:ph type="title"/>
          </p:nvPr>
        </p:nvSpPr>
        <p:spPr>
          <a:xfrm>
            <a:off x="355970" y="357187"/>
            <a:ext cx="23672060" cy="13001626"/>
          </a:xfrm>
          <a:prstGeom prst="rect">
            <a:avLst/>
          </a:prstGeom>
        </p:spPr>
        <p:txBody>
          <a:bodyPr/>
          <a:lstStyle/>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p:txBody>
      </p:sp>
      <p:pic>
        <p:nvPicPr>
          <p:cNvPr id="223" name="ufo#8.jpg" descr="ufo#8.jpg"/>
          <p:cNvPicPr>
            <a:picLocks noChangeAspect="1"/>
          </p:cNvPicPr>
          <p:nvPr/>
        </p:nvPicPr>
        <p:blipFill>
          <a:blip r:embed="rId2">
            <a:extLst/>
          </a:blip>
          <a:stretch>
            <a:fillRect/>
          </a:stretch>
        </p:blipFill>
        <p:spPr>
          <a:xfrm>
            <a:off x="214814" y="2221112"/>
            <a:ext cx="23954372" cy="7885095"/>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Double-click to edit"/>
          <p:cNvSpPr txBox="1"/>
          <p:nvPr>
            <p:ph type="title"/>
          </p:nvPr>
        </p:nvSpPr>
        <p:spPr>
          <a:xfrm>
            <a:off x="432282" y="357187"/>
            <a:ext cx="23703704" cy="13001626"/>
          </a:xfrm>
          <a:prstGeom prst="rect">
            <a:avLst/>
          </a:prstGeom>
        </p:spPr>
        <p:txBody>
          <a:bodyPr/>
          <a:lstStyle/>
          <a:p>
            <a:pPr/>
          </a:p>
          <a:p>
            <a:pPr/>
          </a:p>
          <a:p>
            <a:pPr/>
          </a:p>
        </p:txBody>
      </p:sp>
      <p:pic>
        <p:nvPicPr>
          <p:cNvPr id="226" name="ufo#9.jpg" descr="ufo#9.jpg"/>
          <p:cNvPicPr>
            <a:picLocks noChangeAspect="1"/>
          </p:cNvPicPr>
          <p:nvPr/>
        </p:nvPicPr>
        <p:blipFill>
          <a:blip r:embed="rId2">
            <a:extLst/>
          </a:blip>
          <a:stretch>
            <a:fillRect/>
          </a:stretch>
        </p:blipFill>
        <p:spPr>
          <a:xfrm>
            <a:off x="157733" y="1733173"/>
            <a:ext cx="24068534" cy="8389605"/>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Double-click to edit"/>
          <p:cNvSpPr txBox="1"/>
          <p:nvPr>
            <p:ph type="title"/>
          </p:nvPr>
        </p:nvSpPr>
        <p:spPr>
          <a:xfrm>
            <a:off x="421200" y="357187"/>
            <a:ext cx="23693651" cy="13001626"/>
          </a:xfrm>
          <a:prstGeom prst="rect">
            <a:avLst/>
          </a:prstGeom>
        </p:spPr>
        <p:txBody>
          <a:bodyPr/>
          <a:lstStyle/>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p:txBody>
      </p:sp>
      <p:pic>
        <p:nvPicPr>
          <p:cNvPr id="229" name="ufo#10.jpg" descr="ufo#10.jpg"/>
          <p:cNvPicPr>
            <a:picLocks noChangeAspect="1"/>
          </p:cNvPicPr>
          <p:nvPr/>
        </p:nvPicPr>
        <p:blipFill>
          <a:blip r:embed="rId2">
            <a:extLst/>
          </a:blip>
          <a:stretch>
            <a:fillRect/>
          </a:stretch>
        </p:blipFill>
        <p:spPr>
          <a:xfrm>
            <a:off x="777446" y="2248410"/>
            <a:ext cx="22829108" cy="7432144"/>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Double-click to edit"/>
          <p:cNvSpPr txBox="1"/>
          <p:nvPr>
            <p:ph type="title"/>
          </p:nvPr>
        </p:nvSpPr>
        <p:spPr>
          <a:xfrm>
            <a:off x="357113" y="357187"/>
            <a:ext cx="23669774" cy="13120856"/>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232" name="ufo#11.jpg" descr="ufo#11.jpg"/>
          <p:cNvPicPr>
            <a:picLocks noChangeAspect="1"/>
          </p:cNvPicPr>
          <p:nvPr/>
        </p:nvPicPr>
        <p:blipFill>
          <a:blip r:embed="rId2">
            <a:extLst/>
          </a:blip>
          <a:stretch>
            <a:fillRect/>
          </a:stretch>
        </p:blipFill>
        <p:spPr>
          <a:xfrm>
            <a:off x="357113" y="2336321"/>
            <a:ext cx="23669774" cy="828311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Double-click to edit"/>
          <p:cNvSpPr txBox="1"/>
          <p:nvPr>
            <p:ph type="title"/>
          </p:nvPr>
        </p:nvSpPr>
        <p:spPr>
          <a:xfrm>
            <a:off x="285599" y="357187"/>
            <a:ext cx="23812802" cy="13251088"/>
          </a:xfrm>
          <a:prstGeom prst="rect">
            <a:avLst/>
          </a:prstGeom>
        </p:spPr>
        <p:txBody>
          <a:bodyPr/>
          <a:lstStyle/>
          <a:p>
            <a:pPr defTabSz="690086">
              <a:defRPr sz="9407"/>
            </a:pPr>
          </a:p>
          <a:p>
            <a:pPr defTabSz="690086">
              <a:defRPr sz="9407"/>
            </a:pPr>
          </a:p>
          <a:p>
            <a:pPr defTabSz="690086">
              <a:defRPr sz="9407"/>
            </a:pPr>
          </a:p>
          <a:p>
            <a:pPr defTabSz="690086">
              <a:defRPr sz="9407"/>
            </a:pPr>
          </a:p>
          <a:p>
            <a:pPr defTabSz="690086">
              <a:defRPr sz="9407"/>
            </a:pPr>
          </a:p>
          <a:p>
            <a:pPr defTabSz="690086">
              <a:defRPr sz="9407"/>
            </a:pPr>
          </a:p>
          <a:p>
            <a:pPr defTabSz="690086">
              <a:defRPr sz="9407"/>
            </a:pPr>
          </a:p>
          <a:p>
            <a:pPr defTabSz="690086">
              <a:defRPr sz="9407"/>
            </a:pPr>
          </a:p>
        </p:txBody>
      </p:sp>
      <p:pic>
        <p:nvPicPr>
          <p:cNvPr id="130" name="ufo#12.jpg" descr="ufo#12.jpg"/>
          <p:cNvPicPr>
            <a:picLocks noChangeAspect="1"/>
          </p:cNvPicPr>
          <p:nvPr/>
        </p:nvPicPr>
        <p:blipFill>
          <a:blip r:embed="rId2">
            <a:extLst/>
          </a:blip>
          <a:stretch>
            <a:fillRect/>
          </a:stretch>
        </p:blipFill>
        <p:spPr>
          <a:xfrm>
            <a:off x="4553348" y="115794"/>
            <a:ext cx="16042100" cy="13484412"/>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Double-click to edit"/>
          <p:cNvSpPr txBox="1"/>
          <p:nvPr>
            <p:ph type="title"/>
          </p:nvPr>
        </p:nvSpPr>
        <p:spPr>
          <a:xfrm>
            <a:off x="356427" y="357187"/>
            <a:ext cx="23671146"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235" name="ufo#3.jpg" descr="ufo#3.jpg"/>
          <p:cNvPicPr>
            <a:picLocks noChangeAspect="1"/>
          </p:cNvPicPr>
          <p:nvPr/>
        </p:nvPicPr>
        <p:blipFill>
          <a:blip r:embed="rId2">
            <a:extLst/>
          </a:blip>
          <a:stretch>
            <a:fillRect/>
          </a:stretch>
        </p:blipFill>
        <p:spPr>
          <a:xfrm>
            <a:off x="2519501" y="554064"/>
            <a:ext cx="19820214" cy="12049873"/>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Double-click to edit"/>
          <p:cNvSpPr txBox="1"/>
          <p:nvPr>
            <p:ph type="title"/>
          </p:nvPr>
        </p:nvSpPr>
        <p:spPr>
          <a:xfrm>
            <a:off x="334836" y="357187"/>
            <a:ext cx="23818400"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238" name="ufo#4.jpg" descr="ufo#4.jpg"/>
          <p:cNvPicPr>
            <a:picLocks noChangeAspect="1"/>
          </p:cNvPicPr>
          <p:nvPr/>
        </p:nvPicPr>
        <p:blipFill>
          <a:blip r:embed="rId2">
            <a:extLst/>
          </a:blip>
          <a:stretch>
            <a:fillRect/>
          </a:stretch>
        </p:blipFill>
        <p:spPr>
          <a:xfrm>
            <a:off x="1798880" y="1449147"/>
            <a:ext cx="20890313" cy="1081770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Double-click to edit"/>
          <p:cNvSpPr txBox="1"/>
          <p:nvPr>
            <p:ph type="title"/>
          </p:nvPr>
        </p:nvSpPr>
        <p:spPr>
          <a:xfrm>
            <a:off x="482547" y="357187"/>
            <a:ext cx="23565018" cy="13001626"/>
          </a:xfrm>
          <a:prstGeom prst="rect">
            <a:avLst/>
          </a:prstGeom>
        </p:spPr>
        <p:txBody>
          <a:bodyPr/>
          <a:lstStyle/>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p:txBody>
      </p:sp>
      <p:pic>
        <p:nvPicPr>
          <p:cNvPr id="133" name="ufo#13.jpg" descr="ufo#13.jpg"/>
          <p:cNvPicPr>
            <a:picLocks noChangeAspect="1"/>
          </p:cNvPicPr>
          <p:nvPr/>
        </p:nvPicPr>
        <p:blipFill>
          <a:blip r:embed="rId2">
            <a:extLst/>
          </a:blip>
          <a:stretch>
            <a:fillRect/>
          </a:stretch>
        </p:blipFill>
        <p:spPr>
          <a:xfrm>
            <a:off x="1046364" y="3556713"/>
            <a:ext cx="22291272" cy="436737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Double-click to edit"/>
          <p:cNvSpPr txBox="1"/>
          <p:nvPr>
            <p:ph type="title"/>
          </p:nvPr>
        </p:nvSpPr>
        <p:spPr>
          <a:xfrm>
            <a:off x="420743" y="357187"/>
            <a:ext cx="23691824"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136" name="ufo#2.jpg" descr="ufo#2.jpg"/>
          <p:cNvPicPr>
            <a:picLocks noChangeAspect="1"/>
          </p:cNvPicPr>
          <p:nvPr/>
        </p:nvPicPr>
        <p:blipFill>
          <a:blip r:embed="rId2">
            <a:extLst/>
          </a:blip>
          <a:stretch>
            <a:fillRect/>
          </a:stretch>
        </p:blipFill>
        <p:spPr>
          <a:xfrm>
            <a:off x="1932244" y="919457"/>
            <a:ext cx="20668823" cy="1085068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Cornell University"/>
          <p:cNvSpPr txBox="1"/>
          <p:nvPr>
            <p:ph type="title"/>
          </p:nvPr>
        </p:nvSpPr>
        <p:spPr>
          <a:xfrm>
            <a:off x="263332" y="357187"/>
            <a:ext cx="23857336" cy="13178173"/>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6075">
                <a:latin typeface="Arial"/>
                <a:ea typeface="Arial"/>
                <a:cs typeface="Arial"/>
                <a:sym typeface="Arial"/>
              </a:defRPr>
            </a:pPr>
          </a:p>
          <a:p>
            <a:pPr defTabSz="665440">
              <a:defRPr sz="7451">
                <a:latin typeface="Arial"/>
                <a:ea typeface="Arial"/>
                <a:cs typeface="Arial"/>
                <a:sym typeface="Arial"/>
              </a:defRPr>
            </a:pPr>
            <a:r>
              <a:t>Cornell University </a:t>
            </a:r>
          </a:p>
        </p:txBody>
      </p:sp>
      <p:pic>
        <p:nvPicPr>
          <p:cNvPr id="139" name="UFO#1.jpg" descr="UFO#1.jpg"/>
          <p:cNvPicPr>
            <a:picLocks noChangeAspect="1"/>
          </p:cNvPicPr>
          <p:nvPr/>
        </p:nvPicPr>
        <p:blipFill>
          <a:blip r:embed="rId2">
            <a:extLst/>
          </a:blip>
          <a:stretch>
            <a:fillRect/>
          </a:stretch>
        </p:blipFill>
        <p:spPr>
          <a:xfrm>
            <a:off x="1150825" y="371432"/>
            <a:ext cx="22082350" cy="1034937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Double-click to edit"/>
          <p:cNvSpPr txBox="1"/>
          <p:nvPr>
            <p:ph type="title"/>
          </p:nvPr>
        </p:nvSpPr>
        <p:spPr>
          <a:xfrm>
            <a:off x="183058" y="357187"/>
            <a:ext cx="24017884" cy="13001626"/>
          </a:xfrm>
          <a:prstGeom prst="rect">
            <a:avLst/>
          </a:prstGeom>
        </p:spPr>
        <p:txBody>
          <a:bodyPr/>
          <a:lstStyle/>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p:txBody>
      </p:sp>
      <p:pic>
        <p:nvPicPr>
          <p:cNvPr id="142" name="roncarlson#8.jpg" descr="roncarlson#8.jpg"/>
          <p:cNvPicPr>
            <a:picLocks noChangeAspect="1"/>
          </p:cNvPicPr>
          <p:nvPr/>
        </p:nvPicPr>
        <p:blipFill>
          <a:blip r:embed="rId2">
            <a:extLst/>
          </a:blip>
          <a:stretch>
            <a:fillRect/>
          </a:stretch>
        </p:blipFill>
        <p:spPr>
          <a:xfrm>
            <a:off x="7958137" y="223439"/>
            <a:ext cx="9315723" cy="1326912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Double-click to edit"/>
          <p:cNvSpPr txBox="1"/>
          <p:nvPr>
            <p:ph type="title"/>
          </p:nvPr>
        </p:nvSpPr>
        <p:spPr>
          <a:xfrm>
            <a:off x="298307" y="357187"/>
            <a:ext cx="23924308" cy="13158082"/>
          </a:xfrm>
          <a:prstGeom prst="rect">
            <a:avLst/>
          </a:prstGeom>
        </p:spPr>
        <p:txBody>
          <a:bodyPr/>
          <a:lstStyle/>
          <a:p>
            <a:pPr/>
          </a:p>
          <a:p>
            <a:pPr/>
          </a:p>
          <a:p>
            <a:pPr/>
          </a:p>
        </p:txBody>
      </p:sp>
      <p:pic>
        <p:nvPicPr>
          <p:cNvPr id="145" name="ron#1.jpg" descr="ron#1.jpg"/>
          <p:cNvPicPr>
            <a:picLocks noChangeAspect="1"/>
          </p:cNvPicPr>
          <p:nvPr/>
        </p:nvPicPr>
        <p:blipFill>
          <a:blip r:embed="rId2">
            <a:extLst/>
          </a:blip>
          <a:stretch>
            <a:fillRect/>
          </a:stretch>
        </p:blipFill>
        <p:spPr>
          <a:xfrm>
            <a:off x="8351549" y="3035041"/>
            <a:ext cx="14347519" cy="5410718"/>
          </a:xfrm>
          <a:prstGeom prst="rect">
            <a:avLst/>
          </a:prstGeom>
          <a:ln w="12700">
            <a:miter lim="400000"/>
          </a:ln>
        </p:spPr>
      </p:pic>
      <p:pic>
        <p:nvPicPr>
          <p:cNvPr id="146" name="roncarlson#8.jpg" descr="roncarlson#8.jpg"/>
          <p:cNvPicPr>
            <a:picLocks noChangeAspect="1"/>
          </p:cNvPicPr>
          <p:nvPr/>
        </p:nvPicPr>
        <p:blipFill>
          <a:blip r:embed="rId3">
            <a:extLst/>
          </a:blip>
          <a:stretch>
            <a:fillRect/>
          </a:stretch>
        </p:blipFill>
        <p:spPr>
          <a:xfrm>
            <a:off x="1544637" y="1995487"/>
            <a:ext cx="5626101" cy="80137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